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65" r:id="rId5"/>
    <p:sldId id="258" r:id="rId6"/>
    <p:sldId id="268" r:id="rId7"/>
    <p:sldId id="259" r:id="rId8"/>
    <p:sldId id="269" r:id="rId9"/>
    <p:sldId id="260" r:id="rId10"/>
    <p:sldId id="261" r:id="rId11"/>
    <p:sldId id="263" r:id="rId12"/>
    <p:sldId id="264" r:id="rId13"/>
    <p:sldId id="270" r:id="rId14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1017684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520" y="3837600"/>
            <a:ext cx="1017684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83848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23520" y="383760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838480" y="383760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4064400" y="155664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7505280" y="155664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23520" y="383760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4064400" y="383760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7505280" y="383760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23520" y="1556640"/>
            <a:ext cx="1017684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1017684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496620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5838480" y="1556640"/>
            <a:ext cx="496620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23520" y="274680"/>
            <a:ext cx="10176840" cy="260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5838480" y="1556640"/>
            <a:ext cx="496620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23520" y="383760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23520" y="1556640"/>
            <a:ext cx="1017684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496620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583848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5838480" y="383760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583848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23520" y="3837600"/>
            <a:ext cx="1017684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1017684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23520" y="3837600"/>
            <a:ext cx="1017684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83848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23520" y="383760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5838480" y="383760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064400" y="155664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7505280" y="155664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23520" y="383760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064400" y="383760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7505280" y="3837600"/>
            <a:ext cx="327672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1017684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496620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838480" y="1556640"/>
            <a:ext cx="496620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23520" y="274680"/>
            <a:ext cx="10176840" cy="260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838480" y="1556640"/>
            <a:ext cx="496620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23520" y="383760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4966200" cy="43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83848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838480" y="383760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838480" y="1556640"/>
            <a:ext cx="496620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623520" y="3837600"/>
            <a:ext cx="10176840" cy="20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/>
          <p:nvPr/>
        </p:nvPicPr>
        <p:blipFill>
          <a:blip r:embed="rId14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8" name="Image 7"/>
          <p:cNvPicPr/>
          <p:nvPr/>
        </p:nvPicPr>
        <p:blipFill>
          <a:blip r:embed="rId15"/>
          <a:stretch/>
        </p:blipFill>
        <p:spPr>
          <a:xfrm>
            <a:off x="10714320" y="6141960"/>
            <a:ext cx="1279080" cy="452880"/>
          </a:xfrm>
          <a:prstGeom prst="rect">
            <a:avLst/>
          </a:prstGeom>
          <a:ln w="0">
            <a:noFill/>
          </a:ln>
        </p:spPr>
      </p:pic>
      <p:sp>
        <p:nvSpPr>
          <p:cNvPr id="2" name="Rectangle 6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62880" y="2165400"/>
            <a:ext cx="11073600" cy="3251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5000" b="1" strike="noStrike" spc="-1">
                <a:solidFill>
                  <a:srgbClr val="FFFFFF"/>
                </a:solidFill>
                <a:latin typeface="Open Sans"/>
              </a:rPr>
              <a:t>Modifiez le style du titre</a:t>
            </a:r>
            <a:endParaRPr lang="fr-FR" sz="5000" b="0" strike="noStrike" spc="-1">
              <a:solidFill>
                <a:srgbClr val="63003C"/>
              </a:solidFill>
              <a:latin typeface="Open Sans"/>
            </a:endParaRPr>
          </a:p>
        </p:txBody>
      </p:sp>
      <p:pic>
        <p:nvPicPr>
          <p:cNvPr id="4" name="Image 4"/>
          <p:cNvPicPr/>
          <p:nvPr/>
        </p:nvPicPr>
        <p:blipFill>
          <a:blip r:embed="rId14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5" name="Image 11"/>
          <p:cNvPicPr/>
          <p:nvPr/>
        </p:nvPicPr>
        <p:blipFill>
          <a:blip r:embed="rId16"/>
          <a:stretch/>
        </p:blipFill>
        <p:spPr>
          <a:xfrm>
            <a:off x="16560" y="9360"/>
            <a:ext cx="8960040" cy="1986840"/>
          </a:xfrm>
          <a:prstGeom prst="rect">
            <a:avLst/>
          </a:prstGeom>
          <a:ln w="0">
            <a:noFill/>
          </a:ln>
        </p:spPr>
      </p:pic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63003C"/>
                </a:solidFill>
                <a:latin typeface="Open Sans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313E48"/>
                </a:solidFill>
                <a:latin typeface="Open Sans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313E48"/>
                </a:solidFill>
                <a:latin typeface="Open Sans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313E48"/>
                </a:solidFill>
                <a:latin typeface="Open Sans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313E48"/>
                </a:solidFill>
                <a:latin typeface="Open Sans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313E48"/>
                </a:solidFill>
                <a:latin typeface="Open Sans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313E48"/>
                </a:solidFill>
                <a:latin typeface="Open Sans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 6"/>
          <p:cNvPicPr/>
          <p:nvPr/>
        </p:nvPicPr>
        <p:blipFill>
          <a:blip r:embed="rId14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44" name="Image 7"/>
          <p:cNvPicPr/>
          <p:nvPr/>
        </p:nvPicPr>
        <p:blipFill>
          <a:blip r:embed="rId15"/>
          <a:stretch/>
        </p:blipFill>
        <p:spPr>
          <a:xfrm>
            <a:off x="10714320" y="6141960"/>
            <a:ext cx="1279080" cy="452880"/>
          </a:xfrm>
          <a:prstGeom prst="rect">
            <a:avLst/>
          </a:prstGeom>
          <a:ln w="0">
            <a:noFill/>
          </a:ln>
        </p:spPr>
      </p:pic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3400" b="1" strike="noStrike" spc="-1">
                <a:solidFill>
                  <a:srgbClr val="313E48"/>
                </a:solidFill>
                <a:latin typeface="Open Sans"/>
              </a:rPr>
              <a:t>Modifiez le style du titre</a:t>
            </a:r>
            <a:endParaRPr lang="fr-FR" sz="3400" b="0" strike="noStrike" spc="-1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23520" y="1556640"/>
            <a:ext cx="10176840" cy="43664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anchor="t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63003C"/>
                </a:solidFill>
                <a:latin typeface="Open Sans"/>
              </a:rPr>
              <a:t>Modifiez les styles du texte du masque</a:t>
            </a: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313E48"/>
              </a:buClr>
              <a:buFont typeface="Arial"/>
              <a:buChar char="•"/>
            </a:pPr>
            <a:r>
              <a:rPr lang="fr-FR" sz="2400" b="0" strike="noStrike" spc="-1">
                <a:solidFill>
                  <a:srgbClr val="313E48"/>
                </a:solidFill>
                <a:latin typeface="Open Sans"/>
              </a:rPr>
              <a:t>Deuxième niveau</a:t>
            </a: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313E48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313E48"/>
                </a:solidFill>
                <a:latin typeface="Open Sans"/>
              </a:rPr>
              <a:t>Troisième niveau</a:t>
            </a: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313E48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313E48"/>
                </a:solidFill>
                <a:latin typeface="Open Sans"/>
              </a:rPr>
              <a:t>Quatrième niveau</a:t>
            </a: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313E48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313E48"/>
                </a:solidFill>
                <a:latin typeface="Open Sans"/>
              </a:rPr>
              <a:t>Cinquième niveau</a:t>
            </a:r>
          </a:p>
        </p:txBody>
      </p:sp>
      <p:pic>
        <p:nvPicPr>
          <p:cNvPr id="47" name="Image 3"/>
          <p:cNvPicPr/>
          <p:nvPr/>
        </p:nvPicPr>
        <p:blipFill>
          <a:blip r:embed="rId16"/>
          <a:srcRect t="7813" r="10753"/>
          <a:stretch/>
        </p:blipFill>
        <p:spPr>
          <a:xfrm>
            <a:off x="9810000" y="6085800"/>
            <a:ext cx="2381400" cy="54720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362880" y="2165400"/>
            <a:ext cx="11073600" cy="2831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5000" b="1" strike="noStrike" spc="-1" dirty="0">
                <a:solidFill>
                  <a:srgbClr val="FFFFFF"/>
                </a:solidFill>
                <a:latin typeface="Open Sans"/>
                <a:ea typeface="DejaVu Sans"/>
              </a:rPr>
              <a:t>UE77 – English 2024-25</a:t>
            </a:r>
            <a:endParaRPr lang="fr-FR" sz="5000" b="0" strike="noStrike" spc="-1" dirty="0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3400" b="1" strike="noStrike" spc="-1" dirty="0" err="1">
                <a:solidFill>
                  <a:srgbClr val="313E48"/>
                </a:solidFill>
                <a:latin typeface="Open Sans"/>
                <a:ea typeface="DejaVu Sans"/>
              </a:rPr>
              <a:t>Material</a:t>
            </a:r>
            <a:r>
              <a:rPr lang="fr-FR" sz="3400" b="1" strike="noStrike" spc="-1" dirty="0">
                <a:solidFill>
                  <a:srgbClr val="313E48"/>
                </a:solidFill>
                <a:latin typeface="Open Sans"/>
                <a:ea typeface="DejaVu Sans"/>
              </a:rPr>
              <a:t> and </a:t>
            </a:r>
            <a:r>
              <a:rPr lang="fr-FR" sz="3400" b="1" strike="noStrike" spc="-1" dirty="0" err="1">
                <a:solidFill>
                  <a:srgbClr val="313E48"/>
                </a:solidFill>
                <a:latin typeface="Open Sans"/>
                <a:ea typeface="DejaVu Sans"/>
              </a:rPr>
              <a:t>equipment</a:t>
            </a:r>
            <a:r>
              <a:rPr lang="fr-FR" sz="3400" b="1" strike="noStrike" spc="-1">
                <a:solidFill>
                  <a:srgbClr val="313E48"/>
                </a:solidFill>
                <a:latin typeface="Open Sans"/>
                <a:ea typeface="DejaVu Sans"/>
              </a:rPr>
              <a:t> needed</a:t>
            </a:r>
            <a:endParaRPr lang="fr-FR" sz="3400" b="0" strike="noStrike" spc="-1" dirty="0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10176840" cy="43664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anchor="t">
            <a:noAutofit/>
          </a:bodyPr>
          <a:lstStyle/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None/>
            </a:pPr>
            <a:r>
              <a:rPr lang="fr-FR" sz="2800" b="0" strike="noStrike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Headphones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/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earphones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for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videos</a:t>
            </a: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None/>
            </a:pPr>
            <a:r>
              <a:rPr lang="fr-FR" sz="2800" b="0" strike="noStrike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Course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booklet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(</a:t>
            </a:r>
            <a:r>
              <a:rPr lang="fr-FR" sz="2800" b="0" strike="noStrike" spc="-1" dirty="0" err="1">
                <a:solidFill>
                  <a:srgbClr val="63003C"/>
                </a:solidFill>
                <a:uFillTx/>
                <a:latin typeface="Open Sans"/>
                <a:ea typeface="DejaVu Sans"/>
              </a:rPr>
              <a:t>paper</a:t>
            </a:r>
            <a:r>
              <a:rPr lang="fr-FR" sz="2800" b="0" strike="noStrike" spc="-1" dirty="0">
                <a:solidFill>
                  <a:srgbClr val="63003C"/>
                </a:solidFill>
                <a:uFillTx/>
                <a:latin typeface="Open Sans"/>
                <a:ea typeface="DejaVu Sans"/>
              </a:rPr>
              <a:t> or digital copy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)</a:t>
            </a: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3400" b="1" spc="-1" dirty="0">
                <a:solidFill>
                  <a:srgbClr val="313E48"/>
                </a:solidFill>
                <a:latin typeface="Open Sans"/>
              </a:rPr>
              <a:t>TOEIC</a:t>
            </a:r>
            <a:endParaRPr lang="fr-FR" sz="3400" b="0" strike="noStrike" spc="-1" dirty="0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23519" y="836280"/>
            <a:ext cx="10909117" cy="50868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anchor="t">
            <a:noAutofit/>
          </a:bodyPr>
          <a:lstStyle/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r>
              <a:rPr lang="fr-FR" sz="2800" b="0" strike="noStrike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</a:rPr>
              <a:t>One test per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</a:rPr>
              <a:t>month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</a:rPr>
              <a:t>: 23rd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</a:rPr>
              <a:t>Oct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</a:rPr>
              <a:t>, 12th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</a:rPr>
              <a:t>Nov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</a:rPr>
              <a:t>, 3rd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</a:rPr>
              <a:t>Dec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</a:rPr>
              <a:t>, 22nd Jan, 19th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</a:rPr>
              <a:t>Feb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</a:rPr>
              <a:t>,  March,  April (dates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</a:rPr>
              <a:t>yet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</a:rPr>
              <a:t> to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</a:rPr>
              <a:t>be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</a:rPr>
              <a:t>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</a:rPr>
              <a:t>defined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</a:rPr>
              <a:t>)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r>
              <a:rPr lang="fr-FR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pc="-1" dirty="0" err="1">
                <a:solidFill>
                  <a:srgbClr val="63003C"/>
                </a:solidFill>
                <a:latin typeface="Open Sans"/>
              </a:rPr>
              <a:t>Two</a:t>
            </a:r>
            <a:r>
              <a:rPr lang="fr-FR" spc="-1" dirty="0">
                <a:solidFill>
                  <a:srgbClr val="63003C"/>
                </a:solidFill>
                <a:latin typeface="Open Sans"/>
              </a:rPr>
              <a:t> </a:t>
            </a:r>
            <a:r>
              <a:rPr lang="fr-FR" spc="-1" dirty="0" err="1">
                <a:solidFill>
                  <a:srgbClr val="63003C"/>
                </a:solidFill>
                <a:latin typeface="Open Sans"/>
              </a:rPr>
              <a:t>prep</a:t>
            </a:r>
            <a:r>
              <a:rPr lang="fr-FR" spc="-1" dirty="0">
                <a:solidFill>
                  <a:srgbClr val="63003C"/>
                </a:solidFill>
                <a:latin typeface="Open Sans"/>
              </a:rPr>
              <a:t> sessions online: 1) 16th-18th-21st-22nd </a:t>
            </a:r>
            <a:r>
              <a:rPr lang="fr-FR" spc="-1" dirty="0" err="1">
                <a:solidFill>
                  <a:srgbClr val="63003C"/>
                </a:solidFill>
                <a:latin typeface="Open Sans"/>
              </a:rPr>
              <a:t>Oct</a:t>
            </a:r>
            <a:endParaRPr lang="fr-FR" spc="-1" dirty="0">
              <a:solidFill>
                <a:srgbClr val="63003C"/>
              </a:solidFill>
              <a:latin typeface="Open Sans"/>
            </a:endParaRP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r>
              <a:rPr lang="fr-FR" sz="2800" b="0" strike="noStrike" spc="-1" dirty="0">
                <a:solidFill>
                  <a:srgbClr val="63003C"/>
                </a:solidFill>
                <a:latin typeface="Open Sans"/>
              </a:rPr>
              <a:t>  2) 12th-14th-17th-18th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</a:rPr>
              <a:t>Feb</a:t>
            </a: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r>
              <a:rPr lang="en-US" sz="2800" b="0" strike="noStrike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en-US" sz="2800" b="0" strike="noStrike" spc="-1" dirty="0">
                <a:solidFill>
                  <a:srgbClr val="63003C"/>
                </a:solidFill>
                <a:latin typeface="Open Sans"/>
              </a:rPr>
              <a:t>Get in touch with </a:t>
            </a:r>
            <a:r>
              <a:rPr lang="en-US" spc="-1" dirty="0">
                <a:solidFill>
                  <a:srgbClr val="63003C"/>
                </a:solidFill>
                <a:latin typeface="Open Sans"/>
              </a:rPr>
              <a:t>APIEP and Sophie </a:t>
            </a:r>
            <a:r>
              <a:rPr lang="en-US" spc="-1" dirty="0" err="1">
                <a:solidFill>
                  <a:srgbClr val="63003C"/>
                </a:solidFill>
                <a:latin typeface="Open Sans"/>
              </a:rPr>
              <a:t>Dhirson</a:t>
            </a:r>
            <a:r>
              <a:rPr lang="en-US" spc="-1" dirty="0">
                <a:solidFill>
                  <a:srgbClr val="63003C"/>
                </a:solidFill>
                <a:latin typeface="Open Sans"/>
              </a:rPr>
              <a:t> from the English department to sign up for tests / prep sessions.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endParaRPr lang="en-US" spc="-1" dirty="0">
              <a:solidFill>
                <a:srgbClr val="63003C"/>
              </a:solidFill>
              <a:latin typeface="Open Sans"/>
            </a:endParaRP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r>
              <a:rPr lang="en-US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en-US" u="sng" spc="-1" dirty="0">
                <a:solidFill>
                  <a:srgbClr val="63003C"/>
                </a:solidFill>
                <a:latin typeface="Open Sans"/>
              </a:rPr>
              <a:t>No tests</a:t>
            </a:r>
            <a:r>
              <a:rPr lang="en-US" spc="-1" dirty="0">
                <a:solidFill>
                  <a:srgbClr val="63003C"/>
                </a:solidFill>
                <a:latin typeface="Open Sans"/>
              </a:rPr>
              <a:t> in May or June: b</a:t>
            </a:r>
            <a:r>
              <a:rPr lang="en-US" sz="2800" b="0" strike="noStrike" spc="-1" dirty="0">
                <a:solidFill>
                  <a:srgbClr val="63003C"/>
                </a:solidFill>
                <a:latin typeface="Open Sans"/>
              </a:rPr>
              <a:t>ook your test as soon as you know you need one</a:t>
            </a: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99CAF5-AF7B-4979-A942-0FF707AA5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Course objectives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14BF3A-E92A-4852-8494-62DC5BED3ED6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99662" y="1266092"/>
            <a:ext cx="11674150" cy="4848339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Business World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fr-FR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engage in a conversation/meeting 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between</a:t>
            </a:r>
            <a:r>
              <a:rPr lang="fr-FR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professionals</a:t>
            </a:r>
            <a:endParaRPr lang="fr-FR" sz="2800" dirty="0">
              <a:solidFill>
                <a:schemeClr val="accent6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►read, understand and analyze articles from scientific journals /specialist press</a:t>
            </a:r>
            <a:endParaRPr lang="fr-FR" sz="2800" dirty="0">
              <a:solidFill>
                <a:schemeClr val="accent6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►extract information from a short authentic news report and write a summary</a:t>
            </a:r>
            <a:endParaRPr lang="fr-FR" sz="2800" dirty="0">
              <a:solidFill>
                <a:schemeClr val="accent6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write</a:t>
            </a:r>
            <a:r>
              <a:rPr lang="fr-FR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</a:t>
            </a:r>
            <a:r>
              <a:rPr lang="fr-FR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CV and Cover 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letter</a:t>
            </a:r>
            <a:r>
              <a:rPr lang="fr-FR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clear</a:t>
            </a:r>
            <a:r>
              <a:rPr lang="fr-FR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concise emails and 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letters</a:t>
            </a:r>
            <a:endParaRPr lang="fr-FR" sz="2800" dirty="0">
              <a:solidFill>
                <a:schemeClr val="accent6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deliver</a:t>
            </a:r>
            <a:r>
              <a:rPr lang="fr-FR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PPT 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fr-FR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front of an audience in 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preperation</a:t>
            </a:r>
            <a:r>
              <a:rPr lang="fr-FR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 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</a:t>
            </a:r>
            <a:r>
              <a:rPr lang="fr-FR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case </a:t>
            </a:r>
            <a:r>
              <a:rPr lang="fr-FR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study</a:t>
            </a:r>
            <a:endParaRPr lang="fr-FR" sz="2800" dirty="0">
              <a:solidFill>
                <a:schemeClr val="accent6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►participate in a job interview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en-GB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understand how medical companies work (jobs, departments)</a:t>
            </a:r>
            <a:endParaRPr lang="fr-FR" sz="2800" dirty="0">
              <a:solidFill>
                <a:schemeClr val="accent6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07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3400" b="1" strike="noStrike" spc="-1" dirty="0">
                <a:solidFill>
                  <a:srgbClr val="313E48"/>
                </a:solidFill>
                <a:latin typeface="Open Sans"/>
                <a:ea typeface="DejaVu Sans"/>
              </a:rPr>
              <a:t>UE77 – English 24-25</a:t>
            </a:r>
            <a:endParaRPr lang="fr-FR" sz="3400" b="0" strike="noStrike" spc="-1" dirty="0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623520" y="1146092"/>
            <a:ext cx="10176840" cy="5012111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anchor="t">
            <a:noAutofit/>
          </a:bodyPr>
          <a:lstStyle/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r>
              <a:rPr lang="fr-FR" sz="2800" b="0" strike="noStrike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2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hours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12 times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  <a:ea typeface="DejaVu Sans"/>
            </a:endParaRP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r>
              <a:rPr lang="fr-FR" sz="2800" b="0" strike="noStrike" spc="-1" dirty="0">
                <a:solidFill>
                  <a:schemeClr val="accent6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b="0" strike="noStrike" spc="-1" dirty="0" err="1">
                <a:solidFill>
                  <a:schemeClr val="accent6"/>
                </a:solidFill>
                <a:latin typeface="Open Sans"/>
                <a:ea typeface="DejaVu Sans"/>
              </a:rPr>
              <a:t>Semester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1: 6 classes 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(26 Sept/3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Oct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/24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Oct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/21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Nov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/28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Nov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/19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Dec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)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semester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2: 6 classes (23 Jan/30 Jan/…)</a:t>
            </a: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 marL="0" indent="0">
              <a:spcBef>
                <a:spcPts val="1001"/>
              </a:spcBef>
              <a:buClr>
                <a:srgbClr val="63003C"/>
              </a:buClr>
              <a:buNone/>
            </a:pPr>
            <a:endParaRPr lang="fr-FR" sz="2800" b="0" strike="noStrike" spc="-1" dirty="0">
              <a:solidFill>
                <a:srgbClr val="63003C"/>
              </a:solidFill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0" indent="0">
              <a:spcBef>
                <a:spcPts val="1001"/>
              </a:spcBef>
              <a:buClr>
                <a:srgbClr val="63003C"/>
              </a:buClr>
              <a:buNone/>
            </a:pPr>
            <a:r>
              <a:rPr lang="fr-FR" sz="2800" b="0" strike="noStrike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Classrooms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: all in Eiffel building –4th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floor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semester</a:t>
            </a:r>
            <a:r>
              <a:rPr lang="fr-FR" spc="-1" dirty="0">
                <a:solidFill>
                  <a:srgbClr val="63003C"/>
                </a:solidFill>
                <a:latin typeface="Open Sans"/>
              </a:rPr>
              <a:t> 1or 3rd </a:t>
            </a:r>
            <a:r>
              <a:rPr lang="fr-FR" spc="-1" dirty="0" err="1">
                <a:solidFill>
                  <a:srgbClr val="63003C"/>
                </a:solidFill>
                <a:latin typeface="Open Sans"/>
              </a:rPr>
              <a:t>floor</a:t>
            </a:r>
            <a:r>
              <a:rPr lang="fr-FR" spc="-1" dirty="0">
                <a:solidFill>
                  <a:srgbClr val="63003C"/>
                </a:solidFill>
                <a:latin typeface="Open Sans"/>
              </a:rPr>
              <a:t> </a:t>
            </a:r>
            <a:r>
              <a:rPr lang="fr-FR" spc="-1" dirty="0" err="1">
                <a:solidFill>
                  <a:srgbClr val="63003C"/>
                </a:solidFill>
                <a:latin typeface="Open Sans"/>
              </a:rPr>
              <a:t>semester</a:t>
            </a:r>
            <a:r>
              <a:rPr lang="fr-FR" spc="-1" dirty="0">
                <a:solidFill>
                  <a:srgbClr val="63003C"/>
                </a:solidFill>
                <a:latin typeface="Open Sans"/>
              </a:rPr>
              <a:t> 2. </a:t>
            </a:r>
            <a:endParaRPr lang="fr-FR" spc="-1" dirty="0">
              <a:solidFill>
                <a:srgbClr val="63003C"/>
              </a:solidFill>
              <a:latin typeface="Open Sans"/>
              <a:ea typeface="DejaVu Sans"/>
            </a:endParaRP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C4CC3-85D4-4BFD-B2DE-E7F0B9A6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Rotation of groups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3F3137-66EF-4A29-A761-594749F8C40B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23520" y="1118101"/>
            <a:ext cx="10176840" cy="4414952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800" dirty="0">
                <a:solidFill>
                  <a:schemeClr val="accent6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en-US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Semester 1: 	Medical device : groups A/B/C : 2 to 4 pm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Medicine : D/E/F : 4:15 to 6:15 pm</a:t>
            </a:r>
          </a:p>
          <a:p>
            <a:pPr lvl="0">
              <a:spcBef>
                <a:spcPts val="0"/>
              </a:spcBef>
            </a:pPr>
            <a:endParaRPr lang="en-US" sz="2800" dirty="0">
              <a:solidFill>
                <a:srgbClr val="00B0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accent6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en-US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Semester 2 :  	Medicine : D/E/F : 2 to 4 pm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Medical device : groups A/B/C : 4:15 to 6:15 				pm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287723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3400" b="1" strike="noStrike" spc="-1" dirty="0">
                <a:solidFill>
                  <a:srgbClr val="313E48"/>
                </a:solidFill>
                <a:latin typeface="Open Sans"/>
                <a:ea typeface="DejaVu Sans"/>
              </a:rPr>
              <a:t>Attendance</a:t>
            </a:r>
            <a:endParaRPr lang="fr-FR" sz="3400" b="0" strike="noStrike" spc="-1" dirty="0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623520" y="940776"/>
            <a:ext cx="10176840" cy="5108331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anchor="t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600"/>
              </a:spcAft>
              <a:buSzPct val="45000"/>
              <a:buNone/>
            </a:pPr>
            <a:r>
              <a:rPr lang="fr-FR" dirty="0">
                <a:solidFill>
                  <a:schemeClr val="accent6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Class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compulsory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mandatory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have to come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unless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dispensed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SzPct val="45000"/>
              <a:buNone/>
            </a:pPr>
            <a:r>
              <a:rPr lang="fr-FR" dirty="0">
                <a:solidFill>
                  <a:schemeClr val="accent6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Beyond 1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unjustified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absence,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may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not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allowed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validate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course in the 1st session</a:t>
            </a:r>
            <a:endParaRPr lang="fr-FR" sz="2800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45000"/>
              <a:buNone/>
            </a:pPr>
            <a:r>
              <a:rPr lang="fr-FR" sz="2800" b="1" dirty="0">
                <a:solidFill>
                  <a:schemeClr val="accent6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u="sng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Unjustified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absence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continuous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assessment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 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MUST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redo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test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during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English4You or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0/20 if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not come </a:t>
            </a:r>
            <a:endParaRPr lang="fr-FR" sz="2800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45000"/>
              <a:buNone/>
            </a:pPr>
            <a:r>
              <a:rPr lang="fr-FR" sz="2800" dirty="0">
                <a:solidFill>
                  <a:schemeClr val="accent6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Justified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absence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continuous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assessment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test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have to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ask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teacher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about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catching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up or English4you.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45000"/>
              <a:buNone/>
            </a:pPr>
            <a:r>
              <a:rPr lang="fr-FR" dirty="0">
                <a:solidFill>
                  <a:schemeClr val="accent6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Justifications : to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sent to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English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teacher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the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school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office (Edna Borges-Mendes) WITHIN 3 DAYS</a:t>
            </a: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2A5650-C1FA-4665-A233-DDFC5C7BD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Valid</a:t>
            </a:r>
            <a:r>
              <a:rPr lang="fr-FR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justifications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4AC174-6057-462C-A760-D8EB38C80CC9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23520" y="987473"/>
            <a:ext cx="10176840" cy="4366440"/>
          </a:xfrm>
        </p:spPr>
        <p:txBody>
          <a:bodyPr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0" i="0" u="none" strike="noStrike" kern="1200" cap="none" spc="0" baseline="0" dirty="0">
              <a:solidFill>
                <a:srgbClr val="000000"/>
              </a:solidFill>
              <a:uFillTx/>
              <a:latin typeface="Liberation Sans" pitchFamily="34"/>
              <a:ea typeface="Liberation Sans" pitchFamily="34"/>
              <a:cs typeface="Liberation Sans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i="0" u="none" strike="noStrike" kern="1200" cap="none" spc="0" baseline="0" dirty="0">
                <a:solidFill>
                  <a:schemeClr val="accent6"/>
                </a:solidFill>
                <a:uFillTx/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Illness</a:t>
            </a: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only</a:t>
            </a: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medical</a:t>
            </a: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certificates</a:t>
            </a: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accepted</a:t>
            </a:r>
            <a:endParaRPr lang="fr-FR" sz="2800" b="0" i="0" u="none" strike="noStrike" kern="1200" cap="none" spc="0" baseline="0" dirty="0">
              <a:solidFill>
                <a:schemeClr val="accent6"/>
              </a:solidFill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▪</a:t>
            </a: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prescriptions: NOT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accepted</a:t>
            </a:r>
            <a:endParaRPr lang="fr-FR" sz="2800" b="0" i="0" u="none" strike="noStrike" kern="1200" cap="none" spc="0" baseline="0" dirty="0">
              <a:solidFill>
                <a:schemeClr val="accent6"/>
              </a:solidFill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▪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screenshots</a:t>
            </a: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Doctolib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appointments</a:t>
            </a: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NOT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accepted</a:t>
            </a:r>
            <a:endParaRPr lang="fr-FR" sz="2800" b="0" i="0" u="none" strike="noStrike" kern="1200" cap="none" spc="0" baseline="0" dirty="0">
              <a:solidFill>
                <a:schemeClr val="accent6"/>
              </a:solidFill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i="0" u="none" strike="noStrike" kern="1200" cap="none" spc="0" baseline="0" dirty="0">
                <a:solidFill>
                  <a:schemeClr val="accent6"/>
                </a:solidFill>
                <a:uFillTx/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Public transport: </a:t>
            </a: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</a:t>
            </a: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SNCF/RATP</a:t>
            </a:r>
            <a:endParaRPr lang="fr-FR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i="0" u="none" strike="noStrike" kern="1200" cap="none" spc="0" baseline="0" dirty="0">
                <a:solidFill>
                  <a:schemeClr val="accent6"/>
                </a:solidFill>
                <a:uFillTx/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 accident or </a:t>
            </a:r>
            <a:r>
              <a:rPr lang="fr-FR" sz="280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other</a:t>
            </a:r>
            <a:r>
              <a:rPr lang="fr-FR" sz="280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insurance</a:t>
            </a: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claim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i="0" u="none" strike="noStrike" kern="1200" cap="none" spc="0" baseline="0" dirty="0">
                <a:solidFill>
                  <a:schemeClr val="accent6"/>
                </a:solidFill>
                <a:uFillTx/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Funeral</a:t>
            </a:r>
            <a:r>
              <a:rPr lang="fr-FR" sz="280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death</a:t>
            </a:r>
            <a:r>
              <a:rPr lang="fr-FR" sz="2800" b="0" i="0" u="none" strike="noStrike" kern="1200" cap="none" spc="0" baseline="0" dirty="0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b="0" i="0" u="none" strike="noStrike" kern="1200" cap="none" spc="0" baseline="0" dirty="0" err="1">
                <a:solidFill>
                  <a:schemeClr val="accent6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certificate</a:t>
            </a:r>
            <a:endParaRPr lang="fr-FR" sz="2800" b="0" i="0" u="none" strike="noStrike" kern="1200" cap="none" spc="0" baseline="0" dirty="0">
              <a:solidFill>
                <a:schemeClr val="accent6"/>
              </a:solidFill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543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3400" b="1" strike="noStrike" spc="-1" dirty="0">
                <a:solidFill>
                  <a:srgbClr val="313E48"/>
                </a:solidFill>
                <a:latin typeface="Open Sans"/>
                <a:ea typeface="DejaVu Sans"/>
              </a:rPr>
              <a:t>Evaluations</a:t>
            </a:r>
            <a:endParaRPr lang="fr-FR" sz="3400" b="0" strike="noStrike" spc="-1" dirty="0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511553" y="1125415"/>
            <a:ext cx="10750496" cy="5368691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anchor="t">
            <a:noAutofit/>
          </a:bodyPr>
          <a:lstStyle/>
          <a:p>
            <a:pPr marL="0" lvl="0" indent="0">
              <a:lnSpc>
                <a:spcPct val="80000"/>
              </a:lnSpc>
              <a:spcAft>
                <a:spcPts val="600"/>
              </a:spcAft>
              <a:buSzPct val="45000"/>
              <a:buNone/>
            </a:pPr>
            <a:r>
              <a:rPr lang="fr-FR" sz="2800" dirty="0">
                <a:solidFill>
                  <a:schemeClr val="accent6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40 % final exam-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only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English oral of the Case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study</a:t>
            </a:r>
            <a:endParaRPr lang="fr-FR" sz="2800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>
              <a:lnSpc>
                <a:spcPct val="80000"/>
              </a:lnSpc>
              <a:spcAft>
                <a:spcPts val="600"/>
              </a:spcAft>
              <a:buSzPct val="45000"/>
              <a:buNone/>
            </a:pPr>
            <a:endParaRPr lang="fr-FR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>
              <a:lnSpc>
                <a:spcPct val="80000"/>
              </a:lnSpc>
              <a:spcAft>
                <a:spcPts val="600"/>
              </a:spcAft>
              <a:buSzPct val="45000"/>
              <a:buNone/>
            </a:pPr>
            <a:r>
              <a:rPr lang="fr-FR" sz="2800" dirty="0">
                <a:solidFill>
                  <a:schemeClr val="accent6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60 %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continuous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assessment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: 6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vocabulary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tests, 2 oral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presentations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passion or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ream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job + Tell us how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they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business), 1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letter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writing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1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video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summary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writing</a:t>
            </a:r>
            <a:endParaRPr lang="fr-FR" sz="2800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>
              <a:lnSpc>
                <a:spcPct val="80000"/>
              </a:lnSpc>
              <a:spcAft>
                <a:spcPts val="600"/>
              </a:spcAft>
              <a:buSzPct val="45000"/>
              <a:buNone/>
            </a:pPr>
            <a:endParaRPr lang="fr-FR" sz="2800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80000"/>
              </a:lnSpc>
              <a:spcAft>
                <a:spcPts val="600"/>
              </a:spcAft>
              <a:buSzPct val="45000"/>
              <a:buNone/>
            </a:pPr>
            <a:r>
              <a:rPr lang="fr-FR" sz="2800" dirty="0">
                <a:solidFill>
                  <a:schemeClr val="accent6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Catch-up session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continuous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dirty="0" err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assessment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(25%),</a:t>
            </a:r>
            <a:r>
              <a:rPr lang="fr-FR" sz="32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</a:t>
            </a:r>
            <a:r>
              <a:rPr lang="en-US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ritten exam (25%, letter+ video summary)</a:t>
            </a:r>
            <a:r>
              <a:rPr lang="fr-FR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</a:t>
            </a:r>
            <a:r>
              <a:rPr lang="en-US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ral exam (50% = your part of the case study)</a:t>
            </a:r>
            <a:endParaRPr lang="fr-FR" sz="2800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80000"/>
              </a:lnSpc>
              <a:buSzPct val="45000"/>
              <a:buFont typeface="StarSymbol"/>
              <a:buChar char="●"/>
            </a:pPr>
            <a:endParaRPr lang="fr-FR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80000"/>
              </a:lnSpc>
              <a:buSzPct val="45000"/>
              <a:buFont typeface="StarSymbol"/>
              <a:buChar char="●"/>
            </a:pPr>
            <a:endParaRPr lang="fr-FR" sz="2800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5D16E9-A6E5-4245-B332-36339AC49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Oral </a:t>
            </a:r>
            <a:r>
              <a:rPr lang="fr-FR" sz="34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presentations</a:t>
            </a:r>
            <a:r>
              <a:rPr lang="fr-FR" sz="3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2 per </a:t>
            </a:r>
            <a:r>
              <a:rPr lang="fr-FR" sz="34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students</a:t>
            </a:r>
            <a:endParaRPr lang="fr-FR" sz="3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834F8B-83EF-4F8E-911C-94210D6B65C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23520" y="1061927"/>
            <a:ext cx="10176840" cy="451601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accent6"/>
                </a:solidFill>
                <a:effectLst/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en-US" sz="2800" dirty="0" err="1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Individualy</a:t>
            </a:r>
            <a:r>
              <a:rPr lang="en-US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first semester: either “My Passion” or “My Dream job”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accent6"/>
                </a:solidFill>
                <a:effectLst/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en-US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pairs second semester: “Tell us how they do business”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Chose from list in your brochure according to your case study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en-GB" sz="280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</a:t>
            </a:r>
            <a:r>
              <a:rPr lang="en-GB" sz="2800" dirty="0">
                <a:solidFill>
                  <a:schemeClr val="accent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ehearsals end of March for your presentations of the case study in April</a:t>
            </a:r>
            <a:endParaRPr lang="en-US" sz="2800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44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3400" b="1" strike="noStrike" spc="-1" dirty="0" err="1">
                <a:solidFill>
                  <a:srgbClr val="313E48"/>
                </a:solidFill>
                <a:latin typeface="Open Sans"/>
                <a:ea typeface="DejaVu Sans"/>
              </a:rPr>
              <a:t>eCampus</a:t>
            </a:r>
            <a:endParaRPr lang="fr-FR" sz="3400" b="0" strike="noStrike" spc="-1" dirty="0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10176840" cy="43664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anchor="t">
            <a:noAutofit/>
          </a:bodyPr>
          <a:lstStyle/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None/>
            </a:pPr>
            <a:r>
              <a:rPr lang="fr-FR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Course information: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general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 information about 4Y classes (groups, course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booklet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, guidelines,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marking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schemes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, final exam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etc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)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None/>
            </a:pPr>
            <a:r>
              <a:rPr lang="fr-FR" sz="2800" b="0" strike="noStrike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Vocabulary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: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lists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to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learn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every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week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or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so</a:t>
            </a:r>
            <a:endParaRPr lang="fr-FR" sz="2800" b="0" strike="noStrike" spc="-1" dirty="0">
              <a:solidFill>
                <a:srgbClr val="63003C"/>
              </a:solidFill>
              <a:latin typeface="Open Sans"/>
              <a:ea typeface="DejaVu Sans"/>
            </a:endParaRP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None/>
            </a:pPr>
            <a:r>
              <a:rPr lang="fr-FR" sz="2800" b="0" strike="noStrike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Class documents: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v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ideos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and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other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documents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used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in class</a:t>
            </a: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 marL="0" indent="0">
              <a:spcBef>
                <a:spcPts val="1001"/>
              </a:spcBef>
              <a:buClr>
                <a:srgbClr val="63003C"/>
              </a:buClr>
              <a:buSzPct val="45000"/>
              <a:buNone/>
            </a:pPr>
            <a:r>
              <a:rPr lang="fr-FR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Group sections: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lesson</a:t>
            </a:r>
            <a:r>
              <a:rPr lang="fr-FR" spc="-1" dirty="0">
                <a:solidFill>
                  <a:srgbClr val="63003C"/>
                </a:solidFill>
                <a:latin typeface="Open Sans"/>
                <a:ea typeface="DejaVu Sans"/>
              </a:rPr>
              <a:t> plans and </a:t>
            </a:r>
            <a:r>
              <a:rPr lang="fr-FR" spc="-1" dirty="0" err="1">
                <a:solidFill>
                  <a:srgbClr val="63003C"/>
                </a:solidFill>
                <a:latin typeface="Open Sans"/>
                <a:ea typeface="DejaVu Sans"/>
              </a:rPr>
              <a:t>homework</a:t>
            </a: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Font typeface="Wingdings" charset="2"/>
              <a:buChar char=""/>
            </a:pPr>
            <a:endParaRPr lang="fr-FR" spc="-1" dirty="0">
              <a:solidFill>
                <a:srgbClr val="63003C"/>
              </a:solidFill>
              <a:latin typeface="Open Sans"/>
              <a:ea typeface="DejaVu San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Font typeface="Wingdings" charset="2"/>
              <a:buChar char=""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3400" b="1" strike="noStrike" spc="-1" dirty="0">
                <a:solidFill>
                  <a:srgbClr val="313E48"/>
                </a:solidFill>
                <a:latin typeface="Open Sans"/>
                <a:ea typeface="DejaVu Sans"/>
              </a:rPr>
              <a:t>‘English4you’</a:t>
            </a:r>
            <a:endParaRPr lang="fr-FR" sz="3400" b="0" strike="noStrike" spc="-1" dirty="0">
              <a:solidFill>
                <a:srgbClr val="63003C"/>
              </a:solidFill>
              <a:latin typeface="Open Sans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10176840" cy="43664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anchor="t">
            <a:noAutofit/>
          </a:bodyPr>
          <a:lstStyle/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None/>
            </a:pPr>
            <a:r>
              <a:rPr lang="fr-FR" sz="2800" b="0" strike="noStrike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Self-service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provided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by the English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department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: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every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Monday, 12.30-1.30pm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None/>
            </a:pPr>
            <a:r>
              <a:rPr lang="fr-FR" sz="2800" b="0" strike="noStrike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English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teacher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(s)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available</a:t>
            </a:r>
            <a:r>
              <a:rPr lang="fr-FR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: 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proof-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reading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a CV,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practicing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conversation,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revising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grammar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,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rehearsing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your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 English </a:t>
            </a:r>
            <a:r>
              <a:rPr lang="fr-FR" sz="2800" b="0" strike="noStrike" spc="-1" dirty="0" err="1">
                <a:solidFill>
                  <a:srgbClr val="63003C"/>
                </a:solidFill>
                <a:latin typeface="Open Sans"/>
                <a:ea typeface="DejaVu Sans"/>
              </a:rPr>
              <a:t>presentation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…)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SzPct val="45000"/>
              <a:buNone/>
            </a:pPr>
            <a:r>
              <a:rPr lang="fr-FR" sz="2800" b="0" strike="noStrike" spc="-1" dirty="0">
                <a:solidFill>
                  <a:srgbClr val="63003C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►</a:t>
            </a:r>
            <a:r>
              <a:rPr lang="fr-FR" sz="2800" b="0" strike="noStrike" spc="-1" dirty="0">
                <a:solidFill>
                  <a:srgbClr val="63003C"/>
                </a:solidFill>
                <a:latin typeface="Open Sans"/>
                <a:ea typeface="DejaVu Sans"/>
              </a:rPr>
              <a:t>Room: 1400 (in Moissan)</a:t>
            </a: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lang="fr-FR" sz="2800" b="0" strike="noStrike" spc="-1" dirty="0">
              <a:solidFill>
                <a:srgbClr val="63003C"/>
              </a:solidFill>
              <a:latin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</TotalTime>
  <Words>725</Words>
  <Application>Microsoft Office PowerPoint</Application>
  <PresentationFormat>Grand écran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Liberation Sans</vt:lpstr>
      <vt:lpstr>Open Sans</vt:lpstr>
      <vt:lpstr>StarSymbol</vt:lpstr>
      <vt:lpstr>Symbol</vt:lpstr>
      <vt:lpstr>Wingdings</vt:lpstr>
      <vt:lpstr>Office Theme</vt:lpstr>
      <vt:lpstr>Office Theme</vt:lpstr>
      <vt:lpstr>UE77 – English 2024-25</vt:lpstr>
      <vt:lpstr>UE77 – English 24-25</vt:lpstr>
      <vt:lpstr>Rotation of groups</vt:lpstr>
      <vt:lpstr>Attendance</vt:lpstr>
      <vt:lpstr>Valid justifications</vt:lpstr>
      <vt:lpstr>Evaluations</vt:lpstr>
      <vt:lpstr>Oral presentations: 2 per students</vt:lpstr>
      <vt:lpstr>eCampus</vt:lpstr>
      <vt:lpstr>‘English4you’</vt:lpstr>
      <vt:lpstr>Material and equipment needed</vt:lpstr>
      <vt:lpstr>TOEIC</vt:lpstr>
      <vt:lpstr>Course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Virginie Paris</dc:creator>
  <dc:description/>
  <cp:lastModifiedBy>Anita Owens</cp:lastModifiedBy>
  <cp:revision>76</cp:revision>
  <dcterms:created xsi:type="dcterms:W3CDTF">2020-02-07T10:36:28Z</dcterms:created>
  <dcterms:modified xsi:type="dcterms:W3CDTF">2024-09-24T16:00:41Z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Grand écran</vt:lpwstr>
  </property>
  <property fmtid="{D5CDD505-2E9C-101B-9397-08002B2CF9AE}" pid="3" name="Slides">
    <vt:i4>9</vt:i4>
  </property>
</Properties>
</file>