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593" r:id="rId2"/>
    <p:sldId id="603" r:id="rId3"/>
    <p:sldId id="604" r:id="rId4"/>
    <p:sldId id="605" r:id="rId5"/>
    <p:sldId id="606" r:id="rId6"/>
    <p:sldId id="591" r:id="rId7"/>
    <p:sldId id="607" r:id="rId8"/>
    <p:sldId id="608" r:id="rId9"/>
    <p:sldId id="609" r:id="rId10"/>
    <p:sldId id="610" r:id="rId11"/>
    <p:sldId id="611" r:id="rId12"/>
    <p:sldId id="612" r:id="rId13"/>
    <p:sldId id="613" r:id="rId14"/>
    <p:sldId id="614" r:id="rId15"/>
    <p:sldId id="615" r:id="rId16"/>
    <p:sldId id="584" r:id="rId17"/>
    <p:sldId id="548" r:id="rId18"/>
    <p:sldId id="590" r:id="rId19"/>
    <p:sldId id="599" r:id="rId20"/>
    <p:sldId id="598" r:id="rId21"/>
    <p:sldId id="560" r:id="rId22"/>
    <p:sldId id="556" r:id="rId23"/>
    <p:sldId id="588" r:id="rId24"/>
    <p:sldId id="578" r:id="rId25"/>
    <p:sldId id="577" r:id="rId26"/>
    <p:sldId id="571" r:id="rId27"/>
    <p:sldId id="589" r:id="rId28"/>
    <p:sldId id="586" r:id="rId29"/>
    <p:sldId id="600" r:id="rId30"/>
    <p:sldId id="601" r:id="rId31"/>
    <p:sldId id="602" r:id="rId32"/>
    <p:sldId id="597" r:id="rId33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A4B5"/>
    <a:srgbClr val="AD6900"/>
    <a:srgbClr val="FAFD00"/>
    <a:srgbClr val="790015"/>
    <a:srgbClr val="3EBD05"/>
    <a:srgbClr val="FFCCCC"/>
    <a:srgbClr val="FF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05" autoAdjust="0"/>
    <p:restoredTop sz="88551" autoAdjust="0"/>
  </p:normalViewPr>
  <p:slideViewPr>
    <p:cSldViewPr>
      <p:cViewPr varScale="1">
        <p:scale>
          <a:sx n="97" d="100"/>
          <a:sy n="97" d="100"/>
        </p:scale>
        <p:origin x="182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04" y="-10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1113"/>
            <a:ext cx="29495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7" tIns="0" rIns="19397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i="1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11113"/>
            <a:ext cx="29495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7" tIns="0" rIns="19397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3088"/>
            <a:ext cx="29495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7" tIns="0" rIns="19397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 i="1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63088"/>
            <a:ext cx="29495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7" tIns="0" rIns="19397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41201024-47D2-4C83-84CD-A6C067393CE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224588" y="9528175"/>
            <a:ext cx="512762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135" tIns="45259" rIns="92135" bIns="45259" anchor="ctr">
            <a:spAutoFit/>
          </a:bodyPr>
          <a:lstStyle/>
          <a:p>
            <a:pPr algn="r" eaLnBrk="0" hangingPunct="0">
              <a:defRPr/>
            </a:pPr>
            <a:fld id="{30619A3D-837E-47AB-A651-9CDD5A136D57}" type="slidenum">
              <a:rPr lang="en-US" sz="1400">
                <a:latin typeface="Arial" charset="0"/>
                <a:cs typeface="Times New Roman" charset="0"/>
              </a:rPr>
              <a:pPr algn="r" eaLnBrk="0" hangingPunct="0">
                <a:defRPr/>
              </a:pPr>
              <a:t>‹N°›</a:t>
            </a:fld>
            <a:endParaRPr lang="en-US" sz="1400" dirty="0"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965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1113"/>
            <a:ext cx="29495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7" tIns="0" rIns="19397" bIns="0" numCol="1" anchor="t" anchorCtr="0" compatLnSpc="1">
            <a:prstTxWarp prst="textNoShape">
              <a:avLst/>
            </a:prstTxWarp>
          </a:bodyPr>
          <a:lstStyle>
            <a:lvl1pPr defTabSz="775868" eaLnBrk="0" hangingPunct="0">
              <a:defRPr sz="1000" i="1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11113"/>
            <a:ext cx="29495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7" tIns="0" rIns="19397" bIns="0" numCol="1" anchor="t" anchorCtr="0" compatLnSpc="1">
            <a:prstTxWarp prst="textNoShape">
              <a:avLst/>
            </a:prstTxWarp>
          </a:bodyPr>
          <a:lstStyle>
            <a:lvl1pPr algn="r" defTabSz="775868" eaLnBrk="0" hangingPunct="0">
              <a:defRPr sz="1000" i="1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3088"/>
            <a:ext cx="29495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7" tIns="0" rIns="19397" bIns="0" numCol="1" anchor="b" anchorCtr="0" compatLnSpc="1">
            <a:prstTxWarp prst="textNoShape">
              <a:avLst/>
            </a:prstTxWarp>
          </a:bodyPr>
          <a:lstStyle>
            <a:lvl1pPr defTabSz="775868" eaLnBrk="0" hangingPunct="0">
              <a:defRPr sz="1000" i="1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63088"/>
            <a:ext cx="29495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97" tIns="0" rIns="19397" bIns="0" numCol="1" anchor="b" anchorCtr="0" compatLnSpc="1">
            <a:prstTxWarp prst="textNoShape">
              <a:avLst/>
            </a:prstTxWarp>
          </a:bodyPr>
          <a:lstStyle>
            <a:lvl1pPr algn="r" defTabSz="775868" eaLnBrk="0" hangingPunct="0">
              <a:defRPr sz="1000" i="1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82D6D8F5-22D2-4DCE-8A7A-1078701054A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17563" y="4724400"/>
            <a:ext cx="5170487" cy="391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5259" rIns="92135" bIns="45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87438" y="871538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224588" y="9528175"/>
            <a:ext cx="512762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135" tIns="45259" rIns="92135" bIns="45259" anchor="ctr">
            <a:spAutoFit/>
          </a:bodyPr>
          <a:lstStyle/>
          <a:p>
            <a:pPr algn="r" eaLnBrk="0" hangingPunct="0">
              <a:defRPr/>
            </a:pPr>
            <a:fld id="{DD50E5EE-9899-443A-8638-7D50ABAB9EB7}" type="slidenum">
              <a:rPr lang="en-US" sz="1400">
                <a:latin typeface="Arial" charset="0"/>
                <a:cs typeface="Times New Roman" charset="0"/>
              </a:rPr>
              <a:pPr algn="r" eaLnBrk="0" hangingPunct="0">
                <a:defRPr/>
              </a:pPr>
              <a:t>‹N°›</a:t>
            </a:fld>
            <a:endParaRPr lang="en-US" sz="1400" dirty="0"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812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1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11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28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12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26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13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748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14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777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15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454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BF72F347-AE78-49CB-8578-FBB4D6FE2619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16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0262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fr-FR" sz="2000"/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D0AE663D-4529-43D7-AC93-524B25DBBE52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17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140C3297-19F8-403F-B697-6DE07C3A25C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18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140C3297-19F8-403F-B697-6DE07C3A25C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19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140C3297-19F8-403F-B697-6DE07C3A25C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20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2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9328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3E94562-8558-4989-934E-6D6F489F803A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21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6EB067FE-DBDF-41ED-B8AD-F91BFB6AB6F1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25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80190FEB-50AF-4C72-9884-BF283781280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26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9150" y="4725988"/>
            <a:ext cx="5167313" cy="3916362"/>
          </a:xfrm>
          <a:noFill/>
          <a:ln/>
        </p:spPr>
        <p:txBody>
          <a:bodyPr lIns="94738" tIns="47369" rIns="94738" bIns="47369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/>
            <a:r>
              <a:rPr lang="fr-FR" sz="1800">
                <a:cs typeface="Arial" charset="0"/>
              </a:rPr>
              <a:t> </a:t>
            </a:r>
            <a:endParaRPr lang="en-GB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E60DDA16-7ACD-4E04-99F1-A5AE37CE8AE6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28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/>
            <a:r>
              <a:rPr lang="fr-FR" sz="1800">
                <a:cs typeface="Arial" charset="0"/>
              </a:rPr>
              <a:t> </a:t>
            </a:r>
            <a:endParaRPr lang="en-GB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E60DDA16-7ACD-4E04-99F1-A5AE37CE8AE6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29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/>
            <a:r>
              <a:rPr lang="fr-FR" sz="1800">
                <a:cs typeface="Arial" charset="0"/>
              </a:rPr>
              <a:t> </a:t>
            </a:r>
            <a:endParaRPr lang="en-GB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E60DDA16-7ACD-4E04-99F1-A5AE37CE8AE6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30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/>
            <a:r>
              <a:rPr lang="fr-FR" sz="1800">
                <a:cs typeface="Arial" charset="0"/>
              </a:rPr>
              <a:t> </a:t>
            </a:r>
            <a:endParaRPr lang="en-GB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E60DDA16-7ACD-4E04-99F1-A5AE37CE8AE6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31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/>
            <a:r>
              <a:rPr lang="fr-FR" sz="1800">
                <a:cs typeface="Arial" charset="0"/>
              </a:rPr>
              <a:t> </a:t>
            </a:r>
            <a:endParaRPr lang="en-GB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E60DDA16-7ACD-4E04-99F1-A5AE37CE8AE6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32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3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68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4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063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5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424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7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808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8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57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9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3452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74700"/>
            <a:fld id="{3FA27DA4-1235-43E0-94F5-A3A65A02988D}" type="slidenum">
              <a:rPr lang="en-US" smtClean="0">
                <a:latin typeface="Times New Roman" pitchFamily="18" charset="0"/>
                <a:cs typeface="Times New Roman" pitchFamily="18" charset="0"/>
              </a:rPr>
              <a:pPr defTabSz="774700"/>
              <a:t>10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032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Times New Roman" charset="0"/>
                <a:cs typeface="Times New Roman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-1261" y="-157"/>
              <a:ext cx="7021" cy="1190"/>
              <a:chOff x="-1261" y="-154"/>
              <a:chExt cx="7021" cy="1190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/>
                <a:ahLst/>
                <a:cxnLst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32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/>
                  <a:ahLst/>
                  <a:cxnLst>
                    <a:cxn ang="0">
                      <a:pos x="5" y="11"/>
                    </a:cxn>
                    <a:cxn ang="0">
                      <a:pos x="15" y="5"/>
                    </a:cxn>
                    <a:cxn ang="0">
                      <a:pos x="13" y="17"/>
                    </a:cxn>
                    <a:cxn ang="0">
                      <a:pos x="5" y="11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/>
                  <a:ahLst/>
                  <a:cxnLst>
                    <a:cxn ang="0">
                      <a:pos x="3" y="13"/>
                    </a:cxn>
                    <a:cxn ang="0">
                      <a:pos x="11" y="3"/>
                    </a:cxn>
                    <a:cxn ang="0">
                      <a:pos x="7" y="19"/>
                    </a:cxn>
                    <a:cxn ang="0">
                      <a:pos x="3" y="13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/>
                  <a:ahLst/>
                  <a:cxnLst>
                    <a:cxn ang="0">
                      <a:pos x="16" y="33"/>
                    </a:cxn>
                    <a:cxn ang="0">
                      <a:pos x="8" y="21"/>
                    </a:cxn>
                    <a:cxn ang="0">
                      <a:pos x="0" y="9"/>
                    </a:cxn>
                    <a:cxn ang="0">
                      <a:pos x="16" y="3"/>
                    </a:cxn>
                    <a:cxn ang="0">
                      <a:pos x="30" y="23"/>
                    </a:cxn>
                    <a:cxn ang="0">
                      <a:pos x="28" y="31"/>
                    </a:cxn>
                    <a:cxn ang="0">
                      <a:pos x="16" y="3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/>
                  <a:ahLst/>
                  <a:cxnLst>
                    <a:cxn ang="0">
                      <a:pos x="15" y="16"/>
                    </a:cxn>
                    <a:cxn ang="0">
                      <a:pos x="3" y="8"/>
                    </a:cxn>
                    <a:cxn ang="0">
                      <a:pos x="15" y="0"/>
                    </a:cxn>
                    <a:cxn ang="0">
                      <a:pos x="15" y="16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/>
                  <a:ahLst/>
                  <a:cxnLst>
                    <a:cxn ang="0">
                      <a:pos x="14" y="24"/>
                    </a:cxn>
                    <a:cxn ang="0">
                      <a:pos x="30" y="4"/>
                    </a:cxn>
                    <a:cxn ang="0">
                      <a:pos x="42" y="0"/>
                    </a:cxn>
                    <a:cxn ang="0">
                      <a:pos x="58" y="12"/>
                    </a:cxn>
                    <a:cxn ang="0">
                      <a:pos x="32" y="26"/>
                    </a:cxn>
                    <a:cxn ang="0">
                      <a:pos x="12" y="46"/>
                    </a:cxn>
                    <a:cxn ang="0">
                      <a:pos x="8" y="20"/>
                    </a:cxn>
                    <a:cxn ang="0">
                      <a:pos x="12" y="14"/>
                    </a:cxn>
                    <a:cxn ang="0">
                      <a:pos x="14" y="24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/>
                  <a:ahLst/>
                  <a:cxnLst>
                    <a:cxn ang="0">
                      <a:pos x="0" y="31"/>
                    </a:cxn>
                    <a:cxn ang="0">
                      <a:pos x="18" y="25"/>
                    </a:cxn>
                    <a:cxn ang="0">
                      <a:pos x="52" y="1"/>
                    </a:cxn>
                    <a:cxn ang="0">
                      <a:pos x="64" y="3"/>
                    </a:cxn>
                    <a:cxn ang="0">
                      <a:pos x="50" y="19"/>
                    </a:cxn>
                    <a:cxn ang="0">
                      <a:pos x="28" y="33"/>
                    </a:cxn>
                    <a:cxn ang="0">
                      <a:pos x="22" y="47"/>
                    </a:cxn>
                    <a:cxn ang="0">
                      <a:pos x="16" y="45"/>
                    </a:cxn>
                    <a:cxn ang="0">
                      <a:pos x="12" y="39"/>
                    </a:cxn>
                    <a:cxn ang="0">
                      <a:pos x="0" y="35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36" y="18"/>
                    </a:cxn>
                    <a:cxn ang="0">
                      <a:pos x="46" y="30"/>
                    </a:cxn>
                    <a:cxn ang="0">
                      <a:pos x="76" y="52"/>
                    </a:cxn>
                    <a:cxn ang="0">
                      <a:pos x="92" y="66"/>
                    </a:cxn>
                    <a:cxn ang="0">
                      <a:pos x="122" y="98"/>
                    </a:cxn>
                    <a:cxn ang="0">
                      <a:pos x="136" y="128"/>
                    </a:cxn>
                    <a:cxn ang="0">
                      <a:pos x="148" y="132"/>
                    </a:cxn>
                    <a:cxn ang="0">
                      <a:pos x="154" y="150"/>
                    </a:cxn>
                    <a:cxn ang="0">
                      <a:pos x="176" y="152"/>
                    </a:cxn>
                    <a:cxn ang="0">
                      <a:pos x="170" y="196"/>
                    </a:cxn>
                    <a:cxn ang="0">
                      <a:pos x="180" y="224"/>
                    </a:cxn>
                    <a:cxn ang="0">
                      <a:pos x="198" y="232"/>
                    </a:cxn>
                    <a:cxn ang="0">
                      <a:pos x="216" y="234"/>
                    </a:cxn>
                    <a:cxn ang="0">
                      <a:pos x="236" y="242"/>
                    </a:cxn>
                    <a:cxn ang="0">
                      <a:pos x="254" y="236"/>
                    </a:cxn>
                    <a:cxn ang="0">
                      <a:pos x="272" y="248"/>
                    </a:cxn>
                    <a:cxn ang="0">
                      <a:pos x="296" y="256"/>
                    </a:cxn>
                    <a:cxn ang="0">
                      <a:pos x="314" y="264"/>
                    </a:cxn>
                    <a:cxn ang="0">
                      <a:pos x="352" y="266"/>
                    </a:cxn>
                    <a:cxn ang="0">
                      <a:pos x="342" y="274"/>
                    </a:cxn>
                    <a:cxn ang="0">
                      <a:pos x="322" y="272"/>
                    </a:cxn>
                    <a:cxn ang="0">
                      <a:pos x="300" y="270"/>
                    </a:cxn>
                    <a:cxn ang="0">
                      <a:pos x="288" y="266"/>
                    </a:cxn>
                    <a:cxn ang="0">
                      <a:pos x="252" y="264"/>
                    </a:cxn>
                    <a:cxn ang="0">
                      <a:pos x="234" y="260"/>
                    </a:cxn>
                    <a:cxn ang="0">
                      <a:pos x="172" y="242"/>
                    </a:cxn>
                    <a:cxn ang="0">
                      <a:pos x="160" y="216"/>
                    </a:cxn>
                    <a:cxn ang="0">
                      <a:pos x="126" y="200"/>
                    </a:cxn>
                    <a:cxn ang="0">
                      <a:pos x="108" y="186"/>
                    </a:cxn>
                    <a:cxn ang="0">
                      <a:pos x="94" y="158"/>
                    </a:cxn>
                    <a:cxn ang="0">
                      <a:pos x="68" y="108"/>
                    </a:cxn>
                    <a:cxn ang="0">
                      <a:pos x="64" y="102"/>
                    </a:cxn>
                    <a:cxn ang="0">
                      <a:pos x="58" y="100"/>
                    </a:cxn>
                    <a:cxn ang="0">
                      <a:pos x="54" y="88"/>
                    </a:cxn>
                    <a:cxn ang="0">
                      <a:pos x="38" y="58"/>
                    </a:cxn>
                    <a:cxn ang="0">
                      <a:pos x="20" y="40"/>
                    </a:cxn>
                    <a:cxn ang="0">
                      <a:pos x="4" y="22"/>
                    </a:cxn>
                    <a:cxn ang="0">
                      <a:pos x="10" y="2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/>
                  <a:ahLst/>
                  <a:cxnLst>
                    <a:cxn ang="0">
                      <a:pos x="54" y="66"/>
                    </a:cxn>
                    <a:cxn ang="0">
                      <a:pos x="66" y="58"/>
                    </a:cxn>
                    <a:cxn ang="0">
                      <a:pos x="68" y="52"/>
                    </a:cxn>
                    <a:cxn ang="0">
                      <a:pos x="80" y="44"/>
                    </a:cxn>
                    <a:cxn ang="0">
                      <a:pos x="106" y="22"/>
                    </a:cxn>
                    <a:cxn ang="0">
                      <a:pos x="112" y="4"/>
                    </a:cxn>
                    <a:cxn ang="0">
                      <a:pos x="124" y="0"/>
                    </a:cxn>
                    <a:cxn ang="0">
                      <a:pos x="150" y="28"/>
                    </a:cxn>
                    <a:cxn ang="0">
                      <a:pos x="146" y="44"/>
                    </a:cxn>
                    <a:cxn ang="0">
                      <a:pos x="126" y="64"/>
                    </a:cxn>
                    <a:cxn ang="0">
                      <a:pos x="132" y="94"/>
                    </a:cxn>
                    <a:cxn ang="0">
                      <a:pos x="142" y="110"/>
                    </a:cxn>
                    <a:cxn ang="0">
                      <a:pos x="146" y="128"/>
                    </a:cxn>
                    <a:cxn ang="0">
                      <a:pos x="128" y="128"/>
                    </a:cxn>
                    <a:cxn ang="0">
                      <a:pos x="116" y="146"/>
                    </a:cxn>
                    <a:cxn ang="0">
                      <a:pos x="104" y="156"/>
                    </a:cxn>
                    <a:cxn ang="0">
                      <a:pos x="100" y="198"/>
                    </a:cxn>
                    <a:cxn ang="0">
                      <a:pos x="88" y="202"/>
                    </a:cxn>
                    <a:cxn ang="0">
                      <a:pos x="82" y="206"/>
                    </a:cxn>
                    <a:cxn ang="0">
                      <a:pos x="76" y="202"/>
                    </a:cxn>
                    <a:cxn ang="0">
                      <a:pos x="72" y="190"/>
                    </a:cxn>
                    <a:cxn ang="0">
                      <a:pos x="60" y="186"/>
                    </a:cxn>
                    <a:cxn ang="0">
                      <a:pos x="42" y="194"/>
                    </a:cxn>
                    <a:cxn ang="0">
                      <a:pos x="28" y="186"/>
                    </a:cxn>
                    <a:cxn ang="0">
                      <a:pos x="10" y="148"/>
                    </a:cxn>
                    <a:cxn ang="0">
                      <a:pos x="4" y="130"/>
                    </a:cxn>
                    <a:cxn ang="0">
                      <a:pos x="0" y="118"/>
                    </a:cxn>
                    <a:cxn ang="0">
                      <a:pos x="20" y="96"/>
                    </a:cxn>
                    <a:cxn ang="0">
                      <a:pos x="32" y="104"/>
                    </a:cxn>
                    <a:cxn ang="0">
                      <a:pos x="34" y="80"/>
                    </a:cxn>
                    <a:cxn ang="0">
                      <a:pos x="52" y="70"/>
                    </a:cxn>
                    <a:cxn ang="0">
                      <a:pos x="54" y="66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/>
                  <a:ahLst/>
                  <a:cxnLst>
                    <a:cxn ang="0">
                      <a:pos x="4" y="32"/>
                    </a:cxn>
                    <a:cxn ang="0">
                      <a:pos x="18" y="10"/>
                    </a:cxn>
                    <a:cxn ang="0">
                      <a:pos x="46" y="20"/>
                    </a:cxn>
                    <a:cxn ang="0">
                      <a:pos x="72" y="14"/>
                    </a:cxn>
                    <a:cxn ang="0">
                      <a:pos x="90" y="0"/>
                    </a:cxn>
                    <a:cxn ang="0">
                      <a:pos x="76" y="26"/>
                    </a:cxn>
                    <a:cxn ang="0">
                      <a:pos x="60" y="38"/>
                    </a:cxn>
                    <a:cxn ang="0">
                      <a:pos x="42" y="32"/>
                    </a:cxn>
                    <a:cxn ang="0">
                      <a:pos x="14" y="30"/>
                    </a:cxn>
                    <a:cxn ang="0">
                      <a:pos x="4" y="32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/>
                  <a:ahLst/>
                  <a:cxnLst>
                    <a:cxn ang="0">
                      <a:pos x="8" y="18"/>
                    </a:cxn>
                    <a:cxn ang="0">
                      <a:pos x="18" y="0"/>
                    </a:cxn>
                    <a:cxn ang="0">
                      <a:pos x="34" y="18"/>
                    </a:cxn>
                    <a:cxn ang="0">
                      <a:pos x="62" y="4"/>
                    </a:cxn>
                    <a:cxn ang="0">
                      <a:pos x="46" y="34"/>
                    </a:cxn>
                    <a:cxn ang="0">
                      <a:pos x="54" y="48"/>
                    </a:cxn>
                    <a:cxn ang="0">
                      <a:pos x="58" y="60"/>
                    </a:cxn>
                    <a:cxn ang="0">
                      <a:pos x="46" y="74"/>
                    </a:cxn>
                    <a:cxn ang="0">
                      <a:pos x="34" y="60"/>
                    </a:cxn>
                    <a:cxn ang="0">
                      <a:pos x="22" y="48"/>
                    </a:cxn>
                    <a:cxn ang="0">
                      <a:pos x="28" y="68"/>
                    </a:cxn>
                    <a:cxn ang="0">
                      <a:pos x="30" y="74"/>
                    </a:cxn>
                    <a:cxn ang="0">
                      <a:pos x="20" y="104"/>
                    </a:cxn>
                    <a:cxn ang="0">
                      <a:pos x="12" y="102"/>
                    </a:cxn>
                    <a:cxn ang="0">
                      <a:pos x="8" y="90"/>
                    </a:cxn>
                    <a:cxn ang="0">
                      <a:pos x="0" y="54"/>
                    </a:cxn>
                    <a:cxn ang="0">
                      <a:pos x="2" y="30"/>
                    </a:cxn>
                    <a:cxn ang="0">
                      <a:pos x="8" y="18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13" y="0"/>
                    </a:cxn>
                    <a:cxn ang="0">
                      <a:pos x="15" y="28"/>
                    </a:cxn>
                    <a:cxn ang="0">
                      <a:pos x="37" y="38"/>
                    </a:cxn>
                    <a:cxn ang="0">
                      <a:pos x="19" y="44"/>
                    </a:cxn>
                    <a:cxn ang="0">
                      <a:pos x="5" y="58"/>
                    </a:cxn>
                    <a:cxn ang="0">
                      <a:pos x="1" y="3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9" y="0"/>
                    </a:cxn>
                    <a:cxn ang="0">
                      <a:pos x="49" y="16"/>
                    </a:cxn>
                    <a:cxn ang="0">
                      <a:pos x="35" y="14"/>
                    </a:cxn>
                    <a:cxn ang="0">
                      <a:pos x="3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/>
                  <a:ahLst/>
                  <a:cxnLst>
                    <a:cxn ang="0">
                      <a:pos x="21" y="38"/>
                    </a:cxn>
                    <a:cxn ang="0">
                      <a:pos x="15" y="26"/>
                    </a:cxn>
                    <a:cxn ang="0">
                      <a:pos x="3" y="22"/>
                    </a:cxn>
                    <a:cxn ang="0">
                      <a:pos x="13" y="8"/>
                    </a:cxn>
                    <a:cxn ang="0">
                      <a:pos x="25" y="0"/>
                    </a:cxn>
                    <a:cxn ang="0">
                      <a:pos x="49" y="10"/>
                    </a:cxn>
                    <a:cxn ang="0">
                      <a:pos x="53" y="20"/>
                    </a:cxn>
                    <a:cxn ang="0">
                      <a:pos x="61" y="32"/>
                    </a:cxn>
                    <a:cxn ang="0">
                      <a:pos x="41" y="38"/>
                    </a:cxn>
                    <a:cxn ang="0">
                      <a:pos x="23" y="44"/>
                    </a:cxn>
                    <a:cxn ang="0">
                      <a:pos x="21" y="38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/>
                  <a:ahLst/>
                  <a:cxnLst>
                    <a:cxn ang="0">
                      <a:pos x="46" y="28"/>
                    </a:cxn>
                    <a:cxn ang="0">
                      <a:pos x="36" y="14"/>
                    </a:cxn>
                    <a:cxn ang="0">
                      <a:pos x="26" y="30"/>
                    </a:cxn>
                    <a:cxn ang="0">
                      <a:pos x="0" y="24"/>
                    </a:cxn>
                    <a:cxn ang="0">
                      <a:pos x="10" y="42"/>
                    </a:cxn>
                    <a:cxn ang="0">
                      <a:pos x="16" y="62"/>
                    </a:cxn>
                    <a:cxn ang="0">
                      <a:pos x="24" y="48"/>
                    </a:cxn>
                    <a:cxn ang="0">
                      <a:pos x="30" y="44"/>
                    </a:cxn>
                    <a:cxn ang="0">
                      <a:pos x="48" y="56"/>
                    </a:cxn>
                    <a:cxn ang="0">
                      <a:pos x="70" y="62"/>
                    </a:cxn>
                    <a:cxn ang="0">
                      <a:pos x="88" y="72"/>
                    </a:cxn>
                    <a:cxn ang="0">
                      <a:pos x="106" y="102"/>
                    </a:cxn>
                    <a:cxn ang="0">
                      <a:pos x="104" y="122"/>
                    </a:cxn>
                    <a:cxn ang="0">
                      <a:pos x="98" y="134"/>
                    </a:cxn>
                    <a:cxn ang="0">
                      <a:pos x="122" y="128"/>
                    </a:cxn>
                    <a:cxn ang="0">
                      <a:pos x="140" y="140"/>
                    </a:cxn>
                    <a:cxn ang="0">
                      <a:pos x="168" y="148"/>
                    </a:cxn>
                    <a:cxn ang="0">
                      <a:pos x="174" y="146"/>
                    </a:cxn>
                    <a:cxn ang="0">
                      <a:pos x="168" y="134"/>
                    </a:cxn>
                    <a:cxn ang="0">
                      <a:pos x="178" y="136"/>
                    </a:cxn>
                    <a:cxn ang="0">
                      <a:pos x="186" y="118"/>
                    </a:cxn>
                    <a:cxn ang="0">
                      <a:pos x="202" y="122"/>
                    </a:cxn>
                    <a:cxn ang="0">
                      <a:pos x="214" y="130"/>
                    </a:cxn>
                    <a:cxn ang="0">
                      <a:pos x="244" y="168"/>
                    </a:cxn>
                    <a:cxn ang="0">
                      <a:pos x="262" y="178"/>
                    </a:cxn>
                    <a:cxn ang="0">
                      <a:pos x="284" y="170"/>
                    </a:cxn>
                    <a:cxn ang="0">
                      <a:pos x="268" y="160"/>
                    </a:cxn>
                    <a:cxn ang="0">
                      <a:pos x="256" y="138"/>
                    </a:cxn>
                    <a:cxn ang="0">
                      <a:pos x="250" y="132"/>
                    </a:cxn>
                    <a:cxn ang="0">
                      <a:pos x="248" y="122"/>
                    </a:cxn>
                    <a:cxn ang="0">
                      <a:pos x="236" y="116"/>
                    </a:cxn>
                    <a:cxn ang="0">
                      <a:pos x="240" y="96"/>
                    </a:cxn>
                    <a:cxn ang="0">
                      <a:pos x="220" y="86"/>
                    </a:cxn>
                    <a:cxn ang="0">
                      <a:pos x="210" y="70"/>
                    </a:cxn>
                    <a:cxn ang="0">
                      <a:pos x="190" y="54"/>
                    </a:cxn>
                    <a:cxn ang="0">
                      <a:pos x="168" y="38"/>
                    </a:cxn>
                    <a:cxn ang="0">
                      <a:pos x="156" y="34"/>
                    </a:cxn>
                    <a:cxn ang="0">
                      <a:pos x="120" y="16"/>
                    </a:cxn>
                    <a:cxn ang="0">
                      <a:pos x="102" y="4"/>
                    </a:cxn>
                    <a:cxn ang="0">
                      <a:pos x="96" y="0"/>
                    </a:cxn>
                    <a:cxn ang="0">
                      <a:pos x="70" y="10"/>
                    </a:cxn>
                    <a:cxn ang="0">
                      <a:pos x="56" y="32"/>
                    </a:cxn>
                    <a:cxn ang="0">
                      <a:pos x="46" y="28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/>
                  <a:ahLst/>
                  <a:cxnLst>
                    <a:cxn ang="0">
                      <a:pos x="1" y="58"/>
                    </a:cxn>
                    <a:cxn ang="0">
                      <a:pos x="27" y="60"/>
                    </a:cxn>
                    <a:cxn ang="0">
                      <a:pos x="45" y="48"/>
                    </a:cxn>
                    <a:cxn ang="0">
                      <a:pos x="57" y="30"/>
                    </a:cxn>
                    <a:cxn ang="0">
                      <a:pos x="43" y="14"/>
                    </a:cxn>
                    <a:cxn ang="0">
                      <a:pos x="43" y="4"/>
                    </a:cxn>
                    <a:cxn ang="0">
                      <a:pos x="71" y="26"/>
                    </a:cxn>
                    <a:cxn ang="0">
                      <a:pos x="67" y="54"/>
                    </a:cxn>
                    <a:cxn ang="0">
                      <a:pos x="33" y="78"/>
                    </a:cxn>
                    <a:cxn ang="0">
                      <a:pos x="9" y="66"/>
                    </a:cxn>
                    <a:cxn ang="0">
                      <a:pos x="3" y="62"/>
                    </a:cxn>
                    <a:cxn ang="0">
                      <a:pos x="1" y="58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3" y="14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/>
                  <a:ahLst/>
                  <a:cxnLst>
                    <a:cxn ang="0">
                      <a:pos x="8" y="14"/>
                    </a:cxn>
                    <a:cxn ang="0">
                      <a:pos x="14" y="0"/>
                    </a:cxn>
                    <a:cxn ang="0">
                      <a:pos x="14" y="22"/>
                    </a:cxn>
                    <a:cxn ang="0">
                      <a:pos x="8" y="14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7" y="2"/>
                    </a:cxn>
                    <a:cxn ang="0">
                      <a:pos x="9" y="12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5" y="2"/>
                    </a:cxn>
                    <a:cxn ang="0">
                      <a:pos x="15" y="14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14" y="24"/>
                    </a:cxn>
                    <a:cxn ang="0">
                      <a:pos x="26" y="20"/>
                    </a:cxn>
                    <a:cxn ang="0">
                      <a:pos x="48" y="18"/>
                    </a:cxn>
                    <a:cxn ang="0">
                      <a:pos x="58" y="0"/>
                    </a:cxn>
                    <a:cxn ang="0">
                      <a:pos x="80" y="40"/>
                    </a:cxn>
                    <a:cxn ang="0">
                      <a:pos x="70" y="56"/>
                    </a:cxn>
                    <a:cxn ang="0">
                      <a:pos x="54" y="62"/>
                    </a:cxn>
                    <a:cxn ang="0">
                      <a:pos x="48" y="80"/>
                    </a:cxn>
                    <a:cxn ang="0">
                      <a:pos x="32" y="68"/>
                    </a:cxn>
                    <a:cxn ang="0">
                      <a:pos x="38" y="52"/>
                    </a:cxn>
                    <a:cxn ang="0">
                      <a:pos x="30" y="28"/>
                    </a:cxn>
                    <a:cxn ang="0">
                      <a:pos x="20" y="48"/>
                    </a:cxn>
                    <a:cxn ang="0">
                      <a:pos x="8" y="56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/>
                  <a:ahLst/>
                  <a:cxnLst>
                    <a:cxn ang="0">
                      <a:pos x="14" y="96"/>
                    </a:cxn>
                    <a:cxn ang="0">
                      <a:pos x="26" y="128"/>
                    </a:cxn>
                    <a:cxn ang="0">
                      <a:pos x="32" y="108"/>
                    </a:cxn>
                    <a:cxn ang="0">
                      <a:pos x="52" y="100"/>
                    </a:cxn>
                    <a:cxn ang="0">
                      <a:pos x="46" y="124"/>
                    </a:cxn>
                    <a:cxn ang="0">
                      <a:pos x="66" y="126"/>
                    </a:cxn>
                    <a:cxn ang="0">
                      <a:pos x="76" y="142"/>
                    </a:cxn>
                    <a:cxn ang="0">
                      <a:pos x="58" y="148"/>
                    </a:cxn>
                    <a:cxn ang="0">
                      <a:pos x="74" y="174"/>
                    </a:cxn>
                    <a:cxn ang="0">
                      <a:pos x="84" y="154"/>
                    </a:cxn>
                    <a:cxn ang="0">
                      <a:pos x="82" y="112"/>
                    </a:cxn>
                    <a:cxn ang="0">
                      <a:pos x="60" y="106"/>
                    </a:cxn>
                    <a:cxn ang="0">
                      <a:pos x="50" y="82"/>
                    </a:cxn>
                    <a:cxn ang="0">
                      <a:pos x="34" y="82"/>
                    </a:cxn>
                    <a:cxn ang="0">
                      <a:pos x="30" y="70"/>
                    </a:cxn>
                    <a:cxn ang="0">
                      <a:pos x="42" y="42"/>
                    </a:cxn>
                    <a:cxn ang="0">
                      <a:pos x="30" y="0"/>
                    </a:cxn>
                    <a:cxn ang="0">
                      <a:pos x="18" y="22"/>
                    </a:cxn>
                    <a:cxn ang="0">
                      <a:pos x="4" y="46"/>
                    </a:cxn>
                    <a:cxn ang="0">
                      <a:pos x="14" y="76"/>
                    </a:cxn>
                    <a:cxn ang="0">
                      <a:pos x="14" y="96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/>
                  <a:ahLst/>
                  <a:cxnLst>
                    <a:cxn ang="0">
                      <a:pos x="6" y="24"/>
                    </a:cxn>
                    <a:cxn ang="0">
                      <a:pos x="12" y="0"/>
                    </a:cxn>
                    <a:cxn ang="0">
                      <a:pos x="20" y="16"/>
                    </a:cxn>
                    <a:cxn ang="0">
                      <a:pos x="22" y="24"/>
                    </a:cxn>
                    <a:cxn ang="0">
                      <a:pos x="28" y="26"/>
                    </a:cxn>
                    <a:cxn ang="0">
                      <a:pos x="32" y="38"/>
                    </a:cxn>
                    <a:cxn ang="0">
                      <a:pos x="18" y="50"/>
                    </a:cxn>
                    <a:cxn ang="0">
                      <a:pos x="6" y="24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22" y="20"/>
                    </a:cxn>
                    <a:cxn ang="0">
                      <a:pos x="36" y="0"/>
                    </a:cxn>
                    <a:cxn ang="0">
                      <a:pos x="24" y="28"/>
                    </a:cxn>
                    <a:cxn ang="0">
                      <a:pos x="2" y="50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/>
                  <a:ahLst/>
                  <a:cxnLst>
                    <a:cxn ang="0">
                      <a:pos x="21" y="280"/>
                    </a:cxn>
                    <a:cxn ang="0">
                      <a:pos x="24" y="250"/>
                    </a:cxn>
                    <a:cxn ang="0">
                      <a:pos x="22" y="245"/>
                    </a:cxn>
                    <a:cxn ang="0">
                      <a:pos x="16" y="218"/>
                    </a:cxn>
                    <a:cxn ang="0">
                      <a:pos x="4" y="215"/>
                    </a:cxn>
                    <a:cxn ang="0">
                      <a:pos x="0" y="191"/>
                    </a:cxn>
                    <a:cxn ang="0">
                      <a:pos x="12" y="180"/>
                    </a:cxn>
                    <a:cxn ang="0">
                      <a:pos x="6" y="165"/>
                    </a:cxn>
                    <a:cxn ang="0">
                      <a:pos x="2" y="160"/>
                    </a:cxn>
                    <a:cxn ang="0">
                      <a:pos x="28" y="120"/>
                    </a:cxn>
                    <a:cxn ang="0">
                      <a:pos x="44" y="96"/>
                    </a:cxn>
                    <a:cxn ang="0">
                      <a:pos x="42" y="70"/>
                    </a:cxn>
                    <a:cxn ang="0">
                      <a:pos x="24" y="43"/>
                    </a:cxn>
                    <a:cxn ang="0">
                      <a:pos x="20" y="32"/>
                    </a:cxn>
                    <a:cxn ang="0">
                      <a:pos x="26" y="36"/>
                    </a:cxn>
                    <a:cxn ang="0">
                      <a:pos x="48" y="35"/>
                    </a:cxn>
                    <a:cxn ang="0">
                      <a:pos x="64" y="11"/>
                    </a:cxn>
                    <a:cxn ang="0">
                      <a:pos x="82" y="0"/>
                    </a:cxn>
                    <a:cxn ang="0">
                      <a:pos x="88" y="2"/>
                    </a:cxn>
                    <a:cxn ang="0">
                      <a:pos x="92" y="9"/>
                    </a:cxn>
                    <a:cxn ang="0">
                      <a:pos x="98" y="5"/>
                    </a:cxn>
                    <a:cxn ang="0">
                      <a:pos x="110" y="8"/>
                    </a:cxn>
                    <a:cxn ang="0">
                      <a:pos x="116" y="9"/>
                    </a:cxn>
                    <a:cxn ang="0">
                      <a:pos x="141" y="14"/>
                    </a:cxn>
                    <a:cxn ang="0">
                      <a:pos x="155" y="24"/>
                    </a:cxn>
                    <a:cxn ang="0">
                      <a:pos x="167" y="17"/>
                    </a:cxn>
                    <a:cxn ang="0">
                      <a:pos x="173" y="14"/>
                    </a:cxn>
                    <a:cxn ang="0">
                      <a:pos x="195" y="14"/>
                    </a:cxn>
                    <a:cxn ang="0">
                      <a:pos x="211" y="32"/>
                    </a:cxn>
                    <a:cxn ang="0">
                      <a:pos x="231" y="59"/>
                    </a:cxn>
                    <a:cxn ang="0">
                      <a:pos x="245" y="70"/>
                    </a:cxn>
                    <a:cxn ang="0">
                      <a:pos x="257" y="68"/>
                    </a:cxn>
                    <a:cxn ang="0">
                      <a:pos x="270" y="65"/>
                    </a:cxn>
                    <a:cxn ang="0">
                      <a:pos x="290" y="71"/>
                    </a:cxn>
                    <a:cxn ang="0">
                      <a:pos x="300" y="81"/>
                    </a:cxn>
                    <a:cxn ang="0">
                      <a:pos x="308" y="90"/>
                    </a:cxn>
                    <a:cxn ang="0">
                      <a:pos x="318" y="111"/>
                    </a:cxn>
                    <a:cxn ang="0">
                      <a:pos x="322" y="120"/>
                    </a:cxn>
                    <a:cxn ang="0">
                      <a:pos x="324" y="125"/>
                    </a:cxn>
                    <a:cxn ang="0">
                      <a:pos x="310" y="142"/>
                    </a:cxn>
                    <a:cxn ang="0">
                      <a:pos x="322" y="141"/>
                    </a:cxn>
                    <a:cxn ang="0">
                      <a:pos x="342" y="155"/>
                    </a:cxn>
                    <a:cxn ang="0">
                      <a:pos x="364" y="157"/>
                    </a:cxn>
                    <a:cxn ang="0">
                      <a:pos x="380" y="168"/>
                    </a:cxn>
                    <a:cxn ang="0">
                      <a:pos x="382" y="172"/>
                    </a:cxn>
                    <a:cxn ang="0">
                      <a:pos x="382" y="176"/>
                    </a:cxn>
                    <a:cxn ang="0">
                      <a:pos x="394" y="172"/>
                    </a:cxn>
                    <a:cxn ang="0">
                      <a:pos x="400" y="171"/>
                    </a:cxn>
                    <a:cxn ang="0">
                      <a:pos x="439" y="185"/>
                    </a:cxn>
                    <a:cxn ang="0">
                      <a:pos x="447" y="199"/>
                    </a:cxn>
                    <a:cxn ang="0">
                      <a:pos x="465" y="201"/>
                    </a:cxn>
                    <a:cxn ang="0">
                      <a:pos x="471" y="215"/>
                    </a:cxn>
                    <a:cxn ang="0">
                      <a:pos x="451" y="258"/>
                    </a:cxn>
                    <a:cxn ang="0">
                      <a:pos x="435" y="281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/>
                  <a:ahLst/>
                  <a:cxnLst>
                    <a:cxn ang="0">
                      <a:pos x="406" y="6"/>
                    </a:cxn>
                    <a:cxn ang="0">
                      <a:pos x="502" y="34"/>
                    </a:cxn>
                    <a:cxn ang="0">
                      <a:pos x="550" y="38"/>
                    </a:cxn>
                    <a:cxn ang="0">
                      <a:pos x="578" y="130"/>
                    </a:cxn>
                    <a:cxn ang="0">
                      <a:pos x="586" y="90"/>
                    </a:cxn>
                    <a:cxn ang="0">
                      <a:pos x="606" y="70"/>
                    </a:cxn>
                    <a:cxn ang="0">
                      <a:pos x="642" y="126"/>
                    </a:cxn>
                    <a:cxn ang="0">
                      <a:pos x="682" y="98"/>
                    </a:cxn>
                    <a:cxn ang="0">
                      <a:pos x="706" y="86"/>
                    </a:cxn>
                    <a:cxn ang="0">
                      <a:pos x="762" y="2"/>
                    </a:cxn>
                    <a:cxn ang="0">
                      <a:pos x="798" y="70"/>
                    </a:cxn>
                    <a:cxn ang="0">
                      <a:pos x="798" y="130"/>
                    </a:cxn>
                    <a:cxn ang="0">
                      <a:pos x="790" y="158"/>
                    </a:cxn>
                    <a:cxn ang="0">
                      <a:pos x="766" y="162"/>
                    </a:cxn>
                    <a:cxn ang="0">
                      <a:pos x="762" y="186"/>
                    </a:cxn>
                    <a:cxn ang="0">
                      <a:pos x="802" y="226"/>
                    </a:cxn>
                    <a:cxn ang="0">
                      <a:pos x="786" y="322"/>
                    </a:cxn>
                    <a:cxn ang="0">
                      <a:pos x="830" y="414"/>
                    </a:cxn>
                    <a:cxn ang="0">
                      <a:pos x="854" y="450"/>
                    </a:cxn>
                    <a:cxn ang="0">
                      <a:pos x="830" y="450"/>
                    </a:cxn>
                    <a:cxn ang="0">
                      <a:pos x="746" y="378"/>
                    </a:cxn>
                    <a:cxn ang="0">
                      <a:pos x="678" y="402"/>
                    </a:cxn>
                    <a:cxn ang="0">
                      <a:pos x="590" y="442"/>
                    </a:cxn>
                    <a:cxn ang="0">
                      <a:pos x="642" y="578"/>
                    </a:cxn>
                    <a:cxn ang="0">
                      <a:pos x="710" y="610"/>
                    </a:cxn>
                    <a:cxn ang="0">
                      <a:pos x="738" y="550"/>
                    </a:cxn>
                    <a:cxn ang="0">
                      <a:pos x="774" y="570"/>
                    </a:cxn>
                    <a:cxn ang="0">
                      <a:pos x="766" y="630"/>
                    </a:cxn>
                    <a:cxn ang="0">
                      <a:pos x="802" y="670"/>
                    </a:cxn>
                    <a:cxn ang="0">
                      <a:pos x="838" y="658"/>
                    </a:cxn>
                    <a:cxn ang="0">
                      <a:pos x="922" y="806"/>
                    </a:cxn>
                    <a:cxn ang="0">
                      <a:pos x="942" y="826"/>
                    </a:cxn>
                    <a:cxn ang="0">
                      <a:pos x="874" y="810"/>
                    </a:cxn>
                    <a:cxn ang="0">
                      <a:pos x="830" y="758"/>
                    </a:cxn>
                    <a:cxn ang="0">
                      <a:pos x="778" y="710"/>
                    </a:cxn>
                    <a:cxn ang="0">
                      <a:pos x="702" y="662"/>
                    </a:cxn>
                    <a:cxn ang="0">
                      <a:pos x="614" y="646"/>
                    </a:cxn>
                    <a:cxn ang="0">
                      <a:pos x="506" y="594"/>
                    </a:cxn>
                    <a:cxn ang="0">
                      <a:pos x="462" y="506"/>
                    </a:cxn>
                    <a:cxn ang="0">
                      <a:pos x="430" y="462"/>
                    </a:cxn>
                    <a:cxn ang="0">
                      <a:pos x="382" y="430"/>
                    </a:cxn>
                    <a:cxn ang="0">
                      <a:pos x="342" y="370"/>
                    </a:cxn>
                    <a:cxn ang="0">
                      <a:pos x="354" y="414"/>
                    </a:cxn>
                    <a:cxn ang="0">
                      <a:pos x="418" y="494"/>
                    </a:cxn>
                    <a:cxn ang="0">
                      <a:pos x="422" y="526"/>
                    </a:cxn>
                    <a:cxn ang="0">
                      <a:pos x="394" y="498"/>
                    </a:cxn>
                    <a:cxn ang="0">
                      <a:pos x="354" y="466"/>
                    </a:cxn>
                    <a:cxn ang="0">
                      <a:pos x="314" y="402"/>
                    </a:cxn>
                    <a:cxn ang="0">
                      <a:pos x="266" y="346"/>
                    </a:cxn>
                    <a:cxn ang="0">
                      <a:pos x="210" y="314"/>
                    </a:cxn>
                    <a:cxn ang="0">
                      <a:pos x="154" y="238"/>
                    </a:cxn>
                    <a:cxn ang="0">
                      <a:pos x="66" y="66"/>
                    </a:cxn>
                    <a:cxn ang="0">
                      <a:pos x="34" y="38"/>
                    </a:cxn>
                    <a:cxn ang="0">
                      <a:pos x="46" y="22"/>
                    </a:cxn>
                    <a:cxn ang="0">
                      <a:pos x="102" y="70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/>
                  <a:ahLst/>
                  <a:cxnLst>
                    <a:cxn ang="0">
                      <a:pos x="6" y="28"/>
                    </a:cxn>
                    <a:cxn ang="0">
                      <a:pos x="10" y="48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2" y="1"/>
                    </a:cxn>
                    <a:cxn ang="0">
                      <a:pos x="36" y="17"/>
                    </a:cxn>
                    <a:cxn ang="0">
                      <a:pos x="8" y="17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28" y="25"/>
                    </a:cxn>
                    <a:cxn ang="0">
                      <a:pos x="56" y="21"/>
                    </a:cxn>
                    <a:cxn ang="0">
                      <a:pos x="80" y="9"/>
                    </a:cxn>
                    <a:cxn ang="0">
                      <a:pos x="64" y="25"/>
                    </a:cxn>
                    <a:cxn ang="0">
                      <a:pos x="124" y="49"/>
                    </a:cxn>
                    <a:cxn ang="0">
                      <a:pos x="160" y="65"/>
                    </a:cxn>
                    <a:cxn ang="0">
                      <a:pos x="116" y="77"/>
                    </a:cxn>
                    <a:cxn ang="0">
                      <a:pos x="88" y="57"/>
                    </a:cxn>
                    <a:cxn ang="0">
                      <a:pos x="76" y="53"/>
                    </a:cxn>
                    <a:cxn ang="0">
                      <a:pos x="24" y="4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2" y="4"/>
                    </a:cxn>
                    <a:cxn ang="0">
                      <a:pos x="88" y="24"/>
                    </a:cxn>
                    <a:cxn ang="0">
                      <a:pos x="112" y="20"/>
                    </a:cxn>
                    <a:cxn ang="0">
                      <a:pos x="108" y="44"/>
                    </a:cxn>
                    <a:cxn ang="0">
                      <a:pos x="64" y="40"/>
                    </a:cxn>
                    <a:cxn ang="0">
                      <a:pos x="0" y="36"/>
                    </a:cxn>
                    <a:cxn ang="0">
                      <a:pos x="28" y="2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/>
                  <a:ahLst/>
                  <a:cxnLst>
                    <a:cxn ang="0">
                      <a:pos x="17" y="25"/>
                    </a:cxn>
                    <a:cxn ang="0">
                      <a:pos x="37" y="13"/>
                    </a:cxn>
                    <a:cxn ang="0">
                      <a:pos x="17" y="2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/>
                  <a:ahLst/>
                  <a:cxnLst>
                    <a:cxn ang="0">
                      <a:pos x="19" y="32"/>
                    </a:cxn>
                    <a:cxn ang="0">
                      <a:pos x="19" y="0"/>
                    </a:cxn>
                    <a:cxn ang="0">
                      <a:pos x="19" y="32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/>
                  <a:ahLst/>
                  <a:cxnLst>
                    <a:cxn ang="0">
                      <a:pos x="4" y="9"/>
                    </a:cxn>
                    <a:cxn ang="0">
                      <a:pos x="20" y="33"/>
                    </a:cxn>
                    <a:cxn ang="0">
                      <a:pos x="24" y="49"/>
                    </a:cxn>
                    <a:cxn ang="0">
                      <a:pos x="36" y="53"/>
                    </a:cxn>
                    <a:cxn ang="0">
                      <a:pos x="24" y="73"/>
                    </a:cxn>
                    <a:cxn ang="0">
                      <a:pos x="0" y="21"/>
                    </a:cxn>
                    <a:cxn ang="0">
                      <a:pos x="4" y="9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/>
                  <a:ahLst/>
                  <a:cxnLst>
                    <a:cxn ang="0">
                      <a:pos x="220" y="1"/>
                    </a:cxn>
                    <a:cxn ang="0">
                      <a:pos x="231" y="8"/>
                    </a:cxn>
                    <a:cxn ang="0">
                      <a:pos x="235" y="0"/>
                    </a:cxn>
                    <a:cxn ang="0">
                      <a:pos x="265" y="0"/>
                    </a:cxn>
                    <a:cxn ang="0">
                      <a:pos x="287" y="17"/>
                    </a:cxn>
                    <a:cxn ang="0">
                      <a:pos x="319" y="10"/>
                    </a:cxn>
                    <a:cxn ang="0">
                      <a:pos x="314" y="29"/>
                    </a:cxn>
                    <a:cxn ang="0">
                      <a:pos x="298" y="46"/>
                    </a:cxn>
                    <a:cxn ang="0">
                      <a:pos x="295" y="29"/>
                    </a:cxn>
                    <a:cxn ang="0">
                      <a:pos x="287" y="31"/>
                    </a:cxn>
                    <a:cxn ang="0">
                      <a:pos x="279" y="29"/>
                    </a:cxn>
                    <a:cxn ang="0">
                      <a:pos x="263" y="21"/>
                    </a:cxn>
                    <a:cxn ang="0">
                      <a:pos x="228" y="38"/>
                    </a:cxn>
                    <a:cxn ang="0">
                      <a:pos x="201" y="44"/>
                    </a:cxn>
                    <a:cxn ang="0">
                      <a:pos x="212" y="57"/>
                    </a:cxn>
                    <a:cxn ang="0">
                      <a:pos x="188" y="63"/>
                    </a:cxn>
                    <a:cxn ang="0">
                      <a:pos x="169" y="61"/>
                    </a:cxn>
                    <a:cxn ang="0">
                      <a:pos x="177" y="57"/>
                    </a:cxn>
                    <a:cxn ang="0">
                      <a:pos x="171" y="40"/>
                    </a:cxn>
                    <a:cxn ang="0">
                      <a:pos x="169" y="31"/>
                    </a:cxn>
                    <a:cxn ang="0">
                      <a:pos x="158" y="23"/>
                    </a:cxn>
                    <a:cxn ang="0">
                      <a:pos x="142" y="27"/>
                    </a:cxn>
                    <a:cxn ang="0">
                      <a:pos x="134" y="27"/>
                    </a:cxn>
                    <a:cxn ang="0">
                      <a:pos x="123" y="25"/>
                    </a:cxn>
                    <a:cxn ang="0">
                      <a:pos x="83" y="2"/>
                    </a:cxn>
                    <a:cxn ang="0">
                      <a:pos x="59" y="14"/>
                    </a:cxn>
                    <a:cxn ang="0">
                      <a:pos x="1" y="0"/>
                    </a:cxn>
                    <a:cxn ang="0">
                      <a:pos x="220" y="1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/>
                  <a:ahLst/>
                  <a:cxnLst>
                    <a:cxn ang="0">
                      <a:pos x="105" y="31"/>
                    </a:cxn>
                    <a:cxn ang="0">
                      <a:pos x="30" y="1"/>
                    </a:cxn>
                    <a:cxn ang="0">
                      <a:pos x="285" y="0"/>
                    </a:cxn>
                    <a:cxn ang="0">
                      <a:pos x="296" y="14"/>
                    </a:cxn>
                    <a:cxn ang="0">
                      <a:pos x="264" y="16"/>
                    </a:cxn>
                    <a:cxn ang="0">
                      <a:pos x="105" y="3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12" y="29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/>
                  <a:ahLst/>
                  <a:cxnLst>
                    <a:cxn ang="0">
                      <a:pos x="73" y="1"/>
                    </a:cxn>
                    <a:cxn ang="0">
                      <a:pos x="436" y="0"/>
                    </a:cxn>
                    <a:cxn ang="0">
                      <a:pos x="416" y="54"/>
                    </a:cxn>
                    <a:cxn ang="0">
                      <a:pos x="397" y="68"/>
                    </a:cxn>
                    <a:cxn ang="0">
                      <a:pos x="392" y="70"/>
                    </a:cxn>
                    <a:cxn ang="0">
                      <a:pos x="375" y="73"/>
                    </a:cxn>
                    <a:cxn ang="0">
                      <a:pos x="361" y="88"/>
                    </a:cxn>
                    <a:cxn ang="0">
                      <a:pos x="362" y="99"/>
                    </a:cxn>
                    <a:cxn ang="0">
                      <a:pos x="364" y="107"/>
                    </a:cxn>
                    <a:cxn ang="0">
                      <a:pos x="366" y="113"/>
                    </a:cxn>
                    <a:cxn ang="0">
                      <a:pos x="362" y="122"/>
                    </a:cxn>
                    <a:cxn ang="0">
                      <a:pos x="351" y="120"/>
                    </a:cxn>
                    <a:cxn ang="0">
                      <a:pos x="342" y="129"/>
                    </a:cxn>
                    <a:cxn ang="0">
                      <a:pos x="347" y="105"/>
                    </a:cxn>
                    <a:cxn ang="0">
                      <a:pos x="338" y="100"/>
                    </a:cxn>
                    <a:cxn ang="0">
                      <a:pos x="344" y="93"/>
                    </a:cxn>
                    <a:cxn ang="0">
                      <a:pos x="342" y="89"/>
                    </a:cxn>
                    <a:cxn ang="0">
                      <a:pos x="320" y="94"/>
                    </a:cxn>
                    <a:cxn ang="0">
                      <a:pos x="317" y="85"/>
                    </a:cxn>
                    <a:cxn ang="0">
                      <a:pos x="297" y="94"/>
                    </a:cxn>
                    <a:cxn ang="0">
                      <a:pos x="320" y="103"/>
                    </a:cxn>
                    <a:cxn ang="0">
                      <a:pos x="305" y="117"/>
                    </a:cxn>
                    <a:cxn ang="0">
                      <a:pos x="311" y="126"/>
                    </a:cxn>
                    <a:cxn ang="0">
                      <a:pos x="315" y="138"/>
                    </a:cxn>
                    <a:cxn ang="0">
                      <a:pos x="309" y="139"/>
                    </a:cxn>
                    <a:cxn ang="0">
                      <a:pos x="314" y="144"/>
                    </a:cxn>
                    <a:cxn ang="0">
                      <a:pos x="307" y="152"/>
                    </a:cxn>
                    <a:cxn ang="0">
                      <a:pos x="0" y="149"/>
                    </a:cxn>
                    <a:cxn ang="0">
                      <a:pos x="73" y="1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/>
                  <a:ahLst/>
                  <a:cxnLst>
                    <a:cxn ang="0">
                      <a:pos x="5" y="156"/>
                    </a:cxn>
                    <a:cxn ang="0">
                      <a:pos x="15" y="108"/>
                    </a:cxn>
                    <a:cxn ang="0">
                      <a:pos x="17" y="68"/>
                    </a:cxn>
                    <a:cxn ang="0">
                      <a:pos x="11" y="40"/>
                    </a:cxn>
                    <a:cxn ang="0">
                      <a:pos x="17" y="12"/>
                    </a:cxn>
                    <a:cxn ang="0">
                      <a:pos x="21" y="0"/>
                    </a:cxn>
                    <a:cxn ang="0">
                      <a:pos x="31" y="30"/>
                    </a:cxn>
                    <a:cxn ang="0">
                      <a:pos x="47" y="98"/>
                    </a:cxn>
                    <a:cxn ang="0">
                      <a:pos x="31" y="108"/>
                    </a:cxn>
                    <a:cxn ang="0">
                      <a:pos x="23" y="126"/>
                    </a:cxn>
                    <a:cxn ang="0">
                      <a:pos x="21" y="132"/>
                    </a:cxn>
                    <a:cxn ang="0">
                      <a:pos x="27" y="134"/>
                    </a:cxn>
                    <a:cxn ang="0">
                      <a:pos x="31" y="146"/>
                    </a:cxn>
                    <a:cxn ang="0">
                      <a:pos x="13" y="148"/>
                    </a:cxn>
                    <a:cxn ang="0">
                      <a:pos x="7" y="160"/>
                    </a:cxn>
                    <a:cxn ang="0">
                      <a:pos x="3" y="154"/>
                    </a:cxn>
                    <a:cxn ang="0">
                      <a:pos x="5" y="156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30" y="43"/>
                    </a:cxn>
                    <a:cxn ang="0">
                      <a:pos x="50" y="33"/>
                    </a:cxn>
                    <a:cxn ang="0">
                      <a:pos x="54" y="45"/>
                    </a:cxn>
                    <a:cxn ang="0">
                      <a:pos x="66" y="49"/>
                    </a:cxn>
                    <a:cxn ang="0">
                      <a:pos x="80" y="55"/>
                    </a:cxn>
                    <a:cxn ang="0">
                      <a:pos x="116" y="33"/>
                    </a:cxn>
                    <a:cxn ang="0">
                      <a:pos x="130" y="17"/>
                    </a:cxn>
                    <a:cxn ang="0">
                      <a:pos x="138" y="11"/>
                    </a:cxn>
                    <a:cxn ang="0">
                      <a:pos x="106" y="49"/>
                    </a:cxn>
                    <a:cxn ang="0">
                      <a:pos x="84" y="67"/>
                    </a:cxn>
                    <a:cxn ang="0">
                      <a:pos x="66" y="81"/>
                    </a:cxn>
                    <a:cxn ang="0">
                      <a:pos x="48" y="103"/>
                    </a:cxn>
                    <a:cxn ang="0">
                      <a:pos x="26" y="89"/>
                    </a:cxn>
                    <a:cxn ang="0">
                      <a:pos x="20" y="87"/>
                    </a:cxn>
                    <a:cxn ang="0">
                      <a:pos x="22" y="97"/>
                    </a:cxn>
                    <a:cxn ang="0">
                      <a:pos x="0" y="97"/>
                    </a:cxn>
                    <a:cxn ang="0">
                      <a:pos x="10" y="79"/>
                    </a:cxn>
                    <a:cxn ang="0">
                      <a:pos x="26" y="61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/>
                  <a:ahLst/>
                  <a:cxnLst>
                    <a:cxn ang="0">
                      <a:pos x="158" y="24"/>
                    </a:cxn>
                    <a:cxn ang="0">
                      <a:pos x="160" y="6"/>
                    </a:cxn>
                    <a:cxn ang="0">
                      <a:pos x="170" y="0"/>
                    </a:cxn>
                    <a:cxn ang="0">
                      <a:pos x="182" y="24"/>
                    </a:cxn>
                    <a:cxn ang="0">
                      <a:pos x="188" y="42"/>
                    </a:cxn>
                    <a:cxn ang="0">
                      <a:pos x="178" y="58"/>
                    </a:cxn>
                    <a:cxn ang="0">
                      <a:pos x="170" y="76"/>
                    </a:cxn>
                    <a:cxn ang="0">
                      <a:pos x="162" y="126"/>
                    </a:cxn>
                    <a:cxn ang="0">
                      <a:pos x="144" y="136"/>
                    </a:cxn>
                    <a:cxn ang="0">
                      <a:pos x="120" y="138"/>
                    </a:cxn>
                    <a:cxn ang="0">
                      <a:pos x="112" y="124"/>
                    </a:cxn>
                    <a:cxn ang="0">
                      <a:pos x="102" y="146"/>
                    </a:cxn>
                    <a:cxn ang="0">
                      <a:pos x="90" y="150"/>
                    </a:cxn>
                    <a:cxn ang="0">
                      <a:pos x="80" y="132"/>
                    </a:cxn>
                    <a:cxn ang="0">
                      <a:pos x="58" y="144"/>
                    </a:cxn>
                    <a:cxn ang="0">
                      <a:pos x="76" y="142"/>
                    </a:cxn>
                    <a:cxn ang="0">
                      <a:pos x="78" y="160"/>
                    </a:cxn>
                    <a:cxn ang="0">
                      <a:pos x="58" y="166"/>
                    </a:cxn>
                    <a:cxn ang="0">
                      <a:pos x="34" y="166"/>
                    </a:cxn>
                    <a:cxn ang="0">
                      <a:pos x="36" y="154"/>
                    </a:cxn>
                    <a:cxn ang="0">
                      <a:pos x="46" y="144"/>
                    </a:cxn>
                    <a:cxn ang="0">
                      <a:pos x="34" y="148"/>
                    </a:cxn>
                    <a:cxn ang="0">
                      <a:pos x="26" y="166"/>
                    </a:cxn>
                    <a:cxn ang="0">
                      <a:pos x="30" y="190"/>
                    </a:cxn>
                    <a:cxn ang="0">
                      <a:pos x="14" y="200"/>
                    </a:cxn>
                    <a:cxn ang="0">
                      <a:pos x="0" y="214"/>
                    </a:cxn>
                    <a:cxn ang="0">
                      <a:pos x="8" y="188"/>
                    </a:cxn>
                    <a:cxn ang="0">
                      <a:pos x="0" y="164"/>
                    </a:cxn>
                    <a:cxn ang="0">
                      <a:pos x="14" y="152"/>
                    </a:cxn>
                    <a:cxn ang="0">
                      <a:pos x="32" y="134"/>
                    </a:cxn>
                    <a:cxn ang="0">
                      <a:pos x="44" y="118"/>
                    </a:cxn>
                    <a:cxn ang="0">
                      <a:pos x="72" y="116"/>
                    </a:cxn>
                    <a:cxn ang="0">
                      <a:pos x="84" y="112"/>
                    </a:cxn>
                    <a:cxn ang="0">
                      <a:pos x="114" y="78"/>
                    </a:cxn>
                    <a:cxn ang="0">
                      <a:pos x="120" y="92"/>
                    </a:cxn>
                    <a:cxn ang="0">
                      <a:pos x="132" y="76"/>
                    </a:cxn>
                    <a:cxn ang="0">
                      <a:pos x="150" y="54"/>
                    </a:cxn>
                    <a:cxn ang="0">
                      <a:pos x="154" y="42"/>
                    </a:cxn>
                    <a:cxn ang="0">
                      <a:pos x="148" y="38"/>
                    </a:cxn>
                    <a:cxn ang="0">
                      <a:pos x="152" y="32"/>
                    </a:cxn>
                    <a:cxn ang="0">
                      <a:pos x="158" y="24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4" y="13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/>
                  <a:ahLst/>
                  <a:cxnLst>
                    <a:cxn ang="0">
                      <a:pos x="812" y="26"/>
                    </a:cxn>
                    <a:cxn ang="0">
                      <a:pos x="778" y="78"/>
                    </a:cxn>
                    <a:cxn ang="0">
                      <a:pos x="748" y="122"/>
                    </a:cxn>
                    <a:cxn ang="0">
                      <a:pos x="722" y="142"/>
                    </a:cxn>
                    <a:cxn ang="0">
                      <a:pos x="634" y="180"/>
                    </a:cxn>
                    <a:cxn ang="0">
                      <a:pos x="632" y="210"/>
                    </a:cxn>
                    <a:cxn ang="0">
                      <a:pos x="604" y="230"/>
                    </a:cxn>
                    <a:cxn ang="0">
                      <a:pos x="620" y="178"/>
                    </a:cxn>
                    <a:cxn ang="0">
                      <a:pos x="576" y="188"/>
                    </a:cxn>
                    <a:cxn ang="0">
                      <a:pos x="556" y="218"/>
                    </a:cxn>
                    <a:cxn ang="0">
                      <a:pos x="596" y="280"/>
                    </a:cxn>
                    <a:cxn ang="0">
                      <a:pos x="594" y="368"/>
                    </a:cxn>
                    <a:cxn ang="0">
                      <a:pos x="542" y="406"/>
                    </a:cxn>
                    <a:cxn ang="0">
                      <a:pos x="522" y="386"/>
                    </a:cxn>
                    <a:cxn ang="0">
                      <a:pos x="482" y="348"/>
                    </a:cxn>
                    <a:cxn ang="0">
                      <a:pos x="462" y="348"/>
                    </a:cxn>
                    <a:cxn ang="0">
                      <a:pos x="450" y="394"/>
                    </a:cxn>
                    <a:cxn ang="0">
                      <a:pos x="500" y="464"/>
                    </a:cxn>
                    <a:cxn ang="0">
                      <a:pos x="510" y="524"/>
                    </a:cxn>
                    <a:cxn ang="0">
                      <a:pos x="526" y="560"/>
                    </a:cxn>
                    <a:cxn ang="0">
                      <a:pos x="492" y="544"/>
                    </a:cxn>
                    <a:cxn ang="0">
                      <a:pos x="470" y="518"/>
                    </a:cxn>
                    <a:cxn ang="0">
                      <a:pos x="422" y="424"/>
                    </a:cxn>
                    <a:cxn ang="0">
                      <a:pos x="426" y="310"/>
                    </a:cxn>
                    <a:cxn ang="0">
                      <a:pos x="422" y="268"/>
                    </a:cxn>
                    <a:cxn ang="0">
                      <a:pos x="412" y="276"/>
                    </a:cxn>
                    <a:cxn ang="0">
                      <a:pos x="386" y="266"/>
                    </a:cxn>
                    <a:cxn ang="0">
                      <a:pos x="360" y="170"/>
                    </a:cxn>
                    <a:cxn ang="0">
                      <a:pos x="330" y="166"/>
                    </a:cxn>
                    <a:cxn ang="0">
                      <a:pos x="288" y="172"/>
                    </a:cxn>
                    <a:cxn ang="0">
                      <a:pos x="242" y="232"/>
                    </a:cxn>
                    <a:cxn ang="0">
                      <a:pos x="196" y="268"/>
                    </a:cxn>
                    <a:cxn ang="0">
                      <a:pos x="184" y="274"/>
                    </a:cxn>
                    <a:cxn ang="0">
                      <a:pos x="160" y="328"/>
                    </a:cxn>
                    <a:cxn ang="0">
                      <a:pos x="152" y="354"/>
                    </a:cxn>
                    <a:cxn ang="0">
                      <a:pos x="128" y="404"/>
                    </a:cxn>
                    <a:cxn ang="0">
                      <a:pos x="94" y="392"/>
                    </a:cxn>
                    <a:cxn ang="0">
                      <a:pos x="66" y="258"/>
                    </a:cxn>
                    <a:cxn ang="0">
                      <a:pos x="72" y="156"/>
                    </a:cxn>
                    <a:cxn ang="0">
                      <a:pos x="44" y="180"/>
                    </a:cxn>
                    <a:cxn ang="0">
                      <a:pos x="20" y="150"/>
                    </a:cxn>
                    <a:cxn ang="0">
                      <a:pos x="24" y="138"/>
                    </a:cxn>
                    <a:cxn ang="0">
                      <a:pos x="0" y="92"/>
                    </a:cxn>
                    <a:cxn ang="0">
                      <a:pos x="798" y="6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/>
                  <a:ahLst/>
                  <a:cxnLst>
                    <a:cxn ang="0">
                      <a:pos x="7" y="11"/>
                    </a:cxn>
                    <a:cxn ang="0">
                      <a:pos x="17" y="3"/>
                    </a:cxn>
                    <a:cxn ang="0">
                      <a:pos x="37" y="33"/>
                    </a:cxn>
                    <a:cxn ang="0">
                      <a:pos x="19" y="85"/>
                    </a:cxn>
                    <a:cxn ang="0">
                      <a:pos x="1" y="69"/>
                    </a:cxn>
                    <a:cxn ang="0">
                      <a:pos x="7" y="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/>
                  <a:ahLst/>
                  <a:cxnLst>
                    <a:cxn ang="0">
                      <a:pos x="13" y="28"/>
                    </a:cxn>
                    <a:cxn ang="0">
                      <a:pos x="29" y="2"/>
                    </a:cxn>
                    <a:cxn ang="0">
                      <a:pos x="43" y="4"/>
                    </a:cxn>
                    <a:cxn ang="0">
                      <a:pos x="39" y="26"/>
                    </a:cxn>
                    <a:cxn ang="0">
                      <a:pos x="13" y="74"/>
                    </a:cxn>
                    <a:cxn ang="0">
                      <a:pos x="7" y="60"/>
                    </a:cxn>
                    <a:cxn ang="0">
                      <a:pos x="3" y="36"/>
                    </a:cxn>
                    <a:cxn ang="0">
                      <a:pos x="13" y="28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/>
                  <a:ahLst/>
                  <a:cxnLst>
                    <a:cxn ang="0">
                      <a:pos x="7" y="16"/>
                    </a:cxn>
                    <a:cxn ang="0">
                      <a:pos x="5" y="30"/>
                    </a:cxn>
                    <a:cxn ang="0">
                      <a:pos x="7" y="16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/>
                  <a:ahLst/>
                  <a:cxnLst>
                    <a:cxn ang="0">
                      <a:pos x="481" y="464"/>
                    </a:cxn>
                    <a:cxn ang="0">
                      <a:pos x="486" y="451"/>
                    </a:cxn>
                    <a:cxn ang="0">
                      <a:pos x="500" y="413"/>
                    </a:cxn>
                    <a:cxn ang="0">
                      <a:pos x="309" y="287"/>
                    </a:cxn>
                    <a:cxn ang="0">
                      <a:pos x="282" y="346"/>
                    </a:cxn>
                    <a:cxn ang="0">
                      <a:pos x="303" y="556"/>
                    </a:cxn>
                    <a:cxn ang="0">
                      <a:pos x="282" y="494"/>
                    </a:cxn>
                    <a:cxn ang="0">
                      <a:pos x="242" y="439"/>
                    </a:cxn>
                    <a:cxn ang="0">
                      <a:pos x="245" y="413"/>
                    </a:cxn>
                    <a:cxn ang="0">
                      <a:pos x="247" y="394"/>
                    </a:cxn>
                    <a:cxn ang="0">
                      <a:pos x="220" y="375"/>
                    </a:cxn>
                    <a:cxn ang="0">
                      <a:pos x="194" y="346"/>
                    </a:cxn>
                    <a:cxn ang="0">
                      <a:pos x="148" y="354"/>
                    </a:cxn>
                    <a:cxn ang="0">
                      <a:pos x="126" y="365"/>
                    </a:cxn>
                    <a:cxn ang="0">
                      <a:pos x="78" y="365"/>
                    </a:cxn>
                    <a:cxn ang="0">
                      <a:pos x="22" y="312"/>
                    </a:cxn>
                    <a:cxn ang="0">
                      <a:pos x="11" y="295"/>
                    </a:cxn>
                    <a:cxn ang="0">
                      <a:pos x="0" y="264"/>
                    </a:cxn>
                    <a:cxn ang="0">
                      <a:pos x="24" y="213"/>
                    </a:cxn>
                    <a:cxn ang="0">
                      <a:pos x="32" y="181"/>
                    </a:cxn>
                    <a:cxn ang="0">
                      <a:pos x="51" y="143"/>
                    </a:cxn>
                    <a:cxn ang="0">
                      <a:pos x="81" y="116"/>
                    </a:cxn>
                    <a:cxn ang="0">
                      <a:pos x="167" y="67"/>
                    </a:cxn>
                    <a:cxn ang="0">
                      <a:pos x="220" y="30"/>
                    </a:cxn>
                    <a:cxn ang="0">
                      <a:pos x="258" y="6"/>
                    </a:cxn>
                    <a:cxn ang="0">
                      <a:pos x="363" y="2"/>
                    </a:cxn>
                    <a:cxn ang="0">
                      <a:pos x="398" y="0"/>
                    </a:cxn>
                    <a:cxn ang="0">
                      <a:pos x="384" y="34"/>
                    </a:cxn>
                    <a:cxn ang="0">
                      <a:pos x="443" y="84"/>
                    </a:cxn>
                    <a:cxn ang="0">
                      <a:pos x="497" y="74"/>
                    </a:cxn>
                    <a:cxn ang="0">
                      <a:pos x="529" y="82"/>
                    </a:cxn>
                    <a:cxn ang="0">
                      <a:pos x="559" y="97"/>
                    </a:cxn>
                    <a:cxn ang="0">
                      <a:pos x="572" y="188"/>
                    </a:cxn>
                    <a:cxn ang="0">
                      <a:pos x="572" y="240"/>
                    </a:cxn>
                    <a:cxn ang="0">
                      <a:pos x="599" y="283"/>
                    </a:cxn>
                    <a:cxn ang="0">
                      <a:pos x="645" y="300"/>
                    </a:cxn>
                    <a:cxn ang="0">
                      <a:pos x="680" y="295"/>
                    </a:cxn>
                    <a:cxn ang="0">
                      <a:pos x="664" y="340"/>
                    </a:cxn>
                    <a:cxn ang="0">
                      <a:pos x="599" y="407"/>
                    </a:cxn>
                    <a:cxn ang="0">
                      <a:pos x="548" y="485"/>
                    </a:cxn>
                    <a:cxn ang="0">
                      <a:pos x="556" y="508"/>
                    </a:cxn>
                    <a:cxn ang="0">
                      <a:pos x="435" y="556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/>
                  <a:ahLst/>
                  <a:cxnLst>
                    <a:cxn ang="0">
                      <a:pos x="243" y="347"/>
                    </a:cxn>
                    <a:cxn ang="0">
                      <a:pos x="233" y="301"/>
                    </a:cxn>
                    <a:cxn ang="0">
                      <a:pos x="217" y="288"/>
                    </a:cxn>
                    <a:cxn ang="0">
                      <a:pos x="215" y="269"/>
                    </a:cxn>
                    <a:cxn ang="0">
                      <a:pos x="209" y="254"/>
                    </a:cxn>
                    <a:cxn ang="0">
                      <a:pos x="209" y="229"/>
                    </a:cxn>
                    <a:cxn ang="0">
                      <a:pos x="207" y="214"/>
                    </a:cxn>
                    <a:cxn ang="0">
                      <a:pos x="228" y="202"/>
                    </a:cxn>
                    <a:cxn ang="0">
                      <a:pos x="257" y="197"/>
                    </a:cxn>
                    <a:cxn ang="0">
                      <a:pos x="257" y="136"/>
                    </a:cxn>
                    <a:cxn ang="0">
                      <a:pos x="54" y="96"/>
                    </a:cxn>
                    <a:cxn ang="0">
                      <a:pos x="32" y="98"/>
                    </a:cxn>
                    <a:cxn ang="0">
                      <a:pos x="16" y="102"/>
                    </a:cxn>
                    <a:cxn ang="0">
                      <a:pos x="0" y="149"/>
                    </a:cxn>
                    <a:cxn ang="0">
                      <a:pos x="93" y="346"/>
                    </a:cxn>
                    <a:cxn ang="0">
                      <a:pos x="243" y="347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/>
                  <a:ahLst/>
                  <a:cxnLst>
                    <a:cxn ang="0">
                      <a:pos x="7" y="25"/>
                    </a:cxn>
                    <a:cxn ang="0">
                      <a:pos x="19" y="21"/>
                    </a:cxn>
                    <a:cxn ang="0">
                      <a:pos x="7" y="2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/>
                  <a:ahLst/>
                  <a:cxnLst>
                    <a:cxn ang="0">
                      <a:pos x="12" y="12"/>
                    </a:cxn>
                    <a:cxn ang="0">
                      <a:pos x="16" y="0"/>
                    </a:cxn>
                    <a:cxn ang="0">
                      <a:pos x="20" y="12"/>
                    </a:cxn>
                    <a:cxn ang="0">
                      <a:pos x="8" y="20"/>
                    </a:cxn>
                    <a:cxn ang="0">
                      <a:pos x="12" y="12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/>
                  <a:ahLst/>
                  <a:cxnLst>
                    <a:cxn ang="0">
                      <a:pos x="24" y="18"/>
                    </a:cxn>
                    <a:cxn ang="0">
                      <a:pos x="32" y="6"/>
                    </a:cxn>
                    <a:cxn ang="0">
                      <a:pos x="36" y="30"/>
                    </a:cxn>
                    <a:cxn ang="0">
                      <a:pos x="24" y="18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/>
                  <a:ahLst/>
                  <a:cxnLst>
                    <a:cxn ang="0">
                      <a:pos x="473" y="464"/>
                    </a:cxn>
                    <a:cxn ang="0">
                      <a:pos x="393" y="452"/>
                    </a:cxn>
                    <a:cxn ang="0">
                      <a:pos x="325" y="412"/>
                    </a:cxn>
                    <a:cxn ang="0">
                      <a:pos x="265" y="400"/>
                    </a:cxn>
                    <a:cxn ang="0">
                      <a:pos x="237" y="416"/>
                    </a:cxn>
                    <a:cxn ang="0">
                      <a:pos x="261" y="428"/>
                    </a:cxn>
                    <a:cxn ang="0">
                      <a:pos x="293" y="468"/>
                    </a:cxn>
                    <a:cxn ang="0">
                      <a:pos x="321" y="476"/>
                    </a:cxn>
                    <a:cxn ang="0">
                      <a:pos x="333" y="536"/>
                    </a:cxn>
                    <a:cxn ang="0">
                      <a:pos x="313" y="552"/>
                    </a:cxn>
                    <a:cxn ang="0">
                      <a:pos x="261" y="616"/>
                    </a:cxn>
                    <a:cxn ang="0">
                      <a:pos x="225" y="628"/>
                    </a:cxn>
                    <a:cxn ang="0">
                      <a:pos x="97" y="696"/>
                    </a:cxn>
                    <a:cxn ang="0">
                      <a:pos x="77" y="616"/>
                    </a:cxn>
                    <a:cxn ang="0">
                      <a:pos x="45" y="524"/>
                    </a:cxn>
                    <a:cxn ang="0">
                      <a:pos x="33" y="448"/>
                    </a:cxn>
                    <a:cxn ang="0">
                      <a:pos x="53" y="344"/>
                    </a:cxn>
                    <a:cxn ang="0">
                      <a:pos x="17" y="392"/>
                    </a:cxn>
                    <a:cxn ang="0">
                      <a:pos x="81" y="280"/>
                    </a:cxn>
                    <a:cxn ang="0">
                      <a:pos x="113" y="204"/>
                    </a:cxn>
                    <a:cxn ang="0">
                      <a:pos x="37" y="204"/>
                    </a:cxn>
                    <a:cxn ang="0">
                      <a:pos x="1" y="196"/>
                    </a:cxn>
                    <a:cxn ang="0">
                      <a:pos x="25" y="140"/>
                    </a:cxn>
                    <a:cxn ang="0">
                      <a:pos x="97" y="112"/>
                    </a:cxn>
                    <a:cxn ang="0">
                      <a:pos x="221" y="124"/>
                    </a:cxn>
                    <a:cxn ang="0">
                      <a:pos x="229" y="64"/>
                    </a:cxn>
                    <a:cxn ang="0">
                      <a:pos x="261" y="0"/>
                    </a:cxn>
                    <a:cxn ang="0">
                      <a:pos x="357" y="44"/>
                    </a:cxn>
                    <a:cxn ang="0">
                      <a:pos x="329" y="88"/>
                    </a:cxn>
                    <a:cxn ang="0">
                      <a:pos x="301" y="176"/>
                    </a:cxn>
                    <a:cxn ang="0">
                      <a:pos x="361" y="192"/>
                    </a:cxn>
                    <a:cxn ang="0">
                      <a:pos x="373" y="136"/>
                    </a:cxn>
                    <a:cxn ang="0">
                      <a:pos x="417" y="92"/>
                    </a:cxn>
                    <a:cxn ang="0">
                      <a:pos x="497" y="88"/>
                    </a:cxn>
                    <a:cxn ang="0">
                      <a:pos x="529" y="52"/>
                    </a:cxn>
                    <a:cxn ang="0">
                      <a:pos x="541" y="460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/>
                  <a:ahLst/>
                  <a:cxnLst>
                    <a:cxn ang="0">
                      <a:pos x="825" y="0"/>
                    </a:cxn>
                    <a:cxn ang="0">
                      <a:pos x="143" y="29"/>
                    </a:cxn>
                    <a:cxn ang="0">
                      <a:pos x="91" y="42"/>
                    </a:cxn>
                    <a:cxn ang="0">
                      <a:pos x="62" y="42"/>
                    </a:cxn>
                    <a:cxn ang="0">
                      <a:pos x="22" y="77"/>
                    </a:cxn>
                    <a:cxn ang="0">
                      <a:pos x="0" y="105"/>
                    </a:cxn>
                    <a:cxn ang="0">
                      <a:pos x="59" y="115"/>
                    </a:cxn>
                    <a:cxn ang="0">
                      <a:pos x="97" y="96"/>
                    </a:cxn>
                    <a:cxn ang="0">
                      <a:pos x="108" y="84"/>
                    </a:cxn>
                    <a:cxn ang="0">
                      <a:pos x="167" y="52"/>
                    </a:cxn>
                    <a:cxn ang="0">
                      <a:pos x="215" y="46"/>
                    </a:cxn>
                    <a:cxn ang="0">
                      <a:pos x="237" y="94"/>
                    </a:cxn>
                    <a:cxn ang="0">
                      <a:pos x="188" y="109"/>
                    </a:cxn>
                    <a:cxn ang="0">
                      <a:pos x="231" y="113"/>
                    </a:cxn>
                    <a:cxn ang="0">
                      <a:pos x="250" y="90"/>
                    </a:cxn>
                    <a:cxn ang="0">
                      <a:pos x="266" y="92"/>
                    </a:cxn>
                    <a:cxn ang="0">
                      <a:pos x="253" y="54"/>
                    </a:cxn>
                    <a:cxn ang="0">
                      <a:pos x="266" y="44"/>
                    </a:cxn>
                    <a:cxn ang="0">
                      <a:pos x="277" y="88"/>
                    </a:cxn>
                    <a:cxn ang="0">
                      <a:pos x="266" y="113"/>
                    </a:cxn>
                    <a:cxn ang="0">
                      <a:pos x="296" y="130"/>
                    </a:cxn>
                    <a:cxn ang="0">
                      <a:pos x="299" y="92"/>
                    </a:cxn>
                    <a:cxn ang="0">
                      <a:pos x="331" y="103"/>
                    </a:cxn>
                    <a:cxn ang="0">
                      <a:pos x="382" y="73"/>
                    </a:cxn>
                    <a:cxn ang="0">
                      <a:pos x="409" y="50"/>
                    </a:cxn>
                    <a:cxn ang="0">
                      <a:pos x="439" y="56"/>
                    </a:cxn>
                    <a:cxn ang="0">
                      <a:pos x="455" y="50"/>
                    </a:cxn>
                    <a:cxn ang="0">
                      <a:pos x="431" y="44"/>
                    </a:cxn>
                    <a:cxn ang="0">
                      <a:pos x="474" y="35"/>
                    </a:cxn>
                    <a:cxn ang="0">
                      <a:pos x="544" y="54"/>
                    </a:cxn>
                    <a:cxn ang="0">
                      <a:pos x="581" y="42"/>
                    </a:cxn>
                    <a:cxn ang="0">
                      <a:pos x="584" y="63"/>
                    </a:cxn>
                    <a:cxn ang="0">
                      <a:pos x="568" y="101"/>
                    </a:cxn>
                    <a:cxn ang="0">
                      <a:pos x="611" y="88"/>
                    </a:cxn>
                    <a:cxn ang="0">
                      <a:pos x="624" y="80"/>
                    </a:cxn>
                    <a:cxn ang="0">
                      <a:pos x="648" y="61"/>
                    </a:cxn>
                    <a:cxn ang="0">
                      <a:pos x="794" y="84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31" y="0"/>
                    </a:cxn>
                    <a:cxn ang="0">
                      <a:pos x="19" y="2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/>
                  <a:ahLst/>
                  <a:cxnLst>
                    <a:cxn ang="0">
                      <a:pos x="6" y="32"/>
                    </a:cxn>
                    <a:cxn ang="0">
                      <a:pos x="22" y="0"/>
                    </a:cxn>
                    <a:cxn ang="0">
                      <a:pos x="38" y="4"/>
                    </a:cxn>
                    <a:cxn ang="0">
                      <a:pos x="6" y="32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25" y="2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2" y="9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31" y="10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-154"/>
                <a:ext cx="5739" cy="418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-1261" y="-1"/>
                <a:ext cx="2098" cy="1030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</p:grpSp>
        </p:grpSp>
        <p:pic>
          <p:nvPicPr>
            <p:cNvPr id="7" name="Picture 91" descr="C:\My Documents\bits\earth.GIF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7282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282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Rectangle 9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0B2AC-AECE-432D-902A-B073A601524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Internal documentation - do  not distribute externally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4C500-F278-4C3E-B08B-C291AAEE633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3241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3241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Internal documentation - do  not distribute externally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E9FF3-0838-4C05-B45F-037562B57F7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90C90-AC56-4F7A-884B-C113A0EBCDD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EF259-C81B-4E6E-8E6F-F4BD9825E51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Internal documentation - do  not distribute externally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68A43-716A-499D-8128-A10246FBB02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Internal documentation - do  not distribute externally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ADC77-3908-4032-B297-85C8FAC25EF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Internal documentation - do  not distribute externally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9B320-313A-457E-B829-96BEAE18158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Internal documentation - do  not distribute externally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93759-9766-4F15-9C2B-F7F802305B8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Internal documentation - do  not distribute externally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8213A-14DE-47AA-A9C3-0CAA4D15088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Internal documentation - do  not distribute externally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3BAD-91A2-4CCF-AFBD-5C1C9D27202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71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fld id="{D33130CC-365D-4B45-BCBA-491CED03488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grpSp>
        <p:nvGrpSpPr>
          <p:cNvPr id="1030" name="Group 7"/>
          <p:cNvGrpSpPr>
            <a:grpSpLocks/>
          </p:cNvGrpSpPr>
          <p:nvPr/>
        </p:nvGrpSpPr>
        <p:grpSpPr bwMode="auto">
          <a:xfrm>
            <a:off x="261938" y="87313"/>
            <a:ext cx="8488362" cy="831850"/>
            <a:chOff x="165" y="55"/>
            <a:chExt cx="5347" cy="524"/>
          </a:xfrm>
        </p:grpSpPr>
        <p:grpSp>
          <p:nvGrpSpPr>
            <p:cNvPr id="1031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371721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grpSp>
            <p:nvGrpSpPr>
              <p:cNvPr id="1034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3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371724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25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26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27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28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29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30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31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32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33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34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35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36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37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38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39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40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41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42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43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44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45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46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47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48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49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50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51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52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53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54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55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56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57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58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59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60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61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62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63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64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65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66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67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68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69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70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71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72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73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74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75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76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77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78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79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</p:grpSp>
            <p:grpSp>
              <p:nvGrpSpPr>
                <p:cNvPr id="1084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371781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82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83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84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85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86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87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88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89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90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91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92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93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94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95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96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97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98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799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00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01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02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03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04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05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06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07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08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09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10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11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12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13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14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15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16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17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18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19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20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21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  <p:sp>
                <p:nvSpPr>
                  <p:cNvPr id="371822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latin typeface="Times New Roman" charset="0"/>
                      <a:cs typeface="Times New Roman" charset="0"/>
                    </a:endParaRPr>
                  </a:p>
                </p:txBody>
              </p:sp>
            </p:grpSp>
          </p:grpSp>
          <p:grpSp>
            <p:nvGrpSpPr>
              <p:cNvPr id="1035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371824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25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26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27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28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29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30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31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32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33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34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35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36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37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38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39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40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41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42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43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44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</p:grpSp>
          <p:grpSp>
            <p:nvGrpSpPr>
              <p:cNvPr id="1036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371846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47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48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49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50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51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52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53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54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55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56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57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58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59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60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61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62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63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64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65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66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67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68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69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371870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latin typeface="Times New Roman" charset="0"/>
                    <a:cs typeface="Times New Roman" charset="0"/>
                  </a:endParaRPr>
                </a:p>
              </p:txBody>
            </p:sp>
          </p:grpSp>
        </p:grpSp>
        <p:pic>
          <p:nvPicPr>
            <p:cNvPr id="1032" name="Picture 159" descr="C:\My Documents\bits\earth.GIF"/>
            <p:cNvPicPr>
              <a:picLocks noChangeAspect="1" noChangeArrowheads="1"/>
            </p:cNvPicPr>
            <p:nvPr userDrawn="1"/>
          </p:nvPicPr>
          <p:blipFill>
            <a:blip r:embed="rId1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6" r:id="rId2"/>
    <p:sldLayoutId id="2147483767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Comic Sans MS" pitchFamily="66" charset="0"/>
          <a:cs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Comic Sans MS" pitchFamily="66" charset="0"/>
          <a:cs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Comic Sans MS" pitchFamily="66" charset="0"/>
          <a:cs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Comic Sans MS" pitchFamily="66" charset="0"/>
          <a:cs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Comic Sans MS" pitchFamily="66" charset="0"/>
          <a:cs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Comic Sans MS" pitchFamily="66" charset="0"/>
          <a:cs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Comic Sans MS" pitchFamily="66" charset="0"/>
          <a:cs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Comic Sans MS" pitchFamily="66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.search.yahoo.com/_ylt=AwrJ7B3drJtbGoMAL1ZlAQx.;_ylu=X3oDMTIycWNjMGg0BHNlYwNzcgRzbGsDaW1nBG9pZAMwNmFjMzQ5Zjg1N2ViODhkNGJhYWY3OWRmMDhhZTAyMgRncG9zAzEEaXQDYmluZw--/RV=2/RE=1536957789/RO=11/RU=https:/afrenchbeautyaddictinlondon.wordpress.com/page/4/?archives-list=1/RK=2/RS=XVMmaMfOJZRiMkahKelA0Xp8xWw-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hyperlink" Target="http://r.search.yahoo.com/_ylt=A0WTTcoKFM5Z8QQAzF9lAQx.;_ylu=X3oDMTIyZTM2M2VhBHNlYwNzcgRzbGsDaW1nBG9pZAM5NjUzNDQzMWMxY2I2ZmVmZmYyM2NlZDg3NTRmNWJkOARncG9zAzQEaXQDYmluZw--/RV=2/RE=1506706570/RO=11/RU=http:/nicolas.lecrivain.free.fr/Appareil_diagnostic.php?appareil=em25/RK=1/RS=RY.dG5Vlrm8ftACsmQNp1NK_j6A-" TargetMode="External"/><Relationship Id="rId7" Type="http://schemas.openxmlformats.org/officeDocument/2006/relationships/hyperlink" Target="http://r.search.yahoo.com/_ylt=Az_6xdiKEs5ZgSoA48tlAQx.;_ylu=X3oDMTIzZDM1OWQ0BHNlYwNzcgRzbGsDaW1nBG9pZANlMzVkZTk3MTcxYTI1NTk5YmM4M2ZjMjUwN2MzMWNiNARncG9zAzIzBGl0A2Jpbmc-/RV=2/RE=1506706186/RO=11/RU=http:/merz-aesthetics.eu/fr/services/scales/upper_face/index.jsp/RK=0/RS=GcP.G_u8jLZYZuGf8kZE52ukkcU-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hyperlink" Target="http://r.search.yahoo.com/_ylt=A0WTTcoKFM5Z8QQA3F9lAQx.;_ylu=X3oDMTIzN2RqaHQ0BHNlYwNzcgRzbGsDaW1nBG9pZANkMjU3NmU5NWEyNmY1ZDk4ODQ3MDQ2YmM4MTQ4MDZiZgRncG9zAzIwBGl0A2Jpbmc-/RV=2/RE=1506706570/RO=11/RU=http:/monaderm.com/produit/multi-probe-adapter/RK=1/RS=ZndOiCzlBKNnlG_5bW4xZlea.7s-" TargetMode="External"/><Relationship Id="rId4" Type="http://schemas.openxmlformats.org/officeDocument/2006/relationships/image" Target="../media/image12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1192436" y="-18256"/>
            <a:ext cx="7956376" cy="1143000"/>
          </a:xfrm>
        </p:spPr>
        <p:txBody>
          <a:bodyPr/>
          <a:lstStyle/>
          <a:p>
            <a:r>
              <a:rPr lang="fr-FR" sz="2800" dirty="0"/>
              <a:t>Généralités : </a:t>
            </a:r>
            <a:r>
              <a:rPr lang="fr-FR" sz="2800" dirty="0">
                <a:solidFill>
                  <a:schemeClr val="tx1"/>
                </a:solidFill>
              </a:rPr>
              <a:t>la réglementation applicable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2171700"/>
          </a:xfrm>
        </p:spPr>
        <p:txBody>
          <a:bodyPr/>
          <a:lstStyle/>
          <a:p>
            <a:pPr marL="0" indent="0">
              <a:buNone/>
            </a:pPr>
            <a:endParaRPr lang="fr-FR" sz="2400" b="1" dirty="0">
              <a:solidFill>
                <a:srgbClr val="92D050"/>
              </a:solidFill>
            </a:endParaRPr>
          </a:p>
          <a:p>
            <a:r>
              <a:rPr lang="fr-FR" sz="2400" b="1" dirty="0" err="1"/>
              <a:t>Législation</a:t>
            </a:r>
            <a:r>
              <a:rPr lang="fr-FR" sz="2400" b="1" dirty="0"/>
              <a:t> </a:t>
            </a:r>
            <a:r>
              <a:rPr lang="fr-FR" sz="2400" b="1" dirty="0" err="1"/>
              <a:t>française</a:t>
            </a:r>
            <a:r>
              <a:rPr lang="fr-FR" sz="2400" b="1" dirty="0"/>
              <a:t> </a:t>
            </a:r>
            <a:r>
              <a:rPr lang="fr-FR" sz="2400" dirty="0"/>
              <a:t>: Historique</a:t>
            </a:r>
          </a:p>
          <a:p>
            <a:endParaRPr lang="fr-FR" sz="2400" dirty="0"/>
          </a:p>
          <a:p>
            <a:pPr marL="0" indent="0">
              <a:buNone/>
            </a:pPr>
            <a:r>
              <a:rPr lang="fr-FR" sz="2400" dirty="0"/>
              <a:t>	–  Talc Morhange (1972)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	–  Loi Veil du 10 juillet 1975 : </a:t>
            </a:r>
            <a:r>
              <a:rPr lang="fr-FR" sz="2400" dirty="0" err="1"/>
              <a:t>cosmétologie</a:t>
            </a:r>
            <a:r>
              <a:rPr lang="fr-FR" sz="2400" dirty="0"/>
              <a:t> 	</a:t>
            </a:r>
            <a:r>
              <a:rPr lang="fr-FR" sz="2400" dirty="0" err="1"/>
              <a:t>insérée</a:t>
            </a:r>
            <a:r>
              <a:rPr lang="fr-FR" sz="2400" dirty="0"/>
              <a:t> dans le code de Santé Publique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	–  La directive européenne – 1976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	- Le règlement cosmétique européen 1223/2009 	- 2013</a:t>
            </a:r>
            <a:endParaRPr lang="fr-BE" sz="1800" dirty="0"/>
          </a:p>
          <a:p>
            <a:pPr>
              <a:buFontTx/>
              <a:buNone/>
            </a:pPr>
            <a:endParaRPr lang="fr-FR" sz="2000" dirty="0"/>
          </a:p>
          <a:p>
            <a:pPr>
              <a:buFontTx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8980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A9D4D519-C451-6A4A-ABC0-F2F559A9031E}"/>
              </a:ext>
            </a:extLst>
          </p:cNvPr>
          <p:cNvSpPr txBox="1">
            <a:spLocks/>
          </p:cNvSpPr>
          <p:nvPr/>
        </p:nvSpPr>
        <p:spPr>
          <a:xfrm>
            <a:off x="1768152" y="116632"/>
            <a:ext cx="7772400" cy="863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règlementation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27D033B3-3A5C-B042-BAD4-B3DA0CB90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5472608"/>
          </a:xfrm>
        </p:spPr>
        <p:txBody>
          <a:bodyPr/>
          <a:lstStyle/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–  Le produit cosmétique</a:t>
            </a:r>
          </a:p>
          <a:p>
            <a:pPr>
              <a:buFontTx/>
              <a:buNone/>
            </a:pPr>
            <a:endParaRPr lang="fr-FR" sz="2000" dirty="0"/>
          </a:p>
          <a:p>
            <a:pPr algn="just">
              <a:buFontTx/>
              <a:buNone/>
            </a:pPr>
            <a:r>
              <a:rPr lang="fr-FR" sz="2400" dirty="0"/>
              <a:t>Liste des catégories indicatives de produits selon le</a:t>
            </a:r>
          </a:p>
          <a:p>
            <a:pPr algn="just">
              <a:buFontTx/>
              <a:buNone/>
            </a:pPr>
            <a:r>
              <a:rPr lang="fr-FR" sz="2400" dirty="0"/>
              <a:t>règlement :</a:t>
            </a:r>
          </a:p>
          <a:p>
            <a:pPr algn="ctr">
              <a:buFontTx/>
              <a:buNone/>
            </a:pPr>
            <a:endParaRPr lang="fr-FR" sz="2400" dirty="0"/>
          </a:p>
          <a:p>
            <a:pPr>
              <a:buFontTx/>
              <a:buNone/>
            </a:pPr>
            <a:r>
              <a:rPr lang="fr-FR" sz="2400" dirty="0"/>
              <a:t>PC : doit appartenir à une des catégories qui reprend</a:t>
            </a:r>
          </a:p>
          <a:p>
            <a:pPr>
              <a:buFontTx/>
              <a:buNone/>
            </a:pPr>
            <a:r>
              <a:rPr lang="fr-FR" sz="2400" dirty="0"/>
              <a:t>fonction et forme galénique (liste non exhaustive) </a:t>
            </a:r>
          </a:p>
          <a:p>
            <a:pPr>
              <a:buFontTx/>
              <a:buNone/>
            </a:pPr>
            <a:endParaRPr lang="fr-FR" sz="2400" dirty="0"/>
          </a:p>
          <a:p>
            <a:pPr>
              <a:buFontTx/>
              <a:buNone/>
            </a:pPr>
            <a:r>
              <a:rPr lang="fr-FR" sz="2400" dirty="0"/>
              <a:t>Par forme galénique : type de formule mise en </a:t>
            </a:r>
            <a:r>
              <a:rPr lang="fr-FR" sz="2400" dirty="0" err="1"/>
              <a:t>oeuvre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66746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A9D4D519-C451-6A4A-ABC0-F2F559A9031E}"/>
              </a:ext>
            </a:extLst>
          </p:cNvPr>
          <p:cNvSpPr txBox="1">
            <a:spLocks/>
          </p:cNvSpPr>
          <p:nvPr/>
        </p:nvSpPr>
        <p:spPr>
          <a:xfrm>
            <a:off x="1768152" y="116632"/>
            <a:ext cx="7772400" cy="863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règlementation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27D033B3-3A5C-B042-BAD4-B3DA0CB90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5472608"/>
          </a:xfrm>
        </p:spPr>
        <p:txBody>
          <a:bodyPr/>
          <a:lstStyle/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–  Le produit cosmétique : formes galéniques</a:t>
            </a:r>
          </a:p>
          <a:p>
            <a:pPr>
              <a:buFontTx/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Les formes aqueuses : tous les ingrédients sont solubles dans l’eau (20%) : lotions, parfums, gels…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Les formes anhydres qui ne comportent pas d’eau (20%) : rouges à lèvres, huiles corporelles…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Les dispersions qui permettent de présenter ensemble des produits non miscibles entre eux (60%)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Emulsions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Suspensions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/>
              <a:t>Pâtes</a:t>
            </a:r>
            <a:endParaRPr lang="fr-F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 err="1"/>
              <a:t>Aerosols</a:t>
            </a:r>
            <a:endParaRPr lang="fr-F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Mousses…</a:t>
            </a:r>
          </a:p>
        </p:txBody>
      </p:sp>
    </p:spTree>
    <p:extLst>
      <p:ext uri="{BB962C8B-B14F-4D97-AF65-F5344CB8AC3E}">
        <p14:creationId xmlns:p14="http://schemas.microsoft.com/office/powerpoint/2010/main" val="3327332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A9D4D519-C451-6A4A-ABC0-F2F559A9031E}"/>
              </a:ext>
            </a:extLst>
          </p:cNvPr>
          <p:cNvSpPr txBox="1">
            <a:spLocks/>
          </p:cNvSpPr>
          <p:nvPr/>
        </p:nvSpPr>
        <p:spPr>
          <a:xfrm>
            <a:off x="1768152" y="116632"/>
            <a:ext cx="7772400" cy="863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règlementation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27D033B3-3A5C-B042-BAD4-B3DA0CB90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5472608"/>
          </a:xfrm>
        </p:spPr>
        <p:txBody>
          <a:bodyPr/>
          <a:lstStyle/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–  Le produit cosmétique : fonctions</a:t>
            </a:r>
          </a:p>
          <a:p>
            <a:pPr>
              <a:buFontTx/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Parfums, </a:t>
            </a:r>
            <a:r>
              <a:rPr lang="fr-FR" sz="2000" dirty="0" err="1"/>
              <a:t>edt</a:t>
            </a:r>
            <a:r>
              <a:rPr lang="fr-FR" sz="2000" dirty="0"/>
              <a:t> et eaux de Cologne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Préparations pour le bain et la douche 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Dépilatoires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Déodorants et antisudoraux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Produits de soins capillaires (teintures, décolorants, ondulation, frisage, fixation…)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252466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A9D4D519-C451-6A4A-ABC0-F2F559A9031E}"/>
              </a:ext>
            </a:extLst>
          </p:cNvPr>
          <p:cNvSpPr txBox="1">
            <a:spLocks/>
          </p:cNvSpPr>
          <p:nvPr/>
        </p:nvSpPr>
        <p:spPr>
          <a:xfrm>
            <a:off x="1768152" y="116632"/>
            <a:ext cx="7772400" cy="863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règlementation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27D033B3-3A5C-B042-BAD4-B3DA0CB90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5472608"/>
          </a:xfrm>
        </p:spPr>
        <p:txBody>
          <a:bodyPr/>
          <a:lstStyle/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–  Le produit cosmétique : fonctions</a:t>
            </a:r>
          </a:p>
          <a:p>
            <a:pPr>
              <a:buFontTx/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Produits de soins capillaires (nettoyage, entretien, coiffage)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Produits pour le rasage (savons, mousses…)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Produits pour le maquillage et démaquillage du visage et des yeux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Produits destinés à être appliqués sur les lèvres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Produits pour soins dentaires et </a:t>
            </a:r>
            <a:r>
              <a:rPr lang="fr-FR" sz="2000" dirty="0" err="1"/>
              <a:t>bucaux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96080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A9D4D519-C451-6A4A-ABC0-F2F559A9031E}"/>
              </a:ext>
            </a:extLst>
          </p:cNvPr>
          <p:cNvSpPr txBox="1">
            <a:spLocks/>
          </p:cNvSpPr>
          <p:nvPr/>
        </p:nvSpPr>
        <p:spPr>
          <a:xfrm>
            <a:off x="1768152" y="116632"/>
            <a:ext cx="7772400" cy="863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règlementation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27D033B3-3A5C-B042-BAD4-B3DA0CB90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5472608"/>
          </a:xfrm>
        </p:spPr>
        <p:txBody>
          <a:bodyPr/>
          <a:lstStyle/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–  Le produit cosmétique : fonctions</a:t>
            </a:r>
          </a:p>
          <a:p>
            <a:pPr>
              <a:buFontTx/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Produits pour le soin et le maquillage des ongles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Produits pour le soin intime externe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Produits protection solaire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Produits pour éclaircir la peau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/>
              <a:t>Produits antirides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513046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A9D4D519-C451-6A4A-ABC0-F2F559A9031E}"/>
              </a:ext>
            </a:extLst>
          </p:cNvPr>
          <p:cNvSpPr txBox="1">
            <a:spLocks/>
          </p:cNvSpPr>
          <p:nvPr/>
        </p:nvSpPr>
        <p:spPr>
          <a:xfrm>
            <a:off x="1768152" y="116632"/>
            <a:ext cx="7772400" cy="863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règlementation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27D033B3-3A5C-B042-BAD4-B3DA0CB90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5472608"/>
          </a:xfrm>
        </p:spPr>
        <p:txBody>
          <a:bodyPr/>
          <a:lstStyle/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–  Qualités Cosmétiques</a:t>
            </a:r>
          </a:p>
          <a:p>
            <a:pPr marL="0" indent="0">
              <a:buNone/>
            </a:pPr>
            <a:endParaRPr lang="fr-FR" sz="2400" b="1" dirty="0"/>
          </a:p>
          <a:p>
            <a:pPr marL="0" indent="0" algn="ctr">
              <a:buNone/>
            </a:pPr>
            <a:r>
              <a:rPr lang="fr-FR" sz="2400" b="1" dirty="0"/>
              <a:t>Respect de l’intégrité de la peau</a:t>
            </a:r>
          </a:p>
          <a:p>
            <a:pPr marL="0" indent="0" algn="ctr">
              <a:buNone/>
            </a:pPr>
            <a:endParaRPr lang="fr-FR" sz="2400" b="1" dirty="0"/>
          </a:p>
          <a:p>
            <a:pPr marL="0" indent="0" algn="ctr">
              <a:buNone/>
            </a:pPr>
            <a:r>
              <a:rPr lang="fr-FR" sz="2400" b="1" dirty="0"/>
              <a:t>Tolérance et innocuité</a:t>
            </a:r>
          </a:p>
          <a:p>
            <a:pPr marL="0" indent="0" algn="ctr">
              <a:buNone/>
            </a:pPr>
            <a:endParaRPr lang="fr-FR" sz="2400" b="1" dirty="0"/>
          </a:p>
          <a:p>
            <a:pPr marL="0" indent="0" algn="ctr">
              <a:buNone/>
            </a:pPr>
            <a:r>
              <a:rPr lang="fr-FR" sz="2400" b="1" dirty="0"/>
              <a:t>Plaisir et efficacité</a:t>
            </a:r>
          </a:p>
          <a:p>
            <a:pPr marL="0" indent="0" algn="ctr">
              <a:buNone/>
            </a:pPr>
            <a:endParaRPr lang="fr-FR" sz="2400" b="1" dirty="0"/>
          </a:p>
          <a:p>
            <a:pPr marL="0" indent="0" algn="ctr">
              <a:buNone/>
            </a:pPr>
            <a:r>
              <a:rPr lang="fr-FR" sz="2400" b="1" dirty="0"/>
              <a:t>Maintien du pH cutané physiologique</a:t>
            </a:r>
          </a:p>
          <a:p>
            <a:pPr>
              <a:buFontTx/>
              <a:buNone/>
            </a:pPr>
            <a:endParaRPr lang="fr-FR" sz="2000" dirty="0"/>
          </a:p>
          <a:p>
            <a:pPr>
              <a:buFontTx/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829067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oneTexte 3"/>
          <p:cNvSpPr txBox="1">
            <a:spLocks noChangeArrowheads="1"/>
          </p:cNvSpPr>
          <p:nvPr/>
        </p:nvSpPr>
        <p:spPr bwMode="auto">
          <a:xfrm>
            <a:off x="107950" y="1844675"/>
            <a:ext cx="2087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600" b="1" u="sng" dirty="0">
                <a:latin typeface="+mn-lt"/>
              </a:rPr>
              <a:t>Cosmétiques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3059113" y="1844675"/>
            <a:ext cx="0" cy="417671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3" name="ZoneTexte 6"/>
          <p:cNvSpPr txBox="1">
            <a:spLocks noChangeArrowheads="1"/>
          </p:cNvSpPr>
          <p:nvPr/>
        </p:nvSpPr>
        <p:spPr bwMode="auto">
          <a:xfrm>
            <a:off x="3059113" y="1844675"/>
            <a:ext cx="22336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600" b="1" u="sng">
                <a:latin typeface="+mn-lt"/>
              </a:rPr>
              <a:t>Médicaments</a:t>
            </a:r>
          </a:p>
        </p:txBody>
      </p:sp>
      <p:sp>
        <p:nvSpPr>
          <p:cNvPr id="7174" name="ZoneTexte 11"/>
          <p:cNvSpPr txBox="1">
            <a:spLocks noChangeArrowheads="1"/>
          </p:cNvSpPr>
          <p:nvPr/>
        </p:nvSpPr>
        <p:spPr bwMode="auto">
          <a:xfrm>
            <a:off x="6084888" y="1844675"/>
            <a:ext cx="2232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600" b="1" u="sng">
                <a:latin typeface="+mn-lt"/>
              </a:rPr>
              <a:t>Dispositifs médicaux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5940425" y="1844675"/>
            <a:ext cx="0" cy="417671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1" name="Espace réservé du contenu 2"/>
          <p:cNvSpPr>
            <a:spLocks noGrp="1"/>
          </p:cNvSpPr>
          <p:nvPr>
            <p:ph idx="1"/>
          </p:nvPr>
        </p:nvSpPr>
        <p:spPr>
          <a:xfrm>
            <a:off x="0" y="2420938"/>
            <a:ext cx="3203575" cy="3529012"/>
          </a:xfrm>
        </p:spPr>
        <p:txBody>
          <a:bodyPr/>
          <a:lstStyle/>
          <a:p>
            <a:pPr>
              <a:buFontTx/>
              <a:buNone/>
            </a:pPr>
            <a:r>
              <a:rPr lang="fr-BE" sz="1600"/>
              <a:t>Toute </a:t>
            </a:r>
            <a:r>
              <a:rPr lang="fr-BE" sz="1600" b="1"/>
              <a:t>substance ou préparation</a:t>
            </a:r>
            <a:endParaRPr lang="fr-FR" sz="1600" b="1">
              <a:solidFill>
                <a:srgbClr val="92D050"/>
              </a:solidFill>
            </a:endParaRPr>
          </a:p>
          <a:p>
            <a:pPr>
              <a:buFontTx/>
              <a:buNone/>
            </a:pPr>
            <a:endParaRPr lang="fr-FR" sz="800" b="1">
              <a:solidFill>
                <a:srgbClr val="92D050"/>
              </a:solidFill>
            </a:endParaRPr>
          </a:p>
          <a:p>
            <a:pPr>
              <a:buFontTx/>
              <a:buNone/>
            </a:pPr>
            <a:r>
              <a:rPr lang="fr-FR" sz="1600"/>
              <a:t>But:</a:t>
            </a:r>
          </a:p>
          <a:p>
            <a:pPr>
              <a:buFontTx/>
              <a:buNone/>
            </a:pPr>
            <a:r>
              <a:rPr lang="fr-FR" sz="1600" b="1">
                <a:solidFill>
                  <a:srgbClr val="92D050"/>
                </a:solidFill>
              </a:rPr>
              <a:t>-nettoyer, </a:t>
            </a:r>
          </a:p>
          <a:p>
            <a:pPr>
              <a:buFontTx/>
              <a:buNone/>
            </a:pPr>
            <a:r>
              <a:rPr lang="fr-FR" sz="1600" b="1">
                <a:solidFill>
                  <a:srgbClr val="92D050"/>
                </a:solidFill>
              </a:rPr>
              <a:t>-parfumer, </a:t>
            </a:r>
          </a:p>
          <a:p>
            <a:pPr>
              <a:buFontTx/>
              <a:buNone/>
            </a:pPr>
            <a:r>
              <a:rPr lang="fr-FR" sz="1600" b="1">
                <a:solidFill>
                  <a:srgbClr val="92D050"/>
                </a:solidFill>
              </a:rPr>
              <a:t>-modifier l’aspect, </a:t>
            </a:r>
          </a:p>
          <a:p>
            <a:pPr>
              <a:buFontTx/>
              <a:buNone/>
            </a:pPr>
            <a:r>
              <a:rPr lang="fr-FR" sz="1600" b="1">
                <a:solidFill>
                  <a:srgbClr val="92D050"/>
                </a:solidFill>
              </a:rPr>
              <a:t>-corriger les odeurs corporelles, </a:t>
            </a:r>
          </a:p>
          <a:p>
            <a:pPr>
              <a:buFontTx/>
              <a:buNone/>
            </a:pPr>
            <a:r>
              <a:rPr lang="fr-FR" sz="1600" b="1">
                <a:solidFill>
                  <a:srgbClr val="92D050"/>
                </a:solidFill>
              </a:rPr>
              <a:t>-protéger, </a:t>
            </a:r>
          </a:p>
          <a:p>
            <a:pPr>
              <a:buFontTx/>
              <a:buNone/>
            </a:pPr>
            <a:r>
              <a:rPr lang="fr-FR" sz="1600" b="1">
                <a:solidFill>
                  <a:srgbClr val="92D050"/>
                </a:solidFill>
              </a:rPr>
              <a:t>-maintenir en bon état</a:t>
            </a:r>
          </a:p>
          <a:p>
            <a:pPr>
              <a:buFontTx/>
              <a:buNone/>
            </a:pPr>
            <a:endParaRPr lang="fr-FR" sz="1600" b="1" u="sng">
              <a:solidFill>
                <a:srgbClr val="92D050"/>
              </a:solidFill>
            </a:endParaRPr>
          </a:p>
          <a:p>
            <a:pPr>
              <a:buFontTx/>
              <a:buNone/>
            </a:pPr>
            <a:r>
              <a:rPr lang="fr-FR" sz="1600" b="1" u="sng">
                <a:solidFill>
                  <a:srgbClr val="0070C0"/>
                </a:solidFill>
              </a:rPr>
              <a:t>Parties superficielles  du corps</a:t>
            </a:r>
            <a:endParaRPr lang="en-US" sz="1600" b="1" u="sng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sz="1800"/>
          </a:p>
        </p:txBody>
      </p:sp>
      <p:sp>
        <p:nvSpPr>
          <p:cNvPr id="7177" name="ZoneTexte 16"/>
          <p:cNvSpPr txBox="1">
            <a:spLocks noChangeArrowheads="1"/>
          </p:cNvSpPr>
          <p:nvPr/>
        </p:nvSpPr>
        <p:spPr bwMode="auto">
          <a:xfrm>
            <a:off x="3132138" y="2420938"/>
            <a:ext cx="28082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600" dirty="0">
                <a:latin typeface="+mn-lt"/>
              </a:rPr>
              <a:t>Toute </a:t>
            </a:r>
            <a:r>
              <a:rPr lang="fr-FR" sz="1600" b="1" dirty="0">
                <a:latin typeface="+mn-lt"/>
              </a:rPr>
              <a:t>substance</a:t>
            </a:r>
            <a:r>
              <a:rPr lang="fr-FR" sz="1600" dirty="0">
                <a:latin typeface="+mn-lt"/>
              </a:rPr>
              <a:t> ou  </a:t>
            </a:r>
            <a:r>
              <a:rPr lang="fr-FR" sz="1600" b="1" dirty="0">
                <a:latin typeface="+mn-lt"/>
              </a:rPr>
              <a:t>composition</a:t>
            </a:r>
          </a:p>
          <a:p>
            <a:pPr>
              <a:defRPr/>
            </a:pPr>
            <a:endParaRPr lang="en-US" sz="1600" dirty="0">
              <a:latin typeface="+mn-lt"/>
            </a:endParaRPr>
          </a:p>
          <a:p>
            <a:pPr>
              <a:defRPr/>
            </a:pPr>
            <a:r>
              <a:rPr lang="en-US" sz="1600" dirty="0">
                <a:latin typeface="+mn-lt"/>
              </a:rPr>
              <a:t>But:</a:t>
            </a:r>
          </a:p>
          <a:p>
            <a:pPr>
              <a:buFontTx/>
              <a:buChar char="-"/>
              <a:defRPr/>
            </a:pPr>
            <a:r>
              <a:rPr lang="en-US" sz="1600" b="1" dirty="0" err="1">
                <a:solidFill>
                  <a:srgbClr val="92D050"/>
                </a:solidFill>
                <a:latin typeface="+mn-lt"/>
              </a:rPr>
              <a:t>restaurer</a:t>
            </a:r>
            <a:r>
              <a:rPr lang="en-US" sz="1600" b="1" dirty="0">
                <a:solidFill>
                  <a:srgbClr val="92D050"/>
                </a:solidFill>
                <a:latin typeface="+mn-lt"/>
              </a:rPr>
              <a:t>, </a:t>
            </a:r>
          </a:p>
          <a:p>
            <a:pPr>
              <a:buFontTx/>
              <a:buChar char="-"/>
              <a:defRPr/>
            </a:pPr>
            <a:r>
              <a:rPr lang="en-US" sz="1600" b="1" dirty="0" err="1">
                <a:solidFill>
                  <a:srgbClr val="92D050"/>
                </a:solidFill>
                <a:latin typeface="+mn-lt"/>
              </a:rPr>
              <a:t>corriger</a:t>
            </a:r>
            <a:endParaRPr lang="en-US" sz="1600" b="1" dirty="0">
              <a:solidFill>
                <a:srgbClr val="92D050"/>
              </a:solidFill>
              <a:latin typeface="+mn-lt"/>
            </a:endParaRPr>
          </a:p>
          <a:p>
            <a:pPr>
              <a:buFontTx/>
              <a:buChar char="-"/>
              <a:defRPr/>
            </a:pPr>
            <a:r>
              <a:rPr lang="en-US" sz="1600" b="1" dirty="0">
                <a:solidFill>
                  <a:srgbClr val="92D050"/>
                </a:solidFill>
                <a:latin typeface="+mn-lt"/>
              </a:rPr>
              <a:t>modifier</a:t>
            </a:r>
          </a:p>
          <a:p>
            <a:pPr>
              <a:defRPr/>
            </a:pPr>
            <a:r>
              <a:rPr lang="en-US" sz="1600" b="1" dirty="0">
                <a:solidFill>
                  <a:srgbClr val="92D050"/>
                </a:solidFill>
                <a:latin typeface="+mn-lt"/>
              </a:rPr>
              <a:t> </a:t>
            </a:r>
          </a:p>
          <a:p>
            <a:pPr>
              <a:defRPr/>
            </a:pPr>
            <a:r>
              <a:rPr lang="en-US" sz="1600" b="1" u="sng" dirty="0" err="1">
                <a:solidFill>
                  <a:srgbClr val="0070C0"/>
                </a:solidFill>
                <a:latin typeface="+mn-lt"/>
              </a:rPr>
              <a:t>Fonctions</a:t>
            </a:r>
            <a:r>
              <a:rPr lang="en-US" sz="1600" b="1" u="sng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1600" b="1" u="sng" dirty="0" err="1">
                <a:solidFill>
                  <a:srgbClr val="0070C0"/>
                </a:solidFill>
                <a:latin typeface="+mn-lt"/>
              </a:rPr>
              <a:t>physiologiques</a:t>
            </a:r>
            <a:endParaRPr lang="en-US" sz="1600" b="1" u="sng" dirty="0">
              <a:solidFill>
                <a:srgbClr val="0070C0"/>
              </a:solidFill>
              <a:latin typeface="+mn-lt"/>
            </a:endParaRPr>
          </a:p>
          <a:p>
            <a:pPr>
              <a:defRPr/>
            </a:pPr>
            <a:endParaRPr lang="en-US" sz="1600" b="1" u="sng" dirty="0">
              <a:solidFill>
                <a:srgbClr val="0070C0"/>
              </a:solidFill>
              <a:latin typeface="+mn-lt"/>
            </a:endParaRPr>
          </a:p>
          <a:p>
            <a:pPr>
              <a:defRPr/>
            </a:pPr>
            <a:r>
              <a:rPr lang="en-US" sz="1600" dirty="0">
                <a:latin typeface="+mn-lt"/>
              </a:rPr>
              <a:t>En </a:t>
            </a:r>
            <a:r>
              <a:rPr lang="en-US" sz="1600" dirty="0" err="1">
                <a:latin typeface="+mn-lt"/>
              </a:rPr>
              <a:t>exercant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une</a:t>
            </a:r>
            <a:r>
              <a:rPr lang="en-US" sz="1600" dirty="0">
                <a:latin typeface="+mn-lt"/>
              </a:rPr>
              <a:t> action </a:t>
            </a:r>
            <a:r>
              <a:rPr lang="en-US" sz="1600" dirty="0" err="1">
                <a:latin typeface="+mn-lt"/>
              </a:rPr>
              <a:t>pharmacologique</a:t>
            </a:r>
            <a:r>
              <a:rPr lang="en-US" sz="1600" dirty="0">
                <a:latin typeface="+mn-lt"/>
              </a:rPr>
              <a:t>, </a:t>
            </a:r>
            <a:r>
              <a:rPr lang="en-US" sz="1600" dirty="0" err="1">
                <a:latin typeface="+mn-lt"/>
              </a:rPr>
              <a:t>immunologique</a:t>
            </a:r>
            <a:r>
              <a:rPr lang="en-US" sz="1600" dirty="0">
                <a:latin typeface="+mn-lt"/>
              </a:rPr>
              <a:t>, </a:t>
            </a:r>
            <a:r>
              <a:rPr lang="en-US" sz="1600" dirty="0" err="1">
                <a:latin typeface="+mn-lt"/>
              </a:rPr>
              <a:t>ou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métabolique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ou</a:t>
            </a:r>
            <a:r>
              <a:rPr lang="en-US" sz="1600" dirty="0">
                <a:latin typeface="+mn-lt"/>
              </a:rPr>
              <a:t> pour </a:t>
            </a:r>
            <a:r>
              <a:rPr lang="en-US" sz="1600" dirty="0" err="1">
                <a:latin typeface="+mn-lt"/>
              </a:rPr>
              <a:t>réaliser</a:t>
            </a:r>
            <a:r>
              <a:rPr lang="en-US" sz="1600" dirty="0">
                <a:latin typeface="+mn-lt"/>
              </a:rPr>
              <a:t>  un diagnostic </a:t>
            </a:r>
            <a:r>
              <a:rPr lang="en-US" sz="1600" dirty="0" err="1">
                <a:latin typeface="+mn-lt"/>
              </a:rPr>
              <a:t>médical</a:t>
            </a:r>
            <a:endParaRPr lang="fr-FR" sz="1600" dirty="0">
              <a:latin typeface="+mn-lt"/>
            </a:endParaRPr>
          </a:p>
        </p:txBody>
      </p:sp>
      <p:sp>
        <p:nvSpPr>
          <p:cNvPr id="7178" name="ZoneTexte 17"/>
          <p:cNvSpPr txBox="1">
            <a:spLocks noChangeArrowheads="1"/>
          </p:cNvSpPr>
          <p:nvPr/>
        </p:nvSpPr>
        <p:spPr bwMode="auto">
          <a:xfrm>
            <a:off x="6011863" y="2420938"/>
            <a:ext cx="3132137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600" i="1" dirty="0">
                <a:latin typeface="+mn-lt"/>
              </a:rPr>
              <a:t>tout </a:t>
            </a:r>
            <a:r>
              <a:rPr lang="fr-FR" sz="1600" b="1" i="1" dirty="0">
                <a:latin typeface="+mn-lt"/>
              </a:rPr>
              <a:t>instrument, appareil, équipement, matière,</a:t>
            </a:r>
          </a:p>
          <a:p>
            <a:pPr>
              <a:defRPr/>
            </a:pPr>
            <a:r>
              <a:rPr lang="en-GB" sz="1600" b="1" i="1" dirty="0" err="1">
                <a:latin typeface="+mn-lt"/>
              </a:rPr>
              <a:t>produit</a:t>
            </a:r>
            <a:r>
              <a:rPr lang="en-GB" sz="1600" b="1" i="1" dirty="0">
                <a:latin typeface="+mn-lt"/>
              </a:rPr>
              <a:t>, </a:t>
            </a:r>
            <a:r>
              <a:rPr lang="en-GB" sz="1600" b="1" i="1" dirty="0" err="1">
                <a:latin typeface="+mn-lt"/>
              </a:rPr>
              <a:t>ou</a:t>
            </a:r>
            <a:r>
              <a:rPr lang="en-GB" sz="1600" b="1" i="1" dirty="0">
                <a:latin typeface="+mn-lt"/>
              </a:rPr>
              <a:t> </a:t>
            </a:r>
            <a:r>
              <a:rPr lang="en-GB" sz="1600" b="1" i="1" dirty="0" err="1">
                <a:latin typeface="+mn-lt"/>
              </a:rPr>
              <a:t>autre</a:t>
            </a:r>
            <a:r>
              <a:rPr lang="en-GB" sz="1600" b="1" i="1" dirty="0">
                <a:latin typeface="+mn-lt"/>
              </a:rPr>
              <a:t> article</a:t>
            </a:r>
          </a:p>
          <a:p>
            <a:pPr>
              <a:defRPr/>
            </a:pPr>
            <a:endParaRPr lang="en-US" sz="1600" b="1" dirty="0">
              <a:latin typeface="+mn-lt"/>
            </a:endParaRPr>
          </a:p>
          <a:p>
            <a:pPr>
              <a:defRPr/>
            </a:pPr>
            <a:r>
              <a:rPr lang="en-US" sz="1600" dirty="0">
                <a:latin typeface="+mn-lt"/>
              </a:rPr>
              <a:t>But:</a:t>
            </a:r>
          </a:p>
          <a:p>
            <a:pPr>
              <a:defRPr/>
            </a:pPr>
            <a:r>
              <a:rPr lang="en-US" sz="1600" b="1" dirty="0">
                <a:solidFill>
                  <a:srgbClr val="92D050"/>
                </a:solidFill>
                <a:latin typeface="+mn-lt"/>
              </a:rPr>
              <a:t>-diagnostic, </a:t>
            </a:r>
          </a:p>
          <a:p>
            <a:pPr>
              <a:defRPr/>
            </a:pPr>
            <a:r>
              <a:rPr lang="en-US" sz="1600" b="1" dirty="0">
                <a:solidFill>
                  <a:srgbClr val="92D050"/>
                </a:solidFill>
                <a:latin typeface="+mn-lt"/>
              </a:rPr>
              <a:t>-prevention, </a:t>
            </a:r>
          </a:p>
          <a:p>
            <a:pPr>
              <a:defRPr/>
            </a:pPr>
            <a:r>
              <a:rPr lang="en-US" sz="1600" b="1" dirty="0">
                <a:solidFill>
                  <a:srgbClr val="92D050"/>
                </a:solidFill>
                <a:latin typeface="+mn-lt"/>
              </a:rPr>
              <a:t>-</a:t>
            </a:r>
            <a:r>
              <a:rPr lang="en-US" sz="1600" b="1" dirty="0" err="1">
                <a:solidFill>
                  <a:srgbClr val="92D050"/>
                </a:solidFill>
                <a:latin typeface="+mn-lt"/>
              </a:rPr>
              <a:t>contrôle</a:t>
            </a:r>
            <a:r>
              <a:rPr lang="en-US" sz="1600" b="1" dirty="0">
                <a:solidFill>
                  <a:srgbClr val="92D050"/>
                </a:solidFill>
                <a:latin typeface="+mn-lt"/>
              </a:rPr>
              <a:t>, </a:t>
            </a:r>
          </a:p>
          <a:p>
            <a:pPr>
              <a:defRPr/>
            </a:pPr>
            <a:r>
              <a:rPr lang="en-US" sz="1600" b="1" dirty="0">
                <a:solidFill>
                  <a:srgbClr val="92D050"/>
                </a:solidFill>
                <a:latin typeface="+mn-lt"/>
              </a:rPr>
              <a:t>-</a:t>
            </a:r>
            <a:r>
              <a:rPr lang="en-US" sz="1600" b="1" dirty="0" err="1">
                <a:solidFill>
                  <a:srgbClr val="92D050"/>
                </a:solidFill>
                <a:latin typeface="+mn-lt"/>
              </a:rPr>
              <a:t>traitement</a:t>
            </a:r>
            <a:r>
              <a:rPr lang="en-US" sz="1600" b="1" dirty="0">
                <a:solidFill>
                  <a:srgbClr val="92D050"/>
                </a:solidFill>
                <a:latin typeface="+mn-lt"/>
              </a:rPr>
              <a:t> </a:t>
            </a:r>
          </a:p>
          <a:p>
            <a:pPr>
              <a:defRPr/>
            </a:pPr>
            <a:r>
              <a:rPr lang="en-US" sz="1600" b="1" dirty="0">
                <a:solidFill>
                  <a:srgbClr val="92D050"/>
                </a:solidFill>
                <a:latin typeface="+mn-lt"/>
              </a:rPr>
              <a:t>-</a:t>
            </a:r>
            <a:r>
              <a:rPr lang="en-US" sz="1600" b="1" dirty="0" err="1">
                <a:solidFill>
                  <a:srgbClr val="92D050"/>
                </a:solidFill>
                <a:latin typeface="+mn-lt"/>
              </a:rPr>
              <a:t>atténuation</a:t>
            </a:r>
            <a:endParaRPr lang="en-US" sz="1600" b="1" dirty="0">
              <a:solidFill>
                <a:srgbClr val="92D050"/>
              </a:solidFill>
              <a:latin typeface="+mn-lt"/>
            </a:endParaRPr>
          </a:p>
          <a:p>
            <a:pPr>
              <a:defRPr/>
            </a:pPr>
            <a:endParaRPr lang="en-US" sz="1600" b="1" dirty="0">
              <a:solidFill>
                <a:srgbClr val="92D050"/>
              </a:solidFill>
              <a:latin typeface="+mn-lt"/>
            </a:endParaRPr>
          </a:p>
          <a:p>
            <a:pPr>
              <a:defRPr/>
            </a:pPr>
            <a:r>
              <a:rPr lang="en-US" sz="1600" b="1" u="sng" dirty="0" err="1">
                <a:solidFill>
                  <a:srgbClr val="0070C0"/>
                </a:solidFill>
                <a:latin typeface="+mn-lt"/>
              </a:rPr>
              <a:t>Maladie</a:t>
            </a:r>
            <a:r>
              <a:rPr lang="en-US" sz="1600" b="1" u="sng" dirty="0">
                <a:solidFill>
                  <a:srgbClr val="0070C0"/>
                </a:solidFill>
                <a:latin typeface="+mn-lt"/>
              </a:rPr>
              <a:t>, </a:t>
            </a:r>
            <a:r>
              <a:rPr lang="en-US" sz="1600" b="1" u="sng" dirty="0" err="1">
                <a:solidFill>
                  <a:srgbClr val="0070C0"/>
                </a:solidFill>
                <a:latin typeface="+mn-lt"/>
              </a:rPr>
              <a:t>blessure</a:t>
            </a:r>
            <a:r>
              <a:rPr lang="en-US" sz="1600" b="1" u="sng" dirty="0">
                <a:solidFill>
                  <a:srgbClr val="0070C0"/>
                </a:solidFill>
                <a:latin typeface="+mn-lt"/>
              </a:rPr>
              <a:t>, handicap,  </a:t>
            </a:r>
            <a:r>
              <a:rPr lang="en-US" sz="1600" b="1" u="sng" dirty="0" err="1">
                <a:solidFill>
                  <a:srgbClr val="0070C0"/>
                </a:solidFill>
                <a:latin typeface="+mn-lt"/>
              </a:rPr>
              <a:t>processus</a:t>
            </a:r>
            <a:r>
              <a:rPr lang="en-US" sz="1600" b="1" u="sng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1600" b="1" u="sng" dirty="0" err="1">
                <a:solidFill>
                  <a:srgbClr val="0070C0"/>
                </a:solidFill>
                <a:latin typeface="+mn-lt"/>
              </a:rPr>
              <a:t>physiologique</a:t>
            </a:r>
            <a:r>
              <a:rPr lang="en-US" sz="1600" b="1" u="sng" dirty="0">
                <a:solidFill>
                  <a:srgbClr val="0070C0"/>
                </a:solidFill>
                <a:latin typeface="+mn-lt"/>
              </a:rPr>
              <a:t>, </a:t>
            </a:r>
            <a:r>
              <a:rPr lang="en-US" sz="1600" b="1" u="sng" dirty="0" err="1">
                <a:solidFill>
                  <a:srgbClr val="0070C0"/>
                </a:solidFill>
                <a:latin typeface="+mn-lt"/>
              </a:rPr>
              <a:t>maitrise</a:t>
            </a:r>
            <a:r>
              <a:rPr lang="en-US" sz="1600" b="1" u="sng" dirty="0">
                <a:solidFill>
                  <a:srgbClr val="0070C0"/>
                </a:solidFill>
                <a:latin typeface="+mn-lt"/>
              </a:rPr>
              <a:t> de la conception</a:t>
            </a:r>
            <a:endParaRPr lang="fr-FR" sz="1600" b="1" u="sng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1116013" y="-26988"/>
            <a:ext cx="77724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fr-FR" sz="4000" i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Limite entre différents statuts</a:t>
            </a:r>
            <a:endParaRPr lang="fr-FR" sz="4000" i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6301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pPr eaLnBrk="1" hangingPunct="1"/>
            <a:r>
              <a:rPr lang="fr-FR" sz="3600" dirty="0"/>
              <a:t>Limites entre différents statuts</a:t>
            </a:r>
            <a:endParaRPr lang="en-GB" sz="36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2875"/>
            <a:ext cx="8229600" cy="51847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fr-FR" sz="2400" b="1" dirty="0"/>
              <a:t>Ce qui n’est pas un produit cosmétique 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fr-FR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fr-FR" sz="2400" dirty="0"/>
              <a:t>Tout produit ayant une </a:t>
            </a:r>
            <a:r>
              <a:rPr lang="fr-FR" sz="2400" dirty="0" err="1"/>
              <a:t>révendication</a:t>
            </a:r>
            <a:r>
              <a:rPr lang="fr-FR" sz="2400" dirty="0"/>
              <a:t> thérapeutique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fr-FR" sz="2400" dirty="0"/>
              <a:t>anti-acné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fr-FR" sz="2400" dirty="0"/>
              <a:t>Amaigrissant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fr-FR" sz="2400" dirty="0"/>
              <a:t>Blanchissant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fr-FR" sz="2400" dirty="0"/>
              <a:t>Action </a:t>
            </a:r>
            <a:r>
              <a:rPr lang="fr-FR" sz="2400" dirty="0" err="1"/>
              <a:t>anti-caries</a:t>
            </a:r>
            <a:endParaRPr lang="fr-FR" sz="2400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fr-FR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fr-FR" sz="2400" dirty="0"/>
              <a:t>Notion de produits frontières : les produits solaires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1116013" y="0"/>
            <a:ext cx="7772400" cy="1143000"/>
          </a:xfrm>
        </p:spPr>
        <p:txBody>
          <a:bodyPr/>
          <a:lstStyle/>
          <a:p>
            <a:r>
              <a:rPr lang="fr-FR" sz="3200" dirty="0"/>
              <a:t>Le DIP : Dossier Information Produit</a:t>
            </a:r>
            <a:endParaRPr lang="en-GB" sz="3200" dirty="0"/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685800" y="1341438"/>
            <a:ext cx="7772400" cy="5256212"/>
          </a:xfrm>
        </p:spPr>
        <p:txBody>
          <a:bodyPr/>
          <a:lstStyle/>
          <a:p>
            <a:pPr>
              <a:buFontTx/>
              <a:buNone/>
            </a:pPr>
            <a:r>
              <a:rPr lang="fr-FR" sz="2000" b="1" dirty="0"/>
              <a:t>Selon le règlement Cosmétique européen : dossier axé sur la sécurité du produit</a:t>
            </a:r>
          </a:p>
          <a:p>
            <a:pPr>
              <a:buFontTx/>
              <a:buNone/>
            </a:pPr>
            <a:endParaRPr lang="fr-FR" sz="2000" b="1" dirty="0"/>
          </a:p>
          <a:p>
            <a:pPr>
              <a:buFontTx/>
              <a:buNone/>
            </a:pPr>
            <a:r>
              <a:rPr lang="fr-FR" sz="2000" b="1" dirty="0"/>
              <a:t>Carte d’identité du produit cosmétique</a:t>
            </a:r>
          </a:p>
          <a:p>
            <a:pPr>
              <a:buFontTx/>
              <a:buNone/>
            </a:pPr>
            <a:endParaRPr lang="fr-FR" sz="2000" b="1" dirty="0"/>
          </a:p>
          <a:p>
            <a:pPr>
              <a:buFontTx/>
              <a:buNone/>
            </a:pPr>
            <a:r>
              <a:rPr lang="fr-FR" sz="2000" b="1" dirty="0"/>
              <a:t>Conservé durant 10 ans après le dernier lot</a:t>
            </a:r>
          </a:p>
          <a:p>
            <a:pPr>
              <a:buFontTx/>
              <a:buNone/>
            </a:pPr>
            <a:endParaRPr lang="fr-FR" sz="2000" b="1" dirty="0"/>
          </a:p>
          <a:p>
            <a:pPr>
              <a:buFontTx/>
              <a:buNone/>
            </a:pPr>
            <a:r>
              <a:rPr lang="fr-FR" sz="2000" b="1" dirty="0"/>
              <a:t>Actualisé avec les informations pertinentes au fur et à mesure de la vie du produit</a:t>
            </a:r>
          </a:p>
          <a:p>
            <a:pPr>
              <a:buFontTx/>
              <a:buNone/>
            </a:pPr>
            <a:endParaRPr lang="fr-FR" sz="2000" b="1" dirty="0"/>
          </a:p>
          <a:p>
            <a:pPr>
              <a:buNone/>
            </a:pPr>
            <a:r>
              <a:rPr lang="fr-FR" sz="2000" b="1" dirty="0"/>
              <a:t>Peut être contrôlé à tout moment par les autorités compétentes. Si lors du contrôle : non-conformité, le retrait du marché exigé immédiatement.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1116013" y="0"/>
            <a:ext cx="7772400" cy="1143000"/>
          </a:xfrm>
        </p:spPr>
        <p:txBody>
          <a:bodyPr/>
          <a:lstStyle/>
          <a:p>
            <a:r>
              <a:rPr lang="fr-FR" sz="3200" dirty="0"/>
              <a:t>Le DIP : Dossier Information Produit</a:t>
            </a:r>
            <a:endParaRPr lang="en-GB" sz="3200" dirty="0"/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685800" y="1341438"/>
            <a:ext cx="7772400" cy="5256212"/>
          </a:xfrm>
        </p:spPr>
        <p:txBody>
          <a:bodyPr/>
          <a:lstStyle/>
          <a:p>
            <a:pPr marL="0" indent="0">
              <a:buNone/>
            </a:pPr>
            <a:endParaRPr lang="fr-FR" sz="2000" b="1" dirty="0"/>
          </a:p>
          <a:p>
            <a:pPr>
              <a:buFontTx/>
              <a:buNone/>
            </a:pPr>
            <a:r>
              <a:rPr lang="fr-FR" sz="2000" b="1" dirty="0">
                <a:solidFill>
                  <a:srgbClr val="3333CC"/>
                </a:solidFill>
              </a:rPr>
              <a:t>Art 11 : informations qui doivent être contenues dans le DIP</a:t>
            </a:r>
          </a:p>
          <a:p>
            <a:pPr lvl="0"/>
            <a:r>
              <a:rPr lang="fr-FR" sz="2000" dirty="0"/>
              <a:t>Description détaillée du produit cosmétique</a:t>
            </a:r>
          </a:p>
          <a:p>
            <a:pPr marL="0" lvl="0" indent="0">
              <a:buNone/>
            </a:pPr>
            <a:endParaRPr lang="fr-FR" sz="2000" dirty="0"/>
          </a:p>
          <a:p>
            <a:pPr lvl="0"/>
            <a:r>
              <a:rPr lang="fr-FR" sz="2000" dirty="0"/>
              <a:t>Le rapport sur la sécurité du produit cosmétique comportant au minimum les éléments suivants :</a:t>
            </a:r>
          </a:p>
          <a:p>
            <a:pPr lvl="1"/>
            <a:r>
              <a:rPr lang="fr-FR" sz="2000" dirty="0"/>
              <a:t>Les informations sur le produit cosmétique (formule quantitative et qualitative, spécifications physico-chimiques, spécifications microbiologiques…)</a:t>
            </a:r>
          </a:p>
          <a:p>
            <a:pPr lvl="1"/>
            <a:r>
              <a:rPr lang="fr-FR" sz="2000" dirty="0"/>
              <a:t>L’évaluation de la sécurité du produit cosmétique (conclusion de l’évaluation, avertissements et instructions d’utilisation…)</a:t>
            </a:r>
          </a:p>
          <a:p>
            <a:pPr>
              <a:buFontTx/>
              <a:buNone/>
            </a:pPr>
            <a:endParaRPr lang="fr-FR" sz="2000" b="1" dirty="0">
              <a:solidFill>
                <a:srgbClr val="3333CC"/>
              </a:solidFill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8008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1192436" y="-18256"/>
            <a:ext cx="7956376" cy="1143000"/>
          </a:xfrm>
        </p:spPr>
        <p:txBody>
          <a:bodyPr/>
          <a:lstStyle/>
          <a:p>
            <a:r>
              <a:rPr lang="fr-FR" sz="2800" dirty="0"/>
              <a:t>Généralités : </a:t>
            </a:r>
            <a:r>
              <a:rPr lang="fr-FR" sz="2800" dirty="0">
                <a:solidFill>
                  <a:schemeClr val="tx1"/>
                </a:solidFill>
              </a:rPr>
              <a:t>la réglementation applicable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2171700"/>
          </a:xfrm>
        </p:spPr>
        <p:txBody>
          <a:bodyPr/>
          <a:lstStyle/>
          <a:p>
            <a:pPr marL="0" indent="0">
              <a:buNone/>
            </a:pPr>
            <a:endParaRPr lang="fr-FR" sz="2400" b="1" dirty="0">
              <a:solidFill>
                <a:srgbClr val="92D050"/>
              </a:solidFill>
            </a:endParaRPr>
          </a:p>
          <a:p>
            <a:r>
              <a:rPr lang="fr-FR" sz="2400" b="1" dirty="0"/>
              <a:t>Pourquoi une règlementation cosmétique</a:t>
            </a:r>
            <a:endParaRPr lang="fr-FR" sz="2400" dirty="0"/>
          </a:p>
          <a:p>
            <a:endParaRPr lang="fr-FR" sz="2400" dirty="0"/>
          </a:p>
          <a:p>
            <a:pPr marL="0" indent="0">
              <a:buNone/>
            </a:pPr>
            <a:r>
              <a:rPr lang="fr-FR" sz="2400" dirty="0"/>
              <a:t>	–  Talc Morhange (1972) : </a:t>
            </a:r>
            <a:r>
              <a:rPr lang="fr-FR" sz="2400" dirty="0" err="1"/>
              <a:t>hexachlorofène</a:t>
            </a:r>
            <a:endParaRPr lang="fr-FR" sz="2400" dirty="0"/>
          </a:p>
          <a:p>
            <a:pPr>
              <a:buFontTx/>
              <a:buNone/>
            </a:pPr>
            <a:endParaRPr lang="fr-FR" sz="2000" dirty="0"/>
          </a:p>
          <a:p>
            <a:pPr>
              <a:buFontTx/>
              <a:buNone/>
            </a:pPr>
            <a:endParaRPr lang="fr-FR" dirty="0"/>
          </a:p>
        </p:txBody>
      </p:sp>
      <p:pic>
        <p:nvPicPr>
          <p:cNvPr id="1026" name="Picture 2" descr="/var/folders/8l/shrn2zkx0rdcykssjh_jtvgh0000gn/T/com.microsoft.Powerpoint/WebArchiveCopyPasteTempFiles/th?id=OIP.LYOa6-LJry5iZgqpjTFaegAAAA&amp;pid=15.1&amp;P=0&amp;w=195&amp;h=168">
            <a:hlinkClick r:id="rId3"/>
            <a:extLst>
              <a:ext uri="{FF2B5EF4-FFF2-40B4-BE49-F238E27FC236}">
                <a16:creationId xmlns:a16="http://schemas.microsoft.com/office/drawing/2014/main" id="{64A8EF05-A0C2-B142-B564-9B3E994B9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12976"/>
            <a:ext cx="3328714" cy="285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221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1116013" y="0"/>
            <a:ext cx="7772400" cy="1143000"/>
          </a:xfrm>
        </p:spPr>
        <p:txBody>
          <a:bodyPr/>
          <a:lstStyle/>
          <a:p>
            <a:r>
              <a:rPr lang="fr-FR" sz="3200" dirty="0"/>
              <a:t>Le DIP : Dossier Information Produit</a:t>
            </a:r>
            <a:endParaRPr lang="en-GB" sz="3200" dirty="0"/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685800" y="1341438"/>
            <a:ext cx="7772400" cy="5256212"/>
          </a:xfrm>
        </p:spPr>
        <p:txBody>
          <a:bodyPr/>
          <a:lstStyle/>
          <a:p>
            <a:pPr marL="0" indent="0">
              <a:buNone/>
            </a:pPr>
            <a:endParaRPr lang="fr-FR" sz="2000" b="1" dirty="0"/>
          </a:p>
          <a:p>
            <a:pPr>
              <a:buFontTx/>
              <a:buNone/>
            </a:pPr>
            <a:r>
              <a:rPr lang="fr-FR" sz="2000" b="1" dirty="0">
                <a:solidFill>
                  <a:srgbClr val="3333CC"/>
                </a:solidFill>
              </a:rPr>
              <a:t>Art 11 : informations qui doivent être contenues dans le DIP</a:t>
            </a:r>
          </a:p>
          <a:p>
            <a:pPr>
              <a:buFontTx/>
              <a:buNone/>
            </a:pPr>
            <a:endParaRPr lang="fr-FR" sz="2000" b="1" dirty="0">
              <a:solidFill>
                <a:srgbClr val="3333CC"/>
              </a:solidFill>
            </a:endParaRPr>
          </a:p>
          <a:p>
            <a:pPr lvl="0"/>
            <a:r>
              <a:rPr lang="fr-FR" sz="2000" dirty="0"/>
              <a:t>Les références de la personne chargée de l’évaluation et de l’approbation de l’évaluation de la sécurité </a:t>
            </a:r>
          </a:p>
          <a:p>
            <a:pPr lvl="0"/>
            <a:r>
              <a:rPr lang="fr-FR" sz="2000" dirty="0"/>
              <a:t>Une description de la méthode de fabrication et une déclaration de conformité aux bonnes pratiques de fabrication</a:t>
            </a:r>
          </a:p>
          <a:p>
            <a:pPr lvl="0"/>
            <a:r>
              <a:rPr lang="fr-FR" sz="2000" dirty="0"/>
              <a:t>Les preuves de l’effet revendiqué par le produit cosmétique</a:t>
            </a:r>
          </a:p>
          <a:p>
            <a:pPr lvl="0"/>
            <a:r>
              <a:rPr lang="fr-FR" sz="2000" dirty="0"/>
              <a:t>Les données relatives au développement ou à l’évaluation de la sécurité</a:t>
            </a:r>
          </a:p>
          <a:p>
            <a:pPr>
              <a:buFontTx/>
              <a:buNone/>
            </a:pPr>
            <a:endParaRPr lang="fr-FR" sz="2000" b="1" dirty="0">
              <a:solidFill>
                <a:srgbClr val="3333CC"/>
              </a:solidFill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1085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85850" y="260350"/>
            <a:ext cx="8382000" cy="1143000"/>
          </a:xfrm>
        </p:spPr>
        <p:txBody>
          <a:bodyPr/>
          <a:lstStyle/>
          <a:p>
            <a:pPr eaLnBrk="1" hangingPunct="1"/>
            <a:r>
              <a:rPr lang="fr-FR" sz="3200" dirty="0"/>
              <a:t>Obligations des Autorités Compétentes Nationales</a:t>
            </a:r>
            <a:endParaRPr lang="en-GB" sz="32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838325"/>
            <a:ext cx="7473950" cy="2743200"/>
          </a:xfrm>
        </p:spPr>
        <p:txBody>
          <a:bodyPr/>
          <a:lstStyle/>
          <a:p>
            <a:pPr eaLnBrk="1" hangingPunct="1"/>
            <a:r>
              <a:rPr lang="fr-FR" sz="2000" dirty="0"/>
              <a:t>Installer un système de surveillance du marché</a:t>
            </a:r>
          </a:p>
          <a:p>
            <a:pPr lvl="1" eaLnBrk="1" hangingPunct="1"/>
            <a:r>
              <a:rPr lang="fr-FR" sz="2000" dirty="0"/>
              <a:t>2 organismes français (ANSM, DGCCRF)</a:t>
            </a:r>
          </a:p>
          <a:p>
            <a:pPr lvl="1" eaLnBrk="1" hangingPunct="1"/>
            <a:r>
              <a:rPr lang="fr-FR" sz="2000" dirty="0"/>
              <a:t>Déclaration d’ouverture de l’établissement à l’ANSM (ex AFSSAPS)</a:t>
            </a:r>
          </a:p>
          <a:p>
            <a:pPr lvl="1" eaLnBrk="1" hangingPunct="1"/>
            <a:r>
              <a:rPr lang="fr-FR" sz="2000" dirty="0"/>
              <a:t>Pouvoirs légaux de visiter sites de ventes et sites de fabrication</a:t>
            </a:r>
          </a:p>
          <a:p>
            <a:pPr lvl="1" eaLnBrk="1" hangingPunct="1"/>
            <a:r>
              <a:rPr lang="fr-FR" sz="2000" dirty="0"/>
              <a:t>Analyses des produits sur le marché</a:t>
            </a:r>
          </a:p>
          <a:p>
            <a:pPr lvl="1" eaLnBrk="1" hangingPunct="1"/>
            <a:r>
              <a:rPr lang="fr-FR" sz="2000" dirty="0"/>
              <a:t>Inspection du dossier cosmétique</a:t>
            </a:r>
          </a:p>
          <a:p>
            <a:pPr lvl="2" eaLnBrk="1" hangingPunct="1"/>
            <a:r>
              <a:rPr lang="fr-FR" sz="1800" dirty="0"/>
              <a:t>Disponible à l’adresse mentionnée</a:t>
            </a:r>
          </a:p>
          <a:p>
            <a:pPr lvl="2" eaLnBrk="1" hangingPunct="1"/>
            <a:r>
              <a:rPr lang="fr-FR" sz="1800" dirty="0"/>
              <a:t>« aisément accessible » (entre 24 &amp; 72 heures)</a:t>
            </a:r>
          </a:p>
          <a:p>
            <a:pPr lvl="2" eaLnBrk="1" hangingPunct="1"/>
            <a:endParaRPr lang="fr-FR" sz="1800" dirty="0"/>
          </a:p>
          <a:p>
            <a:pPr eaLnBrk="1" hangingPunct="1">
              <a:lnSpc>
                <a:spcPct val="140000"/>
              </a:lnSpc>
            </a:pPr>
            <a:r>
              <a:rPr lang="fr-FR" sz="2000" dirty="0"/>
              <a:t>Sanctions en cas de non-conformité</a:t>
            </a:r>
          </a:p>
          <a:p>
            <a:pPr lvl="1" eaLnBrk="1" hangingPunct="1">
              <a:buFontTx/>
              <a:buNone/>
            </a:pPr>
            <a:endParaRPr lang="fr-FR" sz="20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fr-FR" sz="18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8629650" cy="1143000"/>
          </a:xfrm>
        </p:spPr>
        <p:txBody>
          <a:bodyPr/>
          <a:lstStyle/>
          <a:p>
            <a:pPr eaLnBrk="1" hangingPunct="1"/>
            <a:r>
              <a:rPr lang="fr-FR"/>
              <a:t>Information aux Consommateurs</a:t>
            </a: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400" dirty="0"/>
              <a:t>Etiquetage (1)</a:t>
            </a:r>
          </a:p>
          <a:p>
            <a:pPr eaLnBrk="1" hangingPunct="1">
              <a:lnSpc>
                <a:spcPct val="90000"/>
              </a:lnSpc>
            </a:pPr>
            <a:endParaRPr lang="fr-FR" sz="2400" dirty="0"/>
          </a:p>
          <a:p>
            <a:pPr lvl="1" eaLnBrk="1" hangingPunct="1">
              <a:lnSpc>
                <a:spcPct val="90000"/>
              </a:lnSpc>
            </a:pPr>
            <a:r>
              <a:rPr lang="fr-FR" sz="2000" dirty="0"/>
              <a:t>Nom et adresse du fabricant 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/>
              <a:t>Contenu nominal du conditionnement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/>
              <a:t>Précautions particulières d’emploi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/>
              <a:t>Références d’identification (numéro de lot/code de fabrication)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/>
              <a:t>Fonction du produit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Le pays </a:t>
            </a:r>
            <a:r>
              <a:rPr lang="en-US" sz="2000" dirty="0" err="1"/>
              <a:t>d'origine</a:t>
            </a:r>
            <a:r>
              <a:rPr lang="en-US" sz="2000" dirty="0"/>
              <a:t> (pour les </a:t>
            </a:r>
            <a:r>
              <a:rPr lang="en-US" sz="2000" dirty="0" err="1"/>
              <a:t>produits</a:t>
            </a:r>
            <a:r>
              <a:rPr lang="en-US" sz="2000" dirty="0"/>
              <a:t> </a:t>
            </a:r>
            <a:r>
              <a:rPr lang="en-US" sz="2000" dirty="0" err="1"/>
              <a:t>fabriqués</a:t>
            </a:r>
            <a:r>
              <a:rPr lang="en-US" sz="2000" dirty="0"/>
              <a:t> hors de </a:t>
            </a:r>
            <a:r>
              <a:rPr lang="en-US" sz="2000" dirty="0" err="1"/>
              <a:t>l'Union</a:t>
            </a:r>
            <a:r>
              <a:rPr lang="en-US" sz="2000" dirty="0"/>
              <a:t> </a:t>
            </a:r>
            <a:r>
              <a:rPr lang="en-US" sz="2000" dirty="0" err="1"/>
              <a:t>européenne</a:t>
            </a:r>
            <a:r>
              <a:rPr lang="en-US" sz="2000" dirty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/>
              <a:t>Liste des ingrédients en nomenclature INCI</a:t>
            </a:r>
          </a:p>
          <a:p>
            <a:pPr lvl="1" eaLnBrk="1" hangingPunct="1">
              <a:lnSpc>
                <a:spcPct val="90000"/>
              </a:lnSpc>
            </a:pPr>
            <a:endParaRPr lang="fr-FR" sz="2000" dirty="0"/>
          </a:p>
          <a:p>
            <a:pPr lvl="1" eaLnBrk="1" hangingPunct="1">
              <a:lnSpc>
                <a:spcPct val="90000"/>
              </a:lnSpc>
            </a:pPr>
            <a:endParaRPr lang="fr-FR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/>
              <a:t>Liste INCI 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000">
                <a:cs typeface="Arial" charset="0"/>
              </a:rPr>
              <a:t>Ingrédients à 1% et au-dessus doivent être classés par ordre décroissant de leur importance pondérale</a:t>
            </a:r>
            <a:endParaRPr lang="fr-FR" sz="2000"/>
          </a:p>
          <a:p>
            <a:pPr eaLnBrk="1" hangingPunct="1">
              <a:lnSpc>
                <a:spcPct val="90000"/>
              </a:lnSpc>
            </a:pPr>
            <a:r>
              <a:rPr lang="fr-FR" sz="2000">
                <a:cs typeface="Arial" charset="0"/>
              </a:rPr>
              <a:t>Ingrédients au-dessous de 1 %, ordre au choix </a:t>
            </a:r>
          </a:p>
          <a:p>
            <a:pPr eaLnBrk="1" hangingPunct="1">
              <a:lnSpc>
                <a:spcPct val="90000"/>
              </a:lnSpc>
            </a:pPr>
            <a:r>
              <a:rPr lang="fr-FR" sz="2000">
                <a:cs typeface="Arial" charset="0"/>
              </a:rPr>
              <a:t>Ingrédients parfums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800">
                <a:cs typeface="Arial" charset="0"/>
              </a:rPr>
              <a:t>Parfums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800">
                <a:cs typeface="Arial" charset="0"/>
              </a:rPr>
              <a:t>+ 26 allergènes, s’ils doivent être listés (&gt;100ppm dans les produits rincés, &gt;10ppm dans les produits non-rincés )</a:t>
            </a:r>
          </a:p>
          <a:p>
            <a:pPr lvl="1" eaLnBrk="1" hangingPunct="1">
              <a:lnSpc>
                <a:spcPct val="90000"/>
              </a:lnSpc>
            </a:pPr>
            <a:endParaRPr lang="fr-FR" sz="180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1800">
                <a:cs typeface="Arial" charset="0"/>
              </a:rPr>
              <a:t>A noter dans le cadre de la  </a:t>
            </a:r>
            <a:r>
              <a:rPr lang="fr-FR" sz="1800" b="1">
                <a:cs typeface="Arial" charset="0"/>
              </a:rPr>
              <a:t>Refonte de la directive cosmétique en règlement </a:t>
            </a:r>
            <a:r>
              <a:rPr lang="fr-FR" sz="1800">
                <a:cs typeface="Arial" charset="0"/>
              </a:rPr>
              <a:t>tout ingrédient présent sous la forme d’un </a:t>
            </a:r>
            <a:r>
              <a:rPr lang="fr-FR" sz="1800" b="1">
                <a:cs typeface="Arial" charset="0"/>
              </a:rPr>
              <a:t>nanomatériau</a:t>
            </a:r>
            <a:r>
              <a:rPr lang="fr-FR" sz="1800">
                <a:cs typeface="Arial" charset="0"/>
              </a:rPr>
              <a:t> devra clairement être indiqué dans la liste des ingrédients. Le nom de l’ingrédient sera suivi du mot [nano] entre crochets.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16013" y="0"/>
            <a:ext cx="8629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fr-FR" sz="4000" i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Information aux Consommateurs</a:t>
            </a:r>
            <a:endParaRPr lang="en-GB" sz="4000" i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sz="2400" dirty="0"/>
              <a:t>Etiquetage (2)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sz="2000" dirty="0"/>
              <a:t>Durabilité </a:t>
            </a:r>
          </a:p>
          <a:p>
            <a:pPr marL="542925" lvl="2" indent="0" eaLnBrk="1" hangingPunct="1">
              <a:lnSpc>
                <a:spcPct val="90000"/>
              </a:lnSpc>
              <a:buFontTx/>
              <a:buNone/>
              <a:defRPr/>
            </a:pPr>
            <a:r>
              <a:rPr lang="fr-FR" sz="1800" dirty="0"/>
              <a:t>Déterminée par un ensemble d’information (stabilité, résultats microbiologiques &amp; analytiques, utilisation, packaging,…)</a:t>
            </a:r>
          </a:p>
          <a:p>
            <a:pPr marL="542925" lvl="2" indent="0" eaLnBrk="1" hangingPunct="1">
              <a:lnSpc>
                <a:spcPct val="90000"/>
              </a:lnSpc>
              <a:buFontTx/>
              <a:buNone/>
              <a:defRPr/>
            </a:pPr>
            <a:endParaRPr lang="fr-FR" sz="18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fr-FR" sz="1800" b="1" dirty="0"/>
              <a:t>Durabilité</a:t>
            </a:r>
            <a:r>
              <a:rPr lang="fr-FR" sz="1800" dirty="0"/>
              <a:t> </a:t>
            </a:r>
            <a:r>
              <a:rPr lang="fr-FR" sz="1800" b="1" dirty="0"/>
              <a:t>&gt;30 mois-&gt; PAO Période après ouverture</a:t>
            </a:r>
          </a:p>
          <a:p>
            <a:pPr marL="542925" lvl="2" eaLnBrk="1" hangingPunct="1">
              <a:lnSpc>
                <a:spcPct val="90000"/>
              </a:lnSpc>
              <a:buFontTx/>
              <a:buNone/>
              <a:defRPr/>
            </a:pPr>
            <a:r>
              <a:rPr lang="fr-FR" sz="1800" dirty="0"/>
              <a:t>Période suivant la première utilisation par la consommatrice durant laquelle il n’y a pas de risque de détérioration du produit dans des conditions normales d’utilisation</a:t>
            </a:r>
          </a:p>
          <a:p>
            <a:pPr marL="542925" lvl="2" eaLnBrk="1" hangingPunct="1">
              <a:buFontTx/>
              <a:buNone/>
              <a:defRPr/>
            </a:pPr>
            <a:r>
              <a:rPr lang="fr-FR" sz="1800" dirty="0"/>
              <a:t>Cette PAO est symbolisée par l’item ci-dessous associé à un nombre (12M pour 12 mois, allant de 3 à 36M)</a:t>
            </a:r>
          </a:p>
          <a:p>
            <a:pPr marL="542925" lvl="2" eaLnBrk="1" hangingPunct="1">
              <a:buFontTx/>
              <a:buNone/>
              <a:defRPr/>
            </a:pPr>
            <a:endParaRPr lang="fr-FR" sz="1800" dirty="0"/>
          </a:p>
          <a:p>
            <a:pPr marL="542925" lvl="2" eaLnBrk="1" hangingPunct="1">
              <a:buFontTx/>
              <a:buNone/>
              <a:defRPr/>
            </a:pPr>
            <a:endParaRPr lang="fr-FR" sz="18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fr-FR" sz="1800" b="1" dirty="0"/>
              <a:t>Durabilité</a:t>
            </a:r>
            <a:r>
              <a:rPr lang="fr-FR" sz="1800" dirty="0"/>
              <a:t> </a:t>
            </a:r>
            <a:r>
              <a:rPr lang="fr-FR" sz="1800" b="1" dirty="0"/>
              <a:t>&lt; 30 mois -&gt; date d</a:t>
            </a:r>
            <a:r>
              <a:rPr lang="fr-FR" sz="1800" b="1" dirty="0">
                <a:latin typeface="Times New Roman"/>
              </a:rPr>
              <a:t>’</a:t>
            </a:r>
            <a:r>
              <a:rPr lang="fr-FR" sz="1800" b="1" dirty="0"/>
              <a:t>expiration</a:t>
            </a:r>
          </a:p>
          <a:p>
            <a:pPr marL="531813" lvl="2" eaLnBrk="1" hangingPunct="1">
              <a:lnSpc>
                <a:spcPct val="90000"/>
              </a:lnSpc>
              <a:buFontTx/>
              <a:buNone/>
              <a:defRPr/>
            </a:pPr>
            <a:r>
              <a:rPr lang="fr-FR" sz="1800" dirty="0"/>
              <a:t>A utiliser de préférence avant fin: voir…</a:t>
            </a:r>
          </a:p>
          <a:p>
            <a:pPr eaLnBrk="1" hangingPunct="1">
              <a:buFontTx/>
              <a:buNone/>
              <a:defRPr/>
            </a:pPr>
            <a:r>
              <a:rPr lang="en-US" dirty="0">
                <a:solidFill>
                  <a:srgbClr val="666699"/>
                </a:solidFill>
              </a:rPr>
              <a:t> </a:t>
            </a:r>
          </a:p>
          <a:p>
            <a:pPr eaLnBrk="1" hangingPunct="1">
              <a:defRPr/>
            </a:pPr>
            <a:endParaRPr lang="en-GB" dirty="0"/>
          </a:p>
        </p:txBody>
      </p:sp>
      <p:pic>
        <p:nvPicPr>
          <p:cNvPr id="24579" name="Object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4724400"/>
            <a:ext cx="91440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8629650" cy="1143000"/>
          </a:xfrm>
        </p:spPr>
        <p:txBody>
          <a:bodyPr/>
          <a:lstStyle/>
          <a:p>
            <a:pPr eaLnBrk="1" hangingPunct="1"/>
            <a:r>
              <a:rPr lang="fr-FR"/>
              <a:t>Information aux Consommateurs</a:t>
            </a:r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fr-FR" sz="2400"/>
              <a:t>Accès du public aux informations 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/>
              <a:t>Composition qualitative et dans quelques cas quantitative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/>
              <a:t>Effets indésirables relatifs aux produits</a:t>
            </a:r>
          </a:p>
          <a:p>
            <a:pPr eaLnBrk="1" hangingPunct="1"/>
            <a:endParaRPr lang="en-GB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116013" y="0"/>
            <a:ext cx="8629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fr-FR" sz="4000" i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Information aux Consommateurs</a:t>
            </a:r>
            <a:endParaRPr lang="en-GB" sz="4000" i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066800" y="3581400"/>
            <a:ext cx="19812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 sz="3600" b="1">
              <a:solidFill>
                <a:schemeClr val="folHlink"/>
              </a:solidFill>
              <a:latin typeface="Bookman Old Style" pitchFamily="18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0"/>
            <a:ext cx="54864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 sz="3600" b="1">
              <a:solidFill>
                <a:schemeClr val="folHlink"/>
              </a:solidFill>
              <a:latin typeface="Bookman Old Style" pitchFamily="18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1031875" y="0"/>
            <a:ext cx="8077200" cy="1143000"/>
          </a:xfrm>
        </p:spPr>
        <p:txBody>
          <a:bodyPr/>
          <a:lstStyle/>
          <a:p>
            <a:pPr eaLnBrk="1" hangingPunct="1"/>
            <a:r>
              <a:rPr lang="en-GB"/>
              <a:t>Les revendications (bénéfices)</a:t>
            </a: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1475" y="1916113"/>
            <a:ext cx="8399463" cy="39624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1800" dirty="0"/>
              <a:t>Le cadre: Directive Cosmétique Européenne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600" dirty="0"/>
              <a:t>Définition d’un produit cosmétique 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1600" dirty="0"/>
              <a:t>Preuves de l’effet revendiqué</a:t>
            </a:r>
          </a:p>
          <a:p>
            <a:pPr lvl="1" eaLnBrk="1" hangingPunct="1">
              <a:lnSpc>
                <a:spcPct val="90000"/>
              </a:lnSpc>
            </a:pPr>
            <a:endParaRPr lang="fr-FR" sz="1600" dirty="0"/>
          </a:p>
          <a:p>
            <a:pPr eaLnBrk="1" hangingPunct="1">
              <a:lnSpc>
                <a:spcPct val="90000"/>
              </a:lnSpc>
            </a:pPr>
            <a:r>
              <a:rPr lang="fr-FR" sz="1800" dirty="0"/>
              <a:t>Directive UE concernant les publicités mensongères et comparatives</a:t>
            </a:r>
          </a:p>
          <a:p>
            <a:pPr eaLnBrk="1" hangingPunct="1">
              <a:lnSpc>
                <a:spcPct val="90000"/>
              </a:lnSpc>
            </a:pPr>
            <a:endParaRPr lang="fr-FR" sz="1800" dirty="0"/>
          </a:p>
          <a:p>
            <a:pPr eaLnBrk="1" hangingPunct="1">
              <a:lnSpc>
                <a:spcPct val="90000"/>
              </a:lnSpc>
            </a:pPr>
            <a:r>
              <a:rPr lang="fr-FR" sz="1800" dirty="0"/>
              <a:t>Dispositions nationales sur les communications (pas d’harmonisation européenne) </a:t>
            </a:r>
            <a:r>
              <a:rPr lang="fr-FR" sz="1800" dirty="0" err="1"/>
              <a:t>Autoregulation</a:t>
            </a:r>
            <a:endParaRPr lang="fr-FR" sz="1800" dirty="0"/>
          </a:p>
          <a:p>
            <a:pPr lvl="1" eaLnBrk="1" hangingPunct="1">
              <a:lnSpc>
                <a:spcPct val="90000"/>
              </a:lnSpc>
            </a:pPr>
            <a:r>
              <a:rPr lang="fr-FR" sz="1600" dirty="0"/>
              <a:t>ARPP </a:t>
            </a:r>
            <a:r>
              <a:rPr lang="en-GB" sz="1600" dirty="0"/>
              <a:t>(</a:t>
            </a:r>
            <a:r>
              <a:rPr lang="fr-FR" sz="1600" dirty="0"/>
              <a:t>Autorité de Régulation Professionnelle de la Publicité) en France </a:t>
            </a:r>
            <a:r>
              <a:rPr lang="en-GB" sz="1600" dirty="0" err="1"/>
              <a:t>Recommandations</a:t>
            </a:r>
            <a:r>
              <a:rPr lang="en-GB" sz="1600" dirty="0"/>
              <a:t> “</a:t>
            </a:r>
            <a:r>
              <a:rPr lang="en-GB" sz="1600" dirty="0" err="1"/>
              <a:t>produits</a:t>
            </a:r>
            <a:r>
              <a:rPr lang="en-GB" sz="1600" dirty="0"/>
              <a:t> </a:t>
            </a:r>
            <a:r>
              <a:rPr lang="en-GB" sz="1600" dirty="0" err="1"/>
              <a:t>cosmétiques</a:t>
            </a:r>
            <a:r>
              <a:rPr lang="en-GB" sz="1600" dirty="0"/>
              <a:t>” 2010</a:t>
            </a:r>
          </a:p>
          <a:p>
            <a:pPr lvl="1" eaLnBrk="1" hangingPunct="1">
              <a:lnSpc>
                <a:spcPct val="90000"/>
              </a:lnSpc>
            </a:pPr>
            <a:endParaRPr lang="en-GB" sz="1600" dirty="0"/>
          </a:p>
          <a:p>
            <a:pPr>
              <a:lnSpc>
                <a:spcPct val="90000"/>
              </a:lnSpc>
            </a:pPr>
            <a:r>
              <a:rPr lang="fr-FR" sz="1800" dirty="0"/>
              <a:t>Les Sanctions en cas de publicité mensongère peuvent être lourdes</a:t>
            </a:r>
          </a:p>
          <a:p>
            <a:pPr>
              <a:lnSpc>
                <a:spcPct val="90000"/>
              </a:lnSpc>
            </a:pPr>
            <a:r>
              <a:rPr lang="fr-FR" sz="1800" dirty="0"/>
              <a:t>2 Autorités compétentes en France: ANSM + DGCCRF</a:t>
            </a:r>
          </a:p>
          <a:p>
            <a:pPr>
              <a:lnSpc>
                <a:spcPct val="90000"/>
              </a:lnSpc>
            </a:pPr>
            <a:r>
              <a:rPr lang="fr-FR" sz="1800" dirty="0"/>
              <a:t>Attaques potentielles par autorités, concurrence, </a:t>
            </a:r>
            <a:r>
              <a:rPr lang="fr-FR" sz="1800" dirty="0" err="1"/>
              <a:t>ONGs</a:t>
            </a:r>
            <a:r>
              <a:rPr lang="fr-FR" sz="1800" dirty="0"/>
              <a:t>, consommateurs</a:t>
            </a:r>
          </a:p>
          <a:p>
            <a:pPr lvl="1" eaLnBrk="1" hangingPunct="1">
              <a:lnSpc>
                <a:spcPct val="90000"/>
              </a:lnSpc>
            </a:pPr>
            <a:endParaRPr lang="en-GB" sz="1800" dirty="0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900113" y="5589588"/>
            <a:ext cx="7924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8" name="ZoneTexte 7"/>
          <p:cNvSpPr txBox="1"/>
          <p:nvPr/>
        </p:nvSpPr>
        <p:spPr>
          <a:xfrm>
            <a:off x="755650" y="1196975"/>
            <a:ext cx="76327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2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1.Cadre </a:t>
            </a:r>
            <a:r>
              <a:rPr lang="en-GB" sz="3200" i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réglementaire</a:t>
            </a:r>
            <a:endParaRPr lang="en-GB" sz="3200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08050"/>
            <a:ext cx="8686800" cy="1143000"/>
          </a:xfrm>
        </p:spPr>
        <p:txBody>
          <a:bodyPr/>
          <a:lstStyle/>
          <a:p>
            <a:pPr marL="342900" indent="-342900" eaLnBrk="1" hangingPunct="1"/>
            <a:r>
              <a:rPr lang="fr-FR" sz="3200"/>
              <a:t>2.Preuve d’efficacité</a:t>
            </a:r>
            <a:endParaRPr lang="en-GB" sz="48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844675"/>
            <a:ext cx="8305800" cy="4114800"/>
          </a:xfrm>
        </p:spPr>
        <p:txBody>
          <a:bodyPr/>
          <a:lstStyle/>
          <a:p>
            <a:r>
              <a:rPr lang="fr-FR" sz="2000"/>
              <a:t>Toute allégation doit s’appuyer sur des preuves appropriées</a:t>
            </a:r>
          </a:p>
          <a:p>
            <a:endParaRPr lang="fr-FR" sz="2000"/>
          </a:p>
          <a:p>
            <a:r>
              <a:rPr lang="fr-FR" sz="2000"/>
              <a:t>L’allégation doit être en adéquation avec la nature et l’étendue des dites preuves</a:t>
            </a:r>
          </a:p>
          <a:p>
            <a:endParaRPr lang="fr-FR" sz="2000"/>
          </a:p>
          <a:p>
            <a:pPr eaLnBrk="1" hangingPunct="1"/>
            <a:r>
              <a:rPr lang="fr-FR" sz="2000"/>
              <a:t>Données techniques soutenant les effets revendiqués</a:t>
            </a:r>
          </a:p>
          <a:p>
            <a:pPr eaLnBrk="1" hangingPunct="1"/>
            <a:endParaRPr lang="fr-FR" sz="2000"/>
          </a:p>
          <a:p>
            <a:pPr eaLnBrk="1" hangingPunct="1"/>
            <a:r>
              <a:rPr lang="fr-FR" sz="2000"/>
              <a:t>Responsabilité de la compagnie pour le choix des tests</a:t>
            </a:r>
          </a:p>
          <a:p>
            <a:pPr eaLnBrk="1" hangingPunct="1"/>
            <a:endParaRPr lang="fr-FR" sz="2000"/>
          </a:p>
          <a:p>
            <a:pPr eaLnBrk="1" hangingPunct="1"/>
            <a:r>
              <a:rPr lang="fr-FR" sz="2000"/>
              <a:t>Basée sur les données de matières premières ou produit fini (clinique, littérature, données conso,…)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182688" y="0"/>
            <a:ext cx="87185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GB" sz="4000" i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Les revendications (bénéfices)</a:t>
            </a:r>
            <a:endParaRPr lang="en-US" sz="4000" i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u contenu 2"/>
          <p:cNvSpPr>
            <a:spLocks noGrp="1"/>
          </p:cNvSpPr>
          <p:nvPr>
            <p:ph idx="1"/>
          </p:nvPr>
        </p:nvSpPr>
        <p:spPr>
          <a:xfrm>
            <a:off x="685800" y="1916113"/>
            <a:ext cx="7772400" cy="43926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000">
                <a:cs typeface="Arial" charset="0"/>
              </a:rPr>
              <a:t>Toutes les mentions sur les produits et sur les publicités passent par un processus de validation interne qui implique le département réglementaire</a:t>
            </a:r>
          </a:p>
          <a:p>
            <a:pPr>
              <a:lnSpc>
                <a:spcPct val="90000"/>
              </a:lnSpc>
            </a:pPr>
            <a:endParaRPr lang="fr-FR" sz="200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fr-FR" sz="2000">
                <a:cs typeface="Arial" charset="0"/>
              </a:rPr>
              <a:t>Cela se joue parfois au mot près versus la définition d’un produit cosmétique</a:t>
            </a:r>
          </a:p>
          <a:p>
            <a:pPr lvl="1">
              <a:lnSpc>
                <a:spcPct val="90000"/>
              </a:lnSpc>
            </a:pPr>
            <a:r>
              <a:rPr lang="fr-FR" sz="1800">
                <a:cs typeface="Arial" charset="0"/>
              </a:rPr>
              <a:t>Ex: réduire la cellulite-&gt; réduire l’apparence de la cellulite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1800">
                <a:cs typeface="Arial" charset="0"/>
              </a:rPr>
              <a:t>		Médicament		Cosmétique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fr-FR" sz="180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fr-FR" sz="2000">
                <a:cs typeface="Arial" charset="0"/>
              </a:rPr>
              <a:t>Respect des réglementations applicables </a:t>
            </a:r>
          </a:p>
          <a:p>
            <a:pPr>
              <a:lnSpc>
                <a:spcPct val="90000"/>
              </a:lnSpc>
            </a:pPr>
            <a:endParaRPr lang="fr-FR" sz="200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fr-FR" sz="2000">
                <a:cs typeface="Arial" charset="0"/>
              </a:rPr>
              <a:t>Respect des recommandations ARPP notamment pour des allégations spécifiques (« sans », « nouveau », « cellulite », « antirides »,  solaires »…)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fr-FR" sz="1800">
              <a:cs typeface="Arial" charset="0"/>
            </a:endParaRPr>
          </a:p>
          <a:p>
            <a:pPr>
              <a:lnSpc>
                <a:spcPct val="90000"/>
              </a:lnSpc>
            </a:pPr>
            <a:endParaRPr lang="fr-FR" sz="2000">
              <a:cs typeface="Arial" charset="0"/>
            </a:endParaRP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>
          <a:xfrm>
            <a:off x="1182688" y="0"/>
            <a:ext cx="8718550" cy="1143000"/>
          </a:xfrm>
        </p:spPr>
        <p:txBody>
          <a:bodyPr/>
          <a:lstStyle/>
          <a:p>
            <a:pPr eaLnBrk="1" hangingPunct="1"/>
            <a:r>
              <a:rPr lang="en-GB"/>
              <a:t>Les revendications (bénéfices)</a:t>
            </a:r>
            <a:endParaRPr lang="en-US"/>
          </a:p>
        </p:txBody>
      </p:sp>
      <p:sp>
        <p:nvSpPr>
          <p:cNvPr id="4" name="ZoneTexte 3"/>
          <p:cNvSpPr txBox="1"/>
          <p:nvPr/>
        </p:nvSpPr>
        <p:spPr>
          <a:xfrm>
            <a:off x="755650" y="1196975"/>
            <a:ext cx="76327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2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 </a:t>
            </a:r>
            <a:r>
              <a:rPr lang="en-GB" sz="3200" i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Processus</a:t>
            </a:r>
            <a:r>
              <a:rPr lang="en-GB" sz="32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 validation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u contenu 2"/>
          <p:cNvSpPr>
            <a:spLocks noGrp="1"/>
          </p:cNvSpPr>
          <p:nvPr>
            <p:ph idx="1"/>
          </p:nvPr>
        </p:nvSpPr>
        <p:spPr>
          <a:xfrm>
            <a:off x="685800" y="1916113"/>
            <a:ext cx="7772400" cy="43926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000" dirty="0">
                <a:cs typeface="Arial" charset="0"/>
              </a:rPr>
              <a:t>In vitro et in vivo</a:t>
            </a:r>
          </a:p>
          <a:p>
            <a:pPr marL="0" indent="0">
              <a:lnSpc>
                <a:spcPct val="90000"/>
              </a:lnSpc>
              <a:buNone/>
            </a:pPr>
            <a:endParaRPr lang="fr-FR" sz="20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fr-FR" sz="2000" dirty="0">
                <a:cs typeface="Arial" charset="0"/>
              </a:rPr>
              <a:t>In vitro : biologie cellulaire : explants cutanés, peaux reconstruites : </a:t>
            </a:r>
            <a:r>
              <a:rPr lang="fr-FR" sz="2000" dirty="0" err="1">
                <a:cs typeface="Arial" charset="0"/>
              </a:rPr>
              <a:t>pré-requis</a:t>
            </a:r>
            <a:endParaRPr lang="fr-FR" sz="2000" dirty="0"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fr-FR" sz="20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fr-FR" sz="2000" dirty="0">
                <a:cs typeface="Arial" charset="0"/>
              </a:rPr>
              <a:t>Puis in-vivo : test de tolérance en fonction du produit</a:t>
            </a:r>
          </a:p>
          <a:p>
            <a:pPr lvl="1">
              <a:lnSpc>
                <a:spcPct val="90000"/>
              </a:lnSpc>
            </a:pPr>
            <a:r>
              <a:rPr lang="fr-FR" sz="1600" dirty="0">
                <a:cs typeface="Arial" charset="0"/>
              </a:rPr>
              <a:t>Patch-test : déterminer le potentiel irritant</a:t>
            </a:r>
          </a:p>
          <a:p>
            <a:pPr lvl="2">
              <a:lnSpc>
                <a:spcPct val="90000"/>
              </a:lnSpc>
            </a:pPr>
            <a:r>
              <a:rPr lang="fr-FR" sz="1400" dirty="0">
                <a:cs typeface="Arial" charset="0"/>
              </a:rPr>
              <a:t>Application unique sous patch occlusif : 48 h ou semi-occlusif : 24h selon la texture du produit</a:t>
            </a:r>
          </a:p>
          <a:p>
            <a:pPr lvl="2">
              <a:lnSpc>
                <a:spcPct val="90000"/>
              </a:lnSpc>
            </a:pPr>
            <a:r>
              <a:rPr lang="fr-FR" sz="1400" dirty="0">
                <a:cs typeface="Arial" charset="0"/>
              </a:rPr>
              <a:t>Détermination d’un Indice d’Irritation Moyen (IIM)</a:t>
            </a:r>
          </a:p>
          <a:p>
            <a:pPr>
              <a:lnSpc>
                <a:spcPct val="90000"/>
              </a:lnSpc>
            </a:pPr>
            <a:endParaRPr lang="fr-FR" sz="2000" dirty="0"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fr-FR" sz="1600" dirty="0">
                <a:cs typeface="Arial" charset="0"/>
              </a:rPr>
              <a:t>Tests de sensibilisation : réponse immunitaire après rencontre avec la substance exogène</a:t>
            </a:r>
          </a:p>
          <a:p>
            <a:pPr lvl="2">
              <a:lnSpc>
                <a:spcPct val="90000"/>
              </a:lnSpc>
            </a:pPr>
            <a:r>
              <a:rPr lang="fr-FR" sz="1400" dirty="0">
                <a:cs typeface="Arial" charset="0"/>
              </a:rPr>
              <a:t>Recherche de signe clinique : rougeurs, plaque ou boutons</a:t>
            </a:r>
          </a:p>
          <a:p>
            <a:pPr lvl="2">
              <a:lnSpc>
                <a:spcPct val="90000"/>
              </a:lnSpc>
            </a:pPr>
            <a:r>
              <a:rPr lang="fr-FR" sz="1400" dirty="0">
                <a:cs typeface="Arial" charset="0"/>
              </a:rPr>
              <a:t>HRIPT : test recommandé par l’ANM : application durant 6 semaines</a:t>
            </a:r>
          </a:p>
          <a:p>
            <a:pPr lvl="2">
              <a:lnSpc>
                <a:spcPct val="90000"/>
              </a:lnSpc>
            </a:pPr>
            <a:r>
              <a:rPr lang="fr-FR" sz="1400" dirty="0">
                <a:cs typeface="Arial" charset="0"/>
              </a:rPr>
              <a:t>Photosensibilisation : même principe que le précédent + UV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fr-FR" sz="1400" dirty="0">
              <a:cs typeface="Arial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fr-FR" sz="1800" dirty="0">
              <a:cs typeface="Arial" charset="0"/>
            </a:endParaRPr>
          </a:p>
          <a:p>
            <a:pPr>
              <a:lnSpc>
                <a:spcPct val="90000"/>
              </a:lnSpc>
            </a:pPr>
            <a:endParaRPr lang="fr-FR" sz="2000" dirty="0">
              <a:cs typeface="Arial" charset="0"/>
            </a:endParaRP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>
          <a:xfrm>
            <a:off x="1182688" y="0"/>
            <a:ext cx="8718550" cy="1143000"/>
          </a:xfrm>
        </p:spPr>
        <p:txBody>
          <a:bodyPr/>
          <a:lstStyle/>
          <a:p>
            <a:pPr eaLnBrk="1" hangingPunct="1"/>
            <a:r>
              <a:rPr lang="en-GB" sz="3100" dirty="0"/>
              <a:t>Evaluation des </a:t>
            </a:r>
            <a:r>
              <a:rPr lang="en-GB" sz="3100" dirty="0" err="1"/>
              <a:t>produits</a:t>
            </a:r>
            <a:r>
              <a:rPr lang="en-GB" sz="3100" dirty="0"/>
              <a:t> en </a:t>
            </a:r>
            <a:r>
              <a:rPr lang="en-GB" sz="3100" dirty="0" err="1"/>
              <a:t>développement</a:t>
            </a:r>
            <a:endParaRPr lang="en-US" sz="3100" dirty="0"/>
          </a:p>
        </p:txBody>
      </p:sp>
      <p:sp>
        <p:nvSpPr>
          <p:cNvPr id="4" name="ZoneTexte 3"/>
          <p:cNvSpPr txBox="1"/>
          <p:nvPr/>
        </p:nvSpPr>
        <p:spPr>
          <a:xfrm>
            <a:off x="755650" y="1196975"/>
            <a:ext cx="76327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2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Tests </a:t>
            </a:r>
            <a:r>
              <a:rPr lang="en-GB" sz="3200" i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d’innocuité</a:t>
            </a:r>
            <a:endParaRPr lang="en-GB" sz="3200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685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1192436" y="-18256"/>
            <a:ext cx="7956376" cy="1143000"/>
          </a:xfrm>
        </p:spPr>
        <p:txBody>
          <a:bodyPr/>
          <a:lstStyle/>
          <a:p>
            <a:r>
              <a:rPr lang="fr-FR" sz="2800" dirty="0"/>
              <a:t>Généralités : </a:t>
            </a:r>
            <a:r>
              <a:rPr lang="fr-FR" sz="2800" dirty="0">
                <a:solidFill>
                  <a:schemeClr val="tx1"/>
                </a:solidFill>
              </a:rPr>
              <a:t>la réglementation applicable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2171700"/>
          </a:xfrm>
        </p:spPr>
        <p:txBody>
          <a:bodyPr/>
          <a:lstStyle/>
          <a:p>
            <a:pPr marL="0" indent="0">
              <a:buNone/>
            </a:pPr>
            <a:endParaRPr lang="fr-FR" sz="2400" b="1" dirty="0">
              <a:solidFill>
                <a:srgbClr val="92D050"/>
              </a:solidFill>
            </a:endParaRPr>
          </a:p>
          <a:p>
            <a:r>
              <a:rPr lang="fr-FR" sz="2400" b="1" dirty="0"/>
              <a:t>Pourquoi une règlementation cosmétique</a:t>
            </a:r>
            <a:endParaRPr lang="fr-FR" sz="2400" dirty="0"/>
          </a:p>
          <a:p>
            <a:endParaRPr lang="fr-FR" sz="2400" dirty="0"/>
          </a:p>
          <a:p>
            <a:pPr marL="0" indent="0">
              <a:buNone/>
            </a:pPr>
            <a:r>
              <a:rPr lang="fr-FR" sz="2400" dirty="0"/>
              <a:t>	–  Talc Morhange (1972)</a:t>
            </a:r>
          </a:p>
          <a:p>
            <a:pPr marL="0" indent="0">
              <a:buNone/>
            </a:pPr>
            <a:endParaRPr lang="fr-FR" sz="2400" dirty="0"/>
          </a:p>
          <a:p>
            <a:pPr marL="0" indent="0" algn="ctr">
              <a:buNone/>
            </a:pPr>
            <a:r>
              <a:rPr lang="fr-FR" sz="2400" dirty="0"/>
              <a:t>Une erreur de pesée en fabrication et aucun contrôle</a:t>
            </a:r>
          </a:p>
          <a:p>
            <a:pPr marL="0" indent="0" algn="ctr">
              <a:buNone/>
            </a:pPr>
            <a:endParaRPr lang="fr-FR" sz="2400" dirty="0"/>
          </a:p>
          <a:p>
            <a:pPr marL="0" indent="0" algn="ctr">
              <a:buNone/>
            </a:pPr>
            <a:endParaRPr lang="fr-FR" sz="2400" dirty="0"/>
          </a:p>
          <a:p>
            <a:pPr marL="0" indent="0" algn="ctr">
              <a:buNone/>
            </a:pPr>
            <a:endParaRPr lang="fr-FR" sz="2400" dirty="0"/>
          </a:p>
          <a:p>
            <a:pPr marL="0" indent="0" algn="ctr">
              <a:buNone/>
            </a:pPr>
            <a:r>
              <a:rPr lang="fr-FR" sz="2400" dirty="0"/>
              <a:t>38 décès de nourrissons</a:t>
            </a:r>
          </a:p>
          <a:p>
            <a:pPr marL="0" indent="0" algn="ctr">
              <a:buNone/>
            </a:pPr>
            <a:r>
              <a:rPr lang="fr-FR" sz="2400" dirty="0"/>
              <a:t>168 patients avec séquelles neurologiques</a:t>
            </a:r>
          </a:p>
          <a:p>
            <a:pPr marL="0" indent="0" algn="ctr">
              <a:buNone/>
            </a:pPr>
            <a:endParaRPr lang="fr-FR" sz="2400" dirty="0"/>
          </a:p>
          <a:p>
            <a:pPr marL="0" indent="0" algn="ctr">
              <a:buNone/>
            </a:pPr>
            <a:endParaRPr lang="fr-FR" sz="2400" dirty="0"/>
          </a:p>
          <a:p>
            <a:pPr marL="0" indent="0" algn="ctr">
              <a:buNone/>
            </a:pPr>
            <a:endParaRPr lang="fr-FR" sz="2400" dirty="0"/>
          </a:p>
          <a:p>
            <a:pPr marL="0" indent="0" algn="ctr">
              <a:buNone/>
            </a:pPr>
            <a:endParaRPr lang="fr-FR" sz="2400" dirty="0"/>
          </a:p>
          <a:p>
            <a:pPr marL="0" indent="0" algn="ctr">
              <a:buNone/>
            </a:pPr>
            <a:endParaRPr lang="fr-FR" sz="2400" dirty="0"/>
          </a:p>
          <a:p>
            <a:pPr marL="0" indent="0" algn="ctr">
              <a:buNone/>
            </a:pPr>
            <a:endParaRPr lang="fr-FR" sz="2000" dirty="0"/>
          </a:p>
          <a:p>
            <a:pPr>
              <a:buFontTx/>
              <a:buNone/>
            </a:pPr>
            <a:endParaRPr lang="fr-FR" dirty="0"/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21C3D765-65A5-5447-94F9-EF1A30AD46C6}"/>
              </a:ext>
            </a:extLst>
          </p:cNvPr>
          <p:cNvCxnSpPr>
            <a:cxnSpLocks/>
          </p:cNvCxnSpPr>
          <p:nvPr/>
        </p:nvCxnSpPr>
        <p:spPr bwMode="auto">
          <a:xfrm>
            <a:off x="4572000" y="3501008"/>
            <a:ext cx="0" cy="115212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059943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u contenu 2"/>
          <p:cNvSpPr>
            <a:spLocks noGrp="1"/>
          </p:cNvSpPr>
          <p:nvPr>
            <p:ph idx="1"/>
          </p:nvPr>
        </p:nvSpPr>
        <p:spPr>
          <a:xfrm>
            <a:off x="685800" y="1916113"/>
            <a:ext cx="7772400" cy="43926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000" dirty="0">
                <a:cs typeface="Arial" charset="0"/>
              </a:rPr>
              <a:t>Exigé par le règlement</a:t>
            </a:r>
          </a:p>
          <a:p>
            <a:pPr marL="0" indent="0">
              <a:lnSpc>
                <a:spcPct val="90000"/>
              </a:lnSpc>
              <a:buNone/>
            </a:pPr>
            <a:endParaRPr lang="fr-FR" sz="20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fr-FR" sz="2000" dirty="0">
                <a:cs typeface="Arial" charset="0"/>
              </a:rPr>
              <a:t>Etudes bibliographiques, expérimentales, tests de perception, études cliniques</a:t>
            </a:r>
          </a:p>
          <a:p>
            <a:pPr marL="0" indent="0">
              <a:lnSpc>
                <a:spcPct val="90000"/>
              </a:lnSpc>
              <a:buNone/>
            </a:pPr>
            <a:endParaRPr lang="fr-FR" sz="20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fr-FR" sz="2000" dirty="0">
                <a:cs typeface="Arial" charset="0"/>
              </a:rPr>
              <a:t>Etudes instrumentales : effet significatif d’un produit</a:t>
            </a:r>
            <a:endParaRPr lang="fr-FR" sz="1400" dirty="0">
              <a:cs typeface="Arial" charset="0"/>
            </a:endParaRPr>
          </a:p>
          <a:p>
            <a:pPr>
              <a:lnSpc>
                <a:spcPct val="90000"/>
              </a:lnSpc>
            </a:pPr>
            <a:endParaRPr lang="fr-FR" sz="2000" dirty="0"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fr-FR" sz="1600" dirty="0" err="1">
                <a:cs typeface="Arial" charset="0"/>
              </a:rPr>
              <a:t>Cornéomètre</a:t>
            </a:r>
            <a:r>
              <a:rPr lang="fr-FR" sz="1600" dirty="0">
                <a:cs typeface="Arial" charset="0"/>
              </a:rPr>
              <a:t> : le pouvoir hydratant : mesure de capacitance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fr-FR" sz="1600" dirty="0">
              <a:cs typeface="Aria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fr-FR" sz="1600" dirty="0">
              <a:cs typeface="Aria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fr-FR" sz="1600" dirty="0"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fr-FR" sz="2000" dirty="0">
              <a:cs typeface="Arial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fr-FR" sz="1800" dirty="0">
              <a:cs typeface="Arial" charset="0"/>
            </a:endParaRPr>
          </a:p>
          <a:p>
            <a:pPr>
              <a:lnSpc>
                <a:spcPct val="90000"/>
              </a:lnSpc>
            </a:pPr>
            <a:endParaRPr lang="fr-FR" sz="2000" dirty="0">
              <a:cs typeface="Arial" charset="0"/>
            </a:endParaRP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>
          <a:xfrm>
            <a:off x="1182688" y="0"/>
            <a:ext cx="8718550" cy="1143000"/>
          </a:xfrm>
        </p:spPr>
        <p:txBody>
          <a:bodyPr/>
          <a:lstStyle/>
          <a:p>
            <a:pPr eaLnBrk="1" hangingPunct="1"/>
            <a:r>
              <a:rPr lang="en-GB" sz="3100" dirty="0"/>
              <a:t>Evaluation des </a:t>
            </a:r>
            <a:r>
              <a:rPr lang="en-GB" sz="3100" dirty="0" err="1"/>
              <a:t>produits</a:t>
            </a:r>
            <a:r>
              <a:rPr lang="en-GB" sz="3100" dirty="0"/>
              <a:t> en </a:t>
            </a:r>
            <a:r>
              <a:rPr lang="en-GB" sz="3100" dirty="0" err="1"/>
              <a:t>développement</a:t>
            </a:r>
            <a:endParaRPr lang="en-US" sz="3100" dirty="0"/>
          </a:p>
        </p:txBody>
      </p:sp>
      <p:sp>
        <p:nvSpPr>
          <p:cNvPr id="4" name="ZoneTexte 3"/>
          <p:cNvSpPr txBox="1"/>
          <p:nvPr/>
        </p:nvSpPr>
        <p:spPr>
          <a:xfrm>
            <a:off x="755650" y="1196975"/>
            <a:ext cx="76327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2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 Tests </a:t>
            </a:r>
            <a:r>
              <a:rPr lang="en-GB" sz="3200" i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d’efficacité</a:t>
            </a:r>
            <a:endParaRPr lang="en-GB" sz="3200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653136"/>
            <a:ext cx="1872208" cy="15841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74650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u contenu 2"/>
          <p:cNvSpPr>
            <a:spLocks noGrp="1"/>
          </p:cNvSpPr>
          <p:nvPr>
            <p:ph idx="1"/>
          </p:nvPr>
        </p:nvSpPr>
        <p:spPr>
          <a:xfrm>
            <a:off x="685800" y="1916113"/>
            <a:ext cx="7772400" cy="4392612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fr-FR" sz="1600" dirty="0" err="1">
                <a:cs typeface="Arial" charset="0"/>
              </a:rPr>
              <a:t>Cutomètre</a:t>
            </a:r>
            <a:r>
              <a:rPr lang="fr-FR" sz="1600" dirty="0">
                <a:cs typeface="Arial" charset="0"/>
              </a:rPr>
              <a:t> : les propriétés biomécaniques des couches supérieures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fr-FR" sz="1600" dirty="0">
              <a:cs typeface="Aria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fr-FR" sz="1600" dirty="0">
              <a:cs typeface="Aria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fr-FR" sz="1600" dirty="0">
              <a:cs typeface="Aria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fr-FR" sz="1600" dirty="0">
              <a:cs typeface="Aria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fr-FR" sz="1600" dirty="0">
              <a:cs typeface="Aria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fr-FR" sz="1600" dirty="0">
              <a:cs typeface="Aria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fr-FR" sz="1600" dirty="0"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fr-FR" sz="1600" dirty="0" err="1">
                <a:cs typeface="Arial" charset="0"/>
              </a:rPr>
              <a:t>Sébumètre</a:t>
            </a:r>
            <a:r>
              <a:rPr lang="fr-FR" sz="1600" dirty="0">
                <a:cs typeface="Arial" charset="0"/>
              </a:rPr>
              <a:t> : masse totale de lipides par unité de surface</a:t>
            </a:r>
          </a:p>
          <a:p>
            <a:pPr lvl="1">
              <a:lnSpc>
                <a:spcPct val="90000"/>
              </a:lnSpc>
            </a:pPr>
            <a:r>
              <a:rPr lang="fr-FR" sz="1600" dirty="0" err="1">
                <a:cs typeface="Arial" charset="0"/>
              </a:rPr>
              <a:t>Spectrocolorimètre</a:t>
            </a:r>
            <a:r>
              <a:rPr lang="fr-FR" sz="1600" dirty="0">
                <a:cs typeface="Arial" charset="0"/>
              </a:rPr>
              <a:t> : évaluer la couleur</a:t>
            </a:r>
            <a:endParaRPr lang="fr-FR" sz="1400" dirty="0">
              <a:cs typeface="Arial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fr-FR" sz="18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fr-FR" sz="2000" dirty="0">
                <a:cs typeface="Arial" charset="0"/>
              </a:rPr>
              <a:t>Cotations cliniques</a:t>
            </a:r>
          </a:p>
          <a:p>
            <a:pPr marL="0" indent="0">
              <a:lnSpc>
                <a:spcPct val="90000"/>
              </a:lnSpc>
              <a:buNone/>
            </a:pPr>
            <a:endParaRPr lang="fr-FR" sz="2000" dirty="0">
              <a:cs typeface="Arial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fr-FR" sz="1800" dirty="0">
              <a:cs typeface="Arial" charset="0"/>
            </a:endParaRPr>
          </a:p>
          <a:p>
            <a:pPr>
              <a:lnSpc>
                <a:spcPct val="90000"/>
              </a:lnSpc>
            </a:pPr>
            <a:endParaRPr lang="fr-FR" sz="2000" dirty="0">
              <a:cs typeface="Arial" charset="0"/>
            </a:endParaRP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>
          <a:xfrm>
            <a:off x="1182688" y="0"/>
            <a:ext cx="8718550" cy="1143000"/>
          </a:xfrm>
        </p:spPr>
        <p:txBody>
          <a:bodyPr/>
          <a:lstStyle/>
          <a:p>
            <a:pPr eaLnBrk="1" hangingPunct="1"/>
            <a:r>
              <a:rPr lang="en-GB" sz="3100" dirty="0"/>
              <a:t>Evaluation des </a:t>
            </a:r>
            <a:r>
              <a:rPr lang="en-GB" sz="3100" dirty="0" err="1"/>
              <a:t>produits</a:t>
            </a:r>
            <a:r>
              <a:rPr lang="en-GB" sz="3100" dirty="0"/>
              <a:t> en </a:t>
            </a:r>
            <a:r>
              <a:rPr lang="en-GB" sz="3100" dirty="0" err="1"/>
              <a:t>développement</a:t>
            </a:r>
            <a:endParaRPr lang="en-US" sz="3100" dirty="0"/>
          </a:p>
        </p:txBody>
      </p:sp>
      <p:sp>
        <p:nvSpPr>
          <p:cNvPr id="4" name="ZoneTexte 3"/>
          <p:cNvSpPr txBox="1"/>
          <p:nvPr/>
        </p:nvSpPr>
        <p:spPr>
          <a:xfrm>
            <a:off x="755650" y="1196975"/>
            <a:ext cx="76327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2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 Tests </a:t>
            </a:r>
            <a:r>
              <a:rPr lang="en-GB" sz="3200" i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d’efficacité</a:t>
            </a:r>
            <a:endParaRPr lang="en-GB" sz="3200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Image 5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48880"/>
            <a:ext cx="2051546" cy="1541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348880"/>
            <a:ext cx="2197100" cy="158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301208"/>
            <a:ext cx="5040560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4156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u contenu 2"/>
          <p:cNvSpPr>
            <a:spLocks noGrp="1"/>
          </p:cNvSpPr>
          <p:nvPr>
            <p:ph idx="1"/>
          </p:nvPr>
        </p:nvSpPr>
        <p:spPr>
          <a:xfrm>
            <a:off x="683568" y="1196752"/>
            <a:ext cx="7772400" cy="4392612"/>
          </a:xfrm>
        </p:spPr>
        <p:txBody>
          <a:bodyPr/>
          <a:lstStyle/>
          <a:p>
            <a:pPr marL="0" indent="0" algn="ctr">
              <a:buNone/>
            </a:pPr>
            <a:r>
              <a:rPr lang="fr-FR" b="1" dirty="0" err="1"/>
              <a:t>cosmétologie</a:t>
            </a:r>
            <a:r>
              <a:rPr lang="fr-FR" b="1" dirty="0"/>
              <a:t> « active » 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800" dirty="0" err="1"/>
              <a:t>Nécessite</a:t>
            </a:r>
            <a:r>
              <a:rPr lang="fr-FR" sz="2800" dirty="0"/>
              <a:t>́ de moyens d’objectivation scientifiques : </a:t>
            </a:r>
          </a:p>
          <a:p>
            <a:endParaRPr lang="fr-FR" sz="2000" dirty="0"/>
          </a:p>
          <a:p>
            <a:pPr lvl="1"/>
            <a:r>
              <a:rPr lang="fr-FR" sz="2400" dirty="0"/>
              <a:t>Mesures de l’hydratation </a:t>
            </a:r>
            <a:r>
              <a:rPr lang="fr-FR" sz="2400" dirty="0" err="1"/>
              <a:t>cutanée</a:t>
            </a:r>
            <a:r>
              <a:rPr lang="fr-FR" sz="2400" dirty="0"/>
              <a:t>, de la perte insensible en eau, des </a:t>
            </a:r>
            <a:r>
              <a:rPr lang="fr-FR" sz="2400" dirty="0" err="1"/>
              <a:t>propriétés</a:t>
            </a:r>
            <a:r>
              <a:rPr lang="fr-FR" sz="2400" dirty="0"/>
              <a:t> </a:t>
            </a:r>
            <a:r>
              <a:rPr lang="fr-FR" sz="2400" dirty="0" err="1"/>
              <a:t>biomécaniques</a:t>
            </a:r>
            <a:r>
              <a:rPr lang="fr-FR" sz="2400" dirty="0"/>
              <a:t>, du taux de </a:t>
            </a:r>
            <a:r>
              <a:rPr lang="fr-FR" sz="2400" dirty="0" err="1"/>
              <a:t>sébum</a:t>
            </a:r>
            <a:r>
              <a:rPr lang="fr-FR" sz="2400" dirty="0"/>
              <a:t>, </a:t>
            </a:r>
            <a:r>
              <a:rPr lang="fr-FR" sz="2400" dirty="0" err="1"/>
              <a:t>tolérance</a:t>
            </a:r>
            <a:r>
              <a:rPr lang="fr-FR" sz="2400" dirty="0"/>
              <a:t> (irritation, sensibilisation), .... </a:t>
            </a:r>
          </a:p>
          <a:p>
            <a:pPr lvl="1"/>
            <a:endParaRPr lang="fr-FR" sz="1600" dirty="0"/>
          </a:p>
          <a:p>
            <a:r>
              <a:rPr lang="fr-FR" sz="2800" dirty="0"/>
              <a:t>Nouvelles formulations : Protection et ciblage des actifs. </a:t>
            </a:r>
          </a:p>
          <a:p>
            <a:pPr>
              <a:lnSpc>
                <a:spcPct val="90000"/>
              </a:lnSpc>
            </a:pPr>
            <a:endParaRPr lang="fr-FR" sz="2000" dirty="0">
              <a:cs typeface="Arial" charset="0"/>
            </a:endParaRP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>
          <a:xfrm>
            <a:off x="1182688" y="0"/>
            <a:ext cx="8718550" cy="1143000"/>
          </a:xfrm>
        </p:spPr>
        <p:txBody>
          <a:bodyPr/>
          <a:lstStyle/>
          <a:p>
            <a:pPr eaLnBrk="1" hangingPunct="1"/>
            <a:r>
              <a:rPr lang="en-GB" sz="3100" dirty="0"/>
              <a:t>Evolution “santé” de </a:t>
            </a:r>
            <a:r>
              <a:rPr lang="en-GB" sz="3100"/>
              <a:t>la Cosmétique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8462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1192436" y="-18256"/>
            <a:ext cx="7956376" cy="1143000"/>
          </a:xfrm>
        </p:spPr>
        <p:txBody>
          <a:bodyPr/>
          <a:lstStyle/>
          <a:p>
            <a:r>
              <a:rPr lang="fr-FR" sz="2800" dirty="0"/>
              <a:t>Généralités : </a:t>
            </a:r>
            <a:r>
              <a:rPr lang="fr-FR" sz="2800" dirty="0">
                <a:solidFill>
                  <a:schemeClr val="tx1"/>
                </a:solidFill>
              </a:rPr>
              <a:t>la réglementation applicable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5472608"/>
          </a:xfrm>
        </p:spPr>
        <p:txBody>
          <a:bodyPr/>
          <a:lstStyle/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–  Loi Veil du 10 juillet 1975 : </a:t>
            </a:r>
            <a:r>
              <a:rPr lang="fr-FR" sz="2400" b="1" dirty="0" err="1"/>
              <a:t>cosmétologie</a:t>
            </a:r>
            <a:r>
              <a:rPr lang="fr-FR" sz="2400" b="1" dirty="0"/>
              <a:t> </a:t>
            </a:r>
            <a:r>
              <a:rPr lang="fr-FR" sz="2400" b="1" dirty="0" err="1"/>
              <a:t>insérée</a:t>
            </a:r>
            <a:r>
              <a:rPr lang="fr-FR" sz="2400" b="1" dirty="0"/>
              <a:t> dans le code de Santé Publique </a:t>
            </a:r>
          </a:p>
          <a:p>
            <a:pPr>
              <a:buFontTx/>
              <a:buNone/>
            </a:pPr>
            <a:endParaRPr lang="fr-FR" sz="2000" dirty="0"/>
          </a:p>
          <a:p>
            <a:pPr algn="ctr">
              <a:buFontTx/>
              <a:buNone/>
            </a:pPr>
            <a:r>
              <a:rPr lang="fr-FR" sz="2400" dirty="0"/>
              <a:t>Apporte des obligations aux fabricants de produits cosmétiques en France : </a:t>
            </a:r>
          </a:p>
          <a:p>
            <a:pPr algn="ctr">
              <a:buFontTx/>
              <a:buNone/>
            </a:pPr>
            <a:endParaRPr lang="fr-FR" sz="2400" dirty="0"/>
          </a:p>
          <a:p>
            <a:pPr algn="just">
              <a:buFont typeface="Wingdings" pitchFamily="2" charset="2"/>
              <a:buChar char="ü"/>
            </a:pPr>
            <a:r>
              <a:rPr lang="fr-FR" sz="2400" dirty="0"/>
              <a:t>Déclaration d’établissement</a:t>
            </a:r>
          </a:p>
          <a:p>
            <a:pPr algn="just">
              <a:buFont typeface="Wingdings" pitchFamily="2" charset="2"/>
              <a:buChar char="ü"/>
            </a:pPr>
            <a:r>
              <a:rPr lang="fr-FR" sz="2400" dirty="0"/>
              <a:t>Listes de substances</a:t>
            </a:r>
          </a:p>
          <a:p>
            <a:pPr algn="just">
              <a:buFont typeface="Wingdings" pitchFamily="2" charset="2"/>
              <a:buChar char="ü"/>
            </a:pPr>
            <a:r>
              <a:rPr lang="fr-FR" sz="2400" dirty="0"/>
              <a:t>Dossier</a:t>
            </a:r>
          </a:p>
          <a:p>
            <a:pPr algn="just">
              <a:buFont typeface="Wingdings" pitchFamily="2" charset="2"/>
              <a:buChar char="ü"/>
            </a:pPr>
            <a:r>
              <a:rPr lang="fr-FR" sz="2400" dirty="0"/>
              <a:t>Dépôt Centres Anti-Poisons</a:t>
            </a:r>
          </a:p>
          <a:p>
            <a:pPr>
              <a:buFontTx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966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1192436" y="-18256"/>
            <a:ext cx="7956376" cy="1143000"/>
          </a:xfrm>
        </p:spPr>
        <p:txBody>
          <a:bodyPr/>
          <a:lstStyle/>
          <a:p>
            <a:r>
              <a:rPr lang="fr-FR" sz="2800" dirty="0"/>
              <a:t>Généralités : </a:t>
            </a:r>
            <a:r>
              <a:rPr lang="fr-FR" sz="2800" dirty="0">
                <a:solidFill>
                  <a:schemeClr val="tx1"/>
                </a:solidFill>
              </a:rPr>
              <a:t>la réglementation applicable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5472608"/>
          </a:xfrm>
        </p:spPr>
        <p:txBody>
          <a:bodyPr/>
          <a:lstStyle/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–  11/07/2013 : le Règlement Cosmétique européen : 1223/2009</a:t>
            </a:r>
          </a:p>
          <a:p>
            <a:pPr>
              <a:buFontTx/>
              <a:buNone/>
            </a:pPr>
            <a:endParaRPr lang="fr-FR" sz="2000" dirty="0"/>
          </a:p>
          <a:p>
            <a:pPr algn="ctr">
              <a:buFontTx/>
              <a:buNone/>
            </a:pPr>
            <a:r>
              <a:rPr lang="fr-FR" sz="2400" dirty="0"/>
              <a:t>Principales différences</a:t>
            </a:r>
          </a:p>
          <a:p>
            <a:pPr algn="ctr">
              <a:buFontTx/>
              <a:buNone/>
            </a:pPr>
            <a:endParaRPr lang="fr-FR" sz="2400" dirty="0"/>
          </a:p>
          <a:p>
            <a:pPr algn="ctr">
              <a:buFontTx/>
              <a:buNone/>
            </a:pPr>
            <a:endParaRPr lang="fr-FR" sz="2400" dirty="0"/>
          </a:p>
          <a:p>
            <a:pPr algn="ctr">
              <a:buFontTx/>
              <a:buNone/>
            </a:pPr>
            <a:r>
              <a:rPr lang="fr-FR" sz="2400" dirty="0"/>
              <a:t>Un DIP plus complet</a:t>
            </a:r>
          </a:p>
          <a:p>
            <a:pPr algn="ctr">
              <a:buFontTx/>
              <a:buNone/>
            </a:pPr>
            <a:r>
              <a:rPr lang="fr-FR" sz="2400" dirty="0"/>
              <a:t>Une attestation de sécurité étoffée</a:t>
            </a:r>
          </a:p>
          <a:p>
            <a:pPr algn="ctr">
              <a:buFontTx/>
              <a:buNone/>
            </a:pPr>
            <a:r>
              <a:rPr lang="fr-FR" sz="2400" dirty="0"/>
              <a:t>La notification des produits sur le CPNP</a:t>
            </a:r>
          </a:p>
          <a:p>
            <a:pPr algn="ctr">
              <a:buFontTx/>
              <a:buNone/>
            </a:pPr>
            <a:r>
              <a:rPr lang="fr-FR" sz="2400" dirty="0"/>
              <a:t>La mise en place des BPF cosmétiques</a:t>
            </a:r>
          </a:p>
          <a:p>
            <a:pPr algn="ctr">
              <a:buFontTx/>
              <a:buNone/>
            </a:pPr>
            <a:r>
              <a:rPr lang="fr-FR" sz="2400" dirty="0"/>
              <a:t>La mise en place de la </a:t>
            </a:r>
            <a:r>
              <a:rPr lang="fr-FR" sz="2400" dirty="0" err="1"/>
              <a:t>Cosmétovigilance</a:t>
            </a:r>
            <a:endParaRPr lang="fr-FR" sz="2400" dirty="0"/>
          </a:p>
          <a:p>
            <a:pPr>
              <a:buFontTx/>
              <a:buNone/>
            </a:pPr>
            <a:endParaRPr lang="fr-FR" dirty="0"/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6DDDC75C-CFDC-0F47-84F0-4F64634B58DC}"/>
              </a:ext>
            </a:extLst>
          </p:cNvPr>
          <p:cNvCxnSpPr>
            <a:cxnSpLocks/>
          </p:cNvCxnSpPr>
          <p:nvPr/>
        </p:nvCxnSpPr>
        <p:spPr bwMode="auto">
          <a:xfrm>
            <a:off x="4572000" y="2852936"/>
            <a:ext cx="0" cy="86409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2172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006773" y="1297013"/>
            <a:ext cx="5943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1800" b="1" dirty="0">
                <a:solidFill>
                  <a:srgbClr val="336699"/>
                </a:solidFill>
                <a:latin typeface="+mn-lt"/>
                <a:cs typeface="Arial" charset="0"/>
              </a:rPr>
              <a:t>	</a:t>
            </a:r>
          </a:p>
          <a:p>
            <a:pPr>
              <a:defRPr/>
            </a:pPr>
            <a:endParaRPr lang="en-US" sz="1800" b="1" dirty="0">
              <a:solidFill>
                <a:srgbClr val="336699"/>
              </a:solidFill>
              <a:latin typeface="+mn-lt"/>
              <a:cs typeface="Arial" charset="0"/>
            </a:endParaRPr>
          </a:p>
          <a:p>
            <a:pPr>
              <a:defRPr/>
            </a:pPr>
            <a:endParaRPr lang="en-US" sz="18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>
              <a:defRPr/>
            </a:pPr>
            <a:r>
              <a:rPr lang="en-US" sz="1800" b="1" dirty="0">
                <a:solidFill>
                  <a:srgbClr val="FF0000"/>
                </a:solidFill>
                <a:latin typeface="+mn-lt"/>
                <a:cs typeface="Arial" charset="0"/>
              </a:rPr>
              <a:t>CODE DE LA SANTE PUBLIQUE</a:t>
            </a:r>
            <a:br>
              <a:rPr lang="en-US" sz="1800" dirty="0">
                <a:solidFill>
                  <a:srgbClr val="FF0000"/>
                </a:solidFill>
                <a:latin typeface="+mn-lt"/>
                <a:cs typeface="Arial" charset="0"/>
              </a:rPr>
            </a:br>
            <a:endParaRPr lang="en-US" sz="1800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Article L5131-1</a:t>
            </a:r>
          </a:p>
          <a:p>
            <a:pPr eaLnBrk="0" hangingPunct="0">
              <a:defRPr/>
            </a:pP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rial" charset="0"/>
            </a:endParaRPr>
          </a:p>
          <a:p>
            <a:pPr eaLnBrk="0" hangingPunct="0">
              <a:defRPr/>
            </a:pP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On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entend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par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produit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cosmétique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toute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substance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ou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préparation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destinée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à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être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mise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en contact avec les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diverses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parties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superficielles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du corps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humain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,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notamment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l'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épiderme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, les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systèmes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pileux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et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capillaire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, les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ongles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, les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lèvres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et les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organes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génitaux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externes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,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ou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avec les dents et les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muqueuses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buccales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, en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vue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,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exclusivement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ou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principalement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, de les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nettoyer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, de les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parfumer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,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d'en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modifier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l'aspect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, de les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protéger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, de les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maintenir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en bon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état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ou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de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corriger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les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odeurs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corporelles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.</a:t>
            </a:r>
          </a:p>
          <a:p>
            <a:pPr eaLnBrk="0" hangingPunct="0">
              <a:defRPr/>
            </a:pPr>
            <a:endParaRPr lang="en-US" sz="1800" dirty="0">
              <a:solidFill>
                <a:srgbClr val="66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rial" charset="0"/>
            </a:endParaRPr>
          </a:p>
          <a:p>
            <a:pPr eaLnBrk="0" hangingPunct="0">
              <a:defRPr/>
            </a:pPr>
            <a:r>
              <a:rPr lang="en-US" sz="1800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Reprise </a:t>
            </a:r>
            <a:r>
              <a:rPr lang="en-US" sz="1800" dirty="0" err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dans</a:t>
            </a:r>
            <a:r>
              <a:rPr lang="en-US" sz="1800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le </a:t>
            </a:r>
            <a:r>
              <a:rPr lang="en-US" sz="1800" dirty="0" err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réglement</a:t>
            </a:r>
            <a:r>
              <a:rPr lang="en-US" sz="1800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</a:t>
            </a:r>
            <a:r>
              <a:rPr lang="en-US" sz="1800" dirty="0" err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européen</a:t>
            </a:r>
            <a:r>
              <a:rPr lang="en-US" sz="1800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,</a:t>
            </a:r>
            <a:br>
              <a:rPr lang="en-US" sz="1800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</a:br>
            <a:br>
              <a:rPr lang="en-US" sz="1800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</a:br>
            <a:br>
              <a:rPr lang="en-US" sz="1800" dirty="0">
                <a:solidFill>
                  <a:srgbClr val="000000"/>
                </a:solidFill>
                <a:latin typeface="+mn-lt"/>
                <a:cs typeface="Arial" charset="0"/>
              </a:rPr>
            </a:br>
            <a:endParaRPr lang="en-US" sz="1800" dirty="0">
              <a:solidFill>
                <a:srgbClr val="000000"/>
              </a:solidFill>
              <a:latin typeface="+mn-lt"/>
              <a:cs typeface="Arial" charset="0"/>
            </a:endParaRPr>
          </a:p>
          <a:p>
            <a:pPr eaLnBrk="0" hangingPunct="0">
              <a:defRPr/>
            </a:pPr>
            <a:br>
              <a:rPr lang="en-US" sz="1800" dirty="0">
                <a:solidFill>
                  <a:schemeClr val="tx1"/>
                </a:solidFill>
                <a:latin typeface="+mn-lt"/>
              </a:rPr>
            </a:b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1976437" cy="1371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2300" y="980332"/>
            <a:ext cx="1873250" cy="1258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0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5516563"/>
            <a:ext cx="1465262" cy="9858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0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4005064"/>
            <a:ext cx="1152525" cy="1373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4104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775" y="5581650"/>
            <a:ext cx="1598613" cy="1231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1768152" y="116632"/>
            <a:ext cx="7772400" cy="863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règlementation</a:t>
            </a: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A9D4D519-C451-6A4A-ABC0-F2F559A9031E}"/>
              </a:ext>
            </a:extLst>
          </p:cNvPr>
          <p:cNvSpPr txBox="1">
            <a:spLocks/>
          </p:cNvSpPr>
          <p:nvPr/>
        </p:nvSpPr>
        <p:spPr>
          <a:xfrm>
            <a:off x="1768152" y="116632"/>
            <a:ext cx="7772400" cy="863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règlementation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27D033B3-3A5C-B042-BAD4-B3DA0CB90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5472608"/>
          </a:xfrm>
        </p:spPr>
        <p:txBody>
          <a:bodyPr/>
          <a:lstStyle/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–  Le produit cosmétique</a:t>
            </a:r>
          </a:p>
          <a:p>
            <a:pPr>
              <a:buFontTx/>
              <a:buNone/>
            </a:pPr>
            <a:endParaRPr lang="fr-FR" sz="2000" dirty="0"/>
          </a:p>
          <a:p>
            <a:pPr algn="just">
              <a:buFontTx/>
              <a:buNone/>
            </a:pPr>
            <a:r>
              <a:rPr lang="fr-FR" sz="2400" dirty="0"/>
              <a:t>Un mode d’application :</a:t>
            </a:r>
          </a:p>
          <a:p>
            <a:pPr algn="just">
              <a:buFontTx/>
              <a:buNone/>
            </a:pPr>
            <a:endParaRPr lang="fr-FR" sz="2400" dirty="0"/>
          </a:p>
          <a:p>
            <a:pPr algn="just">
              <a:buFontTx/>
              <a:buNone/>
            </a:pPr>
            <a:r>
              <a:rPr lang="fr-FR" sz="2400" dirty="0">
                <a:solidFill>
                  <a:srgbClr val="FF0000"/>
                </a:solidFill>
              </a:rPr>
              <a:t>Mis en contact</a:t>
            </a:r>
          </a:p>
          <a:p>
            <a:pPr algn="ctr">
              <a:buFontTx/>
              <a:buNone/>
            </a:pPr>
            <a:endParaRPr lang="fr-FR" sz="2400" dirty="0"/>
          </a:p>
          <a:p>
            <a:pPr>
              <a:buFontTx/>
              <a:buNone/>
            </a:pPr>
            <a:r>
              <a:rPr lang="fr-FR" sz="2400" dirty="0"/>
              <a:t>Application topique : on applique le cosmétique là où il</a:t>
            </a:r>
          </a:p>
          <a:p>
            <a:pPr>
              <a:buFontTx/>
              <a:buNone/>
            </a:pPr>
            <a:r>
              <a:rPr lang="fr-FR" sz="2400" dirty="0"/>
              <a:t>doit agir, il ne peut y avoir d’action systémique</a:t>
            </a:r>
          </a:p>
          <a:p>
            <a:pPr>
              <a:buFontTx/>
              <a:buNone/>
            </a:pPr>
            <a:r>
              <a:rPr lang="fr-FR" sz="2400" dirty="0"/>
              <a:t>Donc pas d’ingestion, d’inhalation, d’injection…</a:t>
            </a:r>
          </a:p>
        </p:txBody>
      </p:sp>
    </p:spTree>
    <p:extLst>
      <p:ext uri="{BB962C8B-B14F-4D97-AF65-F5344CB8AC3E}">
        <p14:creationId xmlns:p14="http://schemas.microsoft.com/office/powerpoint/2010/main" val="82855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A9D4D519-C451-6A4A-ABC0-F2F559A9031E}"/>
              </a:ext>
            </a:extLst>
          </p:cNvPr>
          <p:cNvSpPr txBox="1">
            <a:spLocks/>
          </p:cNvSpPr>
          <p:nvPr/>
        </p:nvSpPr>
        <p:spPr>
          <a:xfrm>
            <a:off x="1768152" y="116632"/>
            <a:ext cx="7772400" cy="863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règlementation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27D033B3-3A5C-B042-BAD4-B3DA0CB90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5472608"/>
          </a:xfrm>
        </p:spPr>
        <p:txBody>
          <a:bodyPr/>
          <a:lstStyle/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–  Le produit cosmétique</a:t>
            </a:r>
          </a:p>
          <a:p>
            <a:pPr>
              <a:buFontTx/>
              <a:buNone/>
            </a:pPr>
            <a:endParaRPr lang="fr-FR" sz="2000" dirty="0"/>
          </a:p>
          <a:p>
            <a:pPr algn="just">
              <a:buFontTx/>
              <a:buNone/>
            </a:pPr>
            <a:r>
              <a:rPr lang="fr-FR" sz="2400" dirty="0"/>
              <a:t>Des zones d’application :</a:t>
            </a:r>
          </a:p>
          <a:p>
            <a:pPr algn="just">
              <a:buFontTx/>
              <a:buNone/>
            </a:pPr>
            <a:endParaRPr lang="fr-FR" sz="2400" dirty="0"/>
          </a:p>
          <a:p>
            <a:pPr algn="just">
              <a:buFontTx/>
              <a:buNone/>
            </a:pPr>
            <a:r>
              <a:rPr lang="fr-FR" sz="2400" dirty="0">
                <a:solidFill>
                  <a:srgbClr val="FF0000"/>
                </a:solidFill>
              </a:rPr>
              <a:t>Parties superficielles du corps humain:</a:t>
            </a:r>
          </a:p>
          <a:p>
            <a:pPr algn="just">
              <a:buFontTx/>
              <a:buNone/>
            </a:pPr>
            <a:r>
              <a:rPr lang="fr-FR" sz="2000" dirty="0">
                <a:solidFill>
                  <a:srgbClr val="FF0000"/>
                </a:solidFill>
              </a:rPr>
              <a:t>Humain</a:t>
            </a:r>
            <a:r>
              <a:rPr lang="fr-FR" sz="2000" dirty="0"/>
              <a:t> : les produits pour animaux ne sont pas concernés</a:t>
            </a:r>
          </a:p>
          <a:p>
            <a:pPr algn="just">
              <a:buFontTx/>
              <a:buNone/>
            </a:pPr>
            <a:r>
              <a:rPr lang="fr-FR" sz="2000" dirty="0">
                <a:solidFill>
                  <a:srgbClr val="FF0000"/>
                </a:solidFill>
              </a:rPr>
              <a:t>Epiderme</a:t>
            </a:r>
            <a:r>
              <a:rPr lang="fr-FR" sz="2000" dirty="0"/>
              <a:t> : la partie extérieure de la peau, les produits appliqués</a:t>
            </a:r>
          </a:p>
          <a:p>
            <a:pPr algn="just">
              <a:buFontTx/>
              <a:buNone/>
            </a:pPr>
            <a:r>
              <a:rPr lang="fr-FR" sz="2000" dirty="0"/>
              <a:t>en surface</a:t>
            </a:r>
          </a:p>
          <a:p>
            <a:pPr algn="just">
              <a:buFontTx/>
              <a:buNone/>
            </a:pPr>
            <a:r>
              <a:rPr lang="fr-FR" sz="2000" dirty="0">
                <a:solidFill>
                  <a:srgbClr val="FF0000"/>
                </a:solidFill>
              </a:rPr>
              <a:t>Système pileux et capillaire </a:t>
            </a:r>
            <a:r>
              <a:rPr lang="fr-FR" sz="2000" dirty="0"/>
              <a:t>: cheveux, cuir chevelu, aisselles, zone</a:t>
            </a:r>
          </a:p>
          <a:p>
            <a:pPr algn="just">
              <a:buFontTx/>
              <a:buNone/>
            </a:pPr>
            <a:r>
              <a:rPr lang="fr-FR" sz="2000" dirty="0"/>
              <a:t>pubienne</a:t>
            </a:r>
          </a:p>
          <a:p>
            <a:pPr algn="just">
              <a:buFontTx/>
              <a:buNone/>
            </a:pPr>
            <a:r>
              <a:rPr lang="fr-FR" sz="2000" dirty="0">
                <a:solidFill>
                  <a:srgbClr val="FF0000"/>
                </a:solidFill>
              </a:rPr>
              <a:t>Ongles</a:t>
            </a:r>
          </a:p>
          <a:p>
            <a:pPr algn="just">
              <a:buFontTx/>
              <a:buNone/>
            </a:pPr>
            <a:r>
              <a:rPr lang="fr-FR" sz="2000" dirty="0">
                <a:solidFill>
                  <a:srgbClr val="FF0000"/>
                </a:solidFill>
              </a:rPr>
              <a:t>Lèvres et organes génitaux externes </a:t>
            </a:r>
            <a:r>
              <a:rPr lang="fr-FR" sz="2000" dirty="0"/>
              <a:t>: muqueuses dites externes</a:t>
            </a:r>
          </a:p>
          <a:p>
            <a:pPr algn="just">
              <a:buFontTx/>
              <a:buNone/>
            </a:pPr>
            <a:r>
              <a:rPr lang="fr-FR" sz="2000" dirty="0">
                <a:solidFill>
                  <a:srgbClr val="FF0000"/>
                </a:solidFill>
              </a:rPr>
              <a:t>Dents et muqueuses buccales </a:t>
            </a:r>
          </a:p>
        </p:txBody>
      </p:sp>
    </p:spTree>
    <p:extLst>
      <p:ext uri="{BB962C8B-B14F-4D97-AF65-F5344CB8AC3E}">
        <p14:creationId xmlns:p14="http://schemas.microsoft.com/office/powerpoint/2010/main" val="2709892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A9D4D519-C451-6A4A-ABC0-F2F559A9031E}"/>
              </a:ext>
            </a:extLst>
          </p:cNvPr>
          <p:cNvSpPr txBox="1">
            <a:spLocks/>
          </p:cNvSpPr>
          <p:nvPr/>
        </p:nvSpPr>
        <p:spPr>
          <a:xfrm>
            <a:off x="1768152" y="116632"/>
            <a:ext cx="7772400" cy="863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règlementation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27D033B3-3A5C-B042-BAD4-B3DA0CB90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764704"/>
            <a:ext cx="7772400" cy="5472608"/>
          </a:xfrm>
        </p:spPr>
        <p:txBody>
          <a:bodyPr/>
          <a:lstStyle/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–  Le produit cosmétique</a:t>
            </a:r>
          </a:p>
          <a:p>
            <a:pPr>
              <a:buFontTx/>
              <a:buNone/>
            </a:pPr>
            <a:endParaRPr lang="fr-FR" sz="2000" dirty="0"/>
          </a:p>
          <a:p>
            <a:pPr algn="just">
              <a:buFontTx/>
              <a:buNone/>
            </a:pPr>
            <a:r>
              <a:rPr lang="fr-FR" sz="2400" dirty="0"/>
              <a:t>Des fonctions cosmétiques :</a:t>
            </a:r>
          </a:p>
          <a:p>
            <a:pPr algn="just">
              <a:buFontTx/>
              <a:buNone/>
            </a:pPr>
            <a:endParaRPr lang="fr-FR" sz="2400" dirty="0"/>
          </a:p>
          <a:p>
            <a:pPr algn="just">
              <a:buFontTx/>
              <a:buNone/>
            </a:pPr>
            <a:r>
              <a:rPr lang="fr-FR" sz="2400" dirty="0">
                <a:solidFill>
                  <a:srgbClr val="FF0000"/>
                </a:solidFill>
              </a:rPr>
              <a:t>Exclusivement ou principalement : </a:t>
            </a:r>
            <a:r>
              <a:rPr lang="fr-FR" sz="2400" dirty="0">
                <a:solidFill>
                  <a:schemeClr val="accent4"/>
                </a:solidFill>
              </a:rPr>
              <a:t>pas de fonction</a:t>
            </a:r>
          </a:p>
          <a:p>
            <a:pPr algn="just">
              <a:buFontTx/>
              <a:buNone/>
            </a:pPr>
            <a:r>
              <a:rPr lang="fr-FR" sz="2400" dirty="0">
                <a:solidFill>
                  <a:schemeClr val="accent4"/>
                </a:solidFill>
              </a:rPr>
              <a:t>cosmétique claire</a:t>
            </a:r>
            <a:endParaRPr lang="fr-FR" sz="2400" dirty="0">
              <a:solidFill>
                <a:srgbClr val="FF0000"/>
              </a:solidFill>
            </a:endParaRPr>
          </a:p>
          <a:p>
            <a:pPr algn="just">
              <a:buFontTx/>
              <a:buNone/>
            </a:pPr>
            <a:r>
              <a:rPr lang="fr-FR" sz="2000" dirty="0">
                <a:solidFill>
                  <a:srgbClr val="FF0000"/>
                </a:solidFill>
              </a:rPr>
              <a:t>Nettoyer</a:t>
            </a:r>
            <a:r>
              <a:rPr lang="fr-FR" sz="2000" dirty="0"/>
              <a:t> : les produits hygiène, savons, gels douche, dentifrices…</a:t>
            </a:r>
          </a:p>
          <a:p>
            <a:pPr algn="just">
              <a:buFontTx/>
              <a:buNone/>
            </a:pPr>
            <a:r>
              <a:rPr lang="fr-FR" sz="2000" dirty="0">
                <a:solidFill>
                  <a:srgbClr val="FF0000"/>
                </a:solidFill>
              </a:rPr>
              <a:t>Parfumer</a:t>
            </a:r>
            <a:r>
              <a:rPr lang="fr-FR" sz="2000" dirty="0"/>
              <a:t> : tous les produits </a:t>
            </a:r>
            <a:r>
              <a:rPr lang="fr-FR" sz="2000" dirty="0" err="1"/>
              <a:t>parfumants</a:t>
            </a:r>
            <a:r>
              <a:rPr lang="fr-FR" sz="2000" dirty="0"/>
              <a:t> : </a:t>
            </a:r>
            <a:r>
              <a:rPr lang="fr-FR" sz="2000" dirty="0" err="1"/>
              <a:t>Edt</a:t>
            </a:r>
            <a:r>
              <a:rPr lang="fr-FR" sz="2000" dirty="0"/>
              <a:t>, parfums…</a:t>
            </a:r>
          </a:p>
          <a:p>
            <a:pPr algn="just">
              <a:buFontTx/>
              <a:buNone/>
            </a:pPr>
            <a:r>
              <a:rPr lang="fr-FR" sz="2000" dirty="0">
                <a:solidFill>
                  <a:srgbClr val="FF0000"/>
                </a:solidFill>
              </a:rPr>
              <a:t>En modifier l’aspect </a:t>
            </a:r>
            <a:r>
              <a:rPr lang="fr-FR" sz="2000" dirty="0"/>
              <a:t>: tous les produits de maquillage, teintures…</a:t>
            </a:r>
          </a:p>
          <a:p>
            <a:pPr algn="just">
              <a:buFontTx/>
              <a:buNone/>
            </a:pPr>
            <a:r>
              <a:rPr lang="fr-FR" sz="2000" dirty="0">
                <a:solidFill>
                  <a:srgbClr val="FF0000"/>
                </a:solidFill>
              </a:rPr>
              <a:t>Protéger </a:t>
            </a:r>
            <a:r>
              <a:rPr lang="fr-FR" sz="2000" dirty="0">
                <a:solidFill>
                  <a:schemeClr val="accent4"/>
                </a:solidFill>
              </a:rPr>
              <a:t>: les produits de protection solaire…</a:t>
            </a:r>
            <a:endParaRPr lang="fr-FR" sz="2000" dirty="0">
              <a:solidFill>
                <a:srgbClr val="FF0000"/>
              </a:solidFill>
            </a:endParaRPr>
          </a:p>
          <a:p>
            <a:pPr algn="just">
              <a:buFontTx/>
              <a:buNone/>
            </a:pPr>
            <a:r>
              <a:rPr lang="fr-FR" sz="2000" dirty="0">
                <a:solidFill>
                  <a:srgbClr val="FF0000"/>
                </a:solidFill>
              </a:rPr>
              <a:t>Maintenir en bon état </a:t>
            </a:r>
            <a:r>
              <a:rPr lang="fr-FR" sz="2000" dirty="0"/>
              <a:t>: les produits hydratants, anti-âge…</a:t>
            </a:r>
          </a:p>
          <a:p>
            <a:pPr algn="just">
              <a:buFontTx/>
              <a:buNone/>
            </a:pPr>
            <a:r>
              <a:rPr lang="fr-FR" sz="2000" dirty="0">
                <a:solidFill>
                  <a:srgbClr val="FF0000"/>
                </a:solidFill>
              </a:rPr>
              <a:t>Corriger les odeurs corporelles </a:t>
            </a:r>
            <a:r>
              <a:rPr lang="fr-FR" sz="2000" dirty="0">
                <a:solidFill>
                  <a:schemeClr val="accent4"/>
                </a:solidFill>
              </a:rPr>
              <a:t>: </a:t>
            </a:r>
            <a:r>
              <a:rPr lang="fr-FR" sz="2000" dirty="0" err="1">
                <a:solidFill>
                  <a:schemeClr val="accent4"/>
                </a:solidFill>
              </a:rPr>
              <a:t>déo</a:t>
            </a:r>
            <a:r>
              <a:rPr lang="fr-FR" sz="2000" dirty="0">
                <a:solidFill>
                  <a:schemeClr val="accent4"/>
                </a:solidFill>
              </a:rPr>
              <a:t>, </a:t>
            </a:r>
            <a:r>
              <a:rPr lang="fr-FR" sz="2000" dirty="0" err="1">
                <a:solidFill>
                  <a:schemeClr val="accent4"/>
                </a:solidFill>
              </a:rPr>
              <a:t>antiperpirants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327226"/>
      </p:ext>
    </p:extLst>
  </p:cSld>
  <p:clrMapOvr>
    <a:masterClrMapping/>
  </p:clrMapOvr>
</p:sld>
</file>

<file path=ppt/theme/theme1.xml><?xml version="1.0" encoding="utf-8"?>
<a:theme xmlns:a="http://schemas.openxmlformats.org/drawingml/2006/main" name="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Comic Sans MS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cs typeface="Times New Roman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Designs\Global.pot</Template>
  <TotalTime>2220</TotalTime>
  <Pages>35</Pages>
  <Words>1970</Words>
  <Application>Microsoft Macintosh PowerPoint</Application>
  <PresentationFormat>Affichage à l'écran (4:3)</PresentationFormat>
  <Paragraphs>420</Paragraphs>
  <Slides>32</Slides>
  <Notes>27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9" baseType="lpstr">
      <vt:lpstr>Arial</vt:lpstr>
      <vt:lpstr>Bookman Old Style</vt:lpstr>
      <vt:lpstr>Comic Sans MS</vt:lpstr>
      <vt:lpstr>Tahoma</vt:lpstr>
      <vt:lpstr>Times New Roman</vt:lpstr>
      <vt:lpstr>Wingdings</vt:lpstr>
      <vt:lpstr>Global</vt:lpstr>
      <vt:lpstr>Généralités : la réglementation applicable</vt:lpstr>
      <vt:lpstr>Généralités : la réglementation applicable</vt:lpstr>
      <vt:lpstr>Généralités : la réglementation applicable</vt:lpstr>
      <vt:lpstr>Généralités : la réglementation applicable</vt:lpstr>
      <vt:lpstr>Généralités : la réglementation applicable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Limites entre différents statuts</vt:lpstr>
      <vt:lpstr>Le DIP : Dossier Information Produit</vt:lpstr>
      <vt:lpstr>Le DIP : Dossier Information Produit</vt:lpstr>
      <vt:lpstr>Le DIP : Dossier Information Produit</vt:lpstr>
      <vt:lpstr>Obligations des Autorités Compétentes Nationales</vt:lpstr>
      <vt:lpstr>Information aux Consommateurs</vt:lpstr>
      <vt:lpstr>Liste INCI </vt:lpstr>
      <vt:lpstr>Information aux Consommateurs</vt:lpstr>
      <vt:lpstr>Présentation PowerPoint</vt:lpstr>
      <vt:lpstr>Les revendications (bénéfices)</vt:lpstr>
      <vt:lpstr>2.Preuve d’efficacité</vt:lpstr>
      <vt:lpstr>Les revendications (bénéfices)</vt:lpstr>
      <vt:lpstr>Evaluation des produits en développement</vt:lpstr>
      <vt:lpstr>Evaluation des produits en développement</vt:lpstr>
      <vt:lpstr>Evaluation des produits en développement</vt:lpstr>
      <vt:lpstr>Evolution “santé” de la Cosmétique</vt:lpstr>
    </vt:vector>
  </TitlesOfParts>
  <Manager>Magali Jousselin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affaires réglementaires</dc:title>
  <dc:subject/>
  <dc:creator/>
  <cp:keywords/>
  <dc:description/>
  <cp:lastModifiedBy>Cécile Laugel</cp:lastModifiedBy>
  <cp:revision>475</cp:revision>
  <cp:lastPrinted>2000-10-26T07:48:08Z</cp:lastPrinted>
  <dcterms:created xsi:type="dcterms:W3CDTF">1998-02-03T16:31:58Z</dcterms:created>
  <dcterms:modified xsi:type="dcterms:W3CDTF">2024-09-23T08:58:18Z</dcterms:modified>
</cp:coreProperties>
</file>