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8" r:id="rId4"/>
    <p:sldId id="283" r:id="rId5"/>
    <p:sldId id="259" r:id="rId6"/>
    <p:sldId id="284" r:id="rId7"/>
    <p:sldId id="261" r:id="rId8"/>
    <p:sldId id="285" r:id="rId9"/>
    <p:sldId id="28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7" r:id="rId18"/>
    <p:sldId id="269" r:id="rId19"/>
    <p:sldId id="288" r:id="rId20"/>
    <p:sldId id="289" r:id="rId21"/>
    <p:sldId id="270" r:id="rId22"/>
    <p:sldId id="292" r:id="rId23"/>
    <p:sldId id="271" r:id="rId24"/>
    <p:sldId id="272" r:id="rId25"/>
    <p:sldId id="293" r:id="rId26"/>
    <p:sldId id="273" r:id="rId27"/>
    <p:sldId id="294" r:id="rId28"/>
    <p:sldId id="276" r:id="rId29"/>
    <p:sldId id="277" r:id="rId30"/>
    <p:sldId id="278" r:id="rId31"/>
    <p:sldId id="279" r:id="rId32"/>
    <p:sldId id="281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4"/>
    <p:restoredTop sz="94626"/>
  </p:normalViewPr>
  <p:slideViewPr>
    <p:cSldViewPr snapToGrid="0" snapToObjects="1">
      <p:cViewPr varScale="1">
        <p:scale>
          <a:sx n="105" d="100"/>
          <a:sy n="105" d="100"/>
        </p:scale>
        <p:origin x="18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1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7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0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2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9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9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6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0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4A6734C-E115-4BC5-9FB0-F9BF6FABFDA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7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739C4FB-7D33-419B-8833-D1372BFD11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2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Anatomie et physiologie de la peau</a:t>
            </a:r>
          </a:p>
        </p:txBody>
      </p:sp>
    </p:spTree>
    <p:extLst>
      <p:ext uri="{BB962C8B-B14F-4D97-AF65-F5344CB8AC3E}">
        <p14:creationId xmlns:p14="http://schemas.microsoft.com/office/powerpoint/2010/main" val="254906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6669" y="252173"/>
            <a:ext cx="5937755" cy="1188720"/>
          </a:xfrm>
        </p:spPr>
        <p:txBody>
          <a:bodyPr/>
          <a:lstStyle/>
          <a:p>
            <a:r>
              <a:rPr lang="fr-FR" sz="4400" dirty="0"/>
              <a:t>L’épiderme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59" y="1661853"/>
            <a:ext cx="8001000" cy="4602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Cellules de Langerhans : </a:t>
            </a:r>
          </a:p>
          <a:p>
            <a:pPr lvl="1">
              <a:spcAft>
                <a:spcPts val="1000"/>
              </a:spcAft>
            </a:pPr>
            <a:r>
              <a:rPr lang="fr-FR" sz="2000" dirty="0"/>
              <a:t>macrophage </a:t>
            </a:r>
            <a:r>
              <a:rPr lang="fr-FR" sz="2000" dirty="0" err="1"/>
              <a:t>intraépidermique</a:t>
            </a:r>
            <a:endParaRPr lang="fr-FR" sz="2000" dirty="0"/>
          </a:p>
          <a:p>
            <a:pPr lvl="1"/>
            <a:r>
              <a:rPr lang="fr-FR" sz="2000" dirty="0"/>
              <a:t>Situés dans la couche </a:t>
            </a:r>
            <a:r>
              <a:rPr lang="fr-FR" sz="2000" dirty="0" err="1"/>
              <a:t>spineuse</a:t>
            </a:r>
            <a:endParaRPr lang="fr-FR" sz="2000" dirty="0"/>
          </a:p>
          <a:p>
            <a:pPr lvl="1"/>
            <a:r>
              <a:rPr lang="fr-FR" sz="2000" dirty="0"/>
              <a:t>Corps cellulaire en forme </a:t>
            </a:r>
          </a:p>
          <a:p>
            <a:pPr marL="457200" lvl="1" indent="0">
              <a:buNone/>
            </a:pPr>
            <a:r>
              <a:rPr lang="fr-FR" sz="2000" dirty="0"/>
              <a:t>	d’étoile</a:t>
            </a:r>
          </a:p>
          <a:p>
            <a:pPr lvl="1"/>
            <a:r>
              <a:rPr lang="fr-FR" sz="2000" dirty="0"/>
              <a:t>Présence de dendrites</a:t>
            </a:r>
          </a:p>
          <a:p>
            <a:pPr lvl="1"/>
            <a:r>
              <a:rPr lang="fr-FR" sz="2000" dirty="0"/>
              <a:t>Initie la réponse immunitaire </a:t>
            </a:r>
          </a:p>
          <a:p>
            <a:pPr marL="457200" lvl="1" indent="0">
              <a:buNone/>
            </a:pPr>
            <a:r>
              <a:rPr lang="fr-FR" sz="2000" dirty="0"/>
              <a:t>	spécifique</a:t>
            </a:r>
          </a:p>
          <a:p>
            <a:pPr lvl="1"/>
            <a:r>
              <a:rPr lang="fr-FR" sz="2000" dirty="0"/>
              <a:t>Non liés aux </a:t>
            </a:r>
            <a:r>
              <a:rPr lang="fr-FR" sz="2000" dirty="0" err="1"/>
              <a:t>kératinocytes</a:t>
            </a:r>
            <a:endParaRPr lang="fr-FR" sz="2000" dirty="0"/>
          </a:p>
          <a:p>
            <a:pPr marL="457200" lvl="1" indent="0">
              <a:buNone/>
            </a:pPr>
            <a:r>
              <a:rPr lang="fr-FR" dirty="0"/>
              <a:t>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46" y="2732209"/>
            <a:ext cx="3810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4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3122" y="271303"/>
            <a:ext cx="5937755" cy="1188720"/>
          </a:xfrm>
        </p:spPr>
        <p:txBody>
          <a:bodyPr/>
          <a:lstStyle/>
          <a:p>
            <a:r>
              <a:rPr lang="fr-FR" sz="4400" dirty="0"/>
              <a:t>L’épiderme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607082"/>
            <a:ext cx="8001000" cy="4602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b="1" u="sng" dirty="0"/>
              <a:t>Cellules de </a:t>
            </a:r>
            <a:r>
              <a:rPr lang="fr-FR" b="1" u="sng" dirty="0" err="1"/>
              <a:t>Merckel</a:t>
            </a:r>
            <a:r>
              <a:rPr lang="fr-FR" b="1" u="sng" dirty="0"/>
              <a:t> </a:t>
            </a:r>
            <a:r>
              <a:rPr lang="fr-FR" dirty="0"/>
              <a:t>: </a:t>
            </a:r>
          </a:p>
          <a:p>
            <a:pPr lvl="1">
              <a:spcAft>
                <a:spcPts val="1000"/>
              </a:spcAft>
            </a:pPr>
            <a:r>
              <a:rPr lang="fr-FR" sz="2000" dirty="0"/>
              <a:t>Cellule du tact</a:t>
            </a:r>
          </a:p>
          <a:p>
            <a:pPr lvl="1"/>
            <a:r>
              <a:rPr lang="fr-FR" sz="2000" dirty="0"/>
              <a:t>Situés dans la couche germinative</a:t>
            </a:r>
          </a:p>
          <a:p>
            <a:pPr lvl="1"/>
            <a:r>
              <a:rPr lang="fr-FR" sz="2000" dirty="0"/>
              <a:t>Responsable de la sensibilité tactile </a:t>
            </a:r>
          </a:p>
          <a:p>
            <a:pPr marL="228600" lvl="1" indent="0">
              <a:buNone/>
            </a:pPr>
            <a:r>
              <a:rPr lang="fr-FR" sz="2000" dirty="0"/>
              <a:t>(reliées aux fibres nerveuses)</a:t>
            </a:r>
          </a:p>
          <a:p>
            <a:pPr lvl="1"/>
            <a:r>
              <a:rPr lang="fr-FR" sz="2000" dirty="0"/>
              <a:t>Forme voisine des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err="1"/>
              <a:t>kératinocytes</a:t>
            </a:r>
            <a:endParaRPr lang="fr-FR" sz="2000" dirty="0"/>
          </a:p>
          <a:p>
            <a:pPr lvl="1"/>
            <a:r>
              <a:rPr lang="fr-FR" sz="2000" dirty="0"/>
              <a:t>Présence de dendrites</a:t>
            </a:r>
          </a:p>
          <a:p>
            <a:pPr lvl="1"/>
            <a:r>
              <a:rPr lang="fr-FR" sz="2000" dirty="0" err="1"/>
              <a:t>Desmosomes</a:t>
            </a:r>
            <a:r>
              <a:rPr lang="fr-FR" sz="2000" dirty="0"/>
              <a:t> : liés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164" y="3048000"/>
            <a:ext cx="4003363" cy="35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0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079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La jonction </a:t>
            </a:r>
            <a:r>
              <a:rPr lang="fr-FR" sz="4400" dirty="0" err="1"/>
              <a:t>dermo</a:t>
            </a:r>
            <a:r>
              <a:rPr lang="fr-FR" sz="4400" dirty="0"/>
              <a:t>-épidermique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607082"/>
            <a:ext cx="8001000" cy="4602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400" dirty="0"/>
              <a:t>Sépare le derme de l’épiderme, y est rattachée par des fibres d’encrage : surface de cohésion</a:t>
            </a:r>
          </a:p>
          <a:p>
            <a:pPr>
              <a:spcAft>
                <a:spcPts val="1000"/>
              </a:spcAft>
            </a:pPr>
            <a:r>
              <a:rPr lang="fr-FR" sz="2400" dirty="0"/>
              <a:t>Permet les échanges entre le derme et l’épiderme (eau, nutriments), </a:t>
            </a:r>
          </a:p>
          <a:p>
            <a:pPr>
              <a:spcAft>
                <a:spcPts val="1000"/>
              </a:spcAft>
            </a:pPr>
            <a:r>
              <a:rPr lang="fr-FR" sz="2400" dirty="0"/>
              <a:t>50 à 100 nm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95" y="3233918"/>
            <a:ext cx="5278944" cy="27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25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8542" y="304356"/>
            <a:ext cx="5937755" cy="1188720"/>
          </a:xfrm>
        </p:spPr>
        <p:txBody>
          <a:bodyPr/>
          <a:lstStyle/>
          <a:p>
            <a:r>
              <a:rPr lang="fr-FR" sz="4400" dirty="0"/>
              <a:t>Le 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7009"/>
            <a:ext cx="8270705" cy="4602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400" dirty="0"/>
              <a:t>Tissus nourricier et tissus de soutien</a:t>
            </a:r>
          </a:p>
          <a:p>
            <a:pPr lvl="1"/>
            <a:r>
              <a:rPr lang="fr-FR" sz="2000" dirty="0"/>
              <a:t>Derme papillaire superficiel</a:t>
            </a:r>
          </a:p>
          <a:p>
            <a:pPr lvl="1"/>
            <a:r>
              <a:rPr lang="fr-FR" sz="2000" dirty="0"/>
              <a:t>Derme réticulaire profond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884" y="3149955"/>
            <a:ext cx="5987073" cy="31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4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00" y="368717"/>
            <a:ext cx="8001000" cy="1143000"/>
          </a:xfrm>
        </p:spPr>
        <p:txBody>
          <a:bodyPr/>
          <a:lstStyle/>
          <a:p>
            <a:r>
              <a:rPr lang="fr-FR" sz="4400" dirty="0"/>
              <a:t>Le 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520" y="1630710"/>
            <a:ext cx="8434586" cy="5227290"/>
          </a:xfrm>
        </p:spPr>
        <p:txBody>
          <a:bodyPr>
            <a:normAutofit/>
          </a:bodyPr>
          <a:lstStyle/>
          <a:p>
            <a:r>
              <a:rPr lang="fr-FR" sz="2400" dirty="0"/>
              <a:t>Epaisseur varie en fonction de la région anatomique, plus fin chez la femme</a:t>
            </a:r>
          </a:p>
          <a:p>
            <a:r>
              <a:rPr lang="fr-FR" sz="2400" dirty="0"/>
              <a:t>Tissus conjonctif vascularisé et innervé</a:t>
            </a:r>
          </a:p>
          <a:p>
            <a:r>
              <a:rPr lang="fr-FR" sz="2400" dirty="0"/>
              <a:t>Constituants</a:t>
            </a:r>
          </a:p>
          <a:p>
            <a:pPr lvl="1"/>
            <a:r>
              <a:rPr lang="fr-FR" sz="2000" dirty="0"/>
              <a:t>Fibroblastes : synthèse</a:t>
            </a:r>
          </a:p>
          <a:p>
            <a:pPr lvl="1"/>
            <a:r>
              <a:rPr lang="fr-FR" sz="2000" dirty="0"/>
              <a:t>Défense : macrophages, histiocytes, lymphocytes</a:t>
            </a:r>
          </a:p>
          <a:p>
            <a:pPr lvl="1"/>
            <a:r>
              <a:rPr lang="fr-FR" sz="2000" dirty="0"/>
              <a:t>Fibres : collagène, élastine</a:t>
            </a:r>
          </a:p>
          <a:p>
            <a:pPr lvl="1"/>
            <a:r>
              <a:rPr lang="fr-FR" sz="2000" dirty="0"/>
              <a:t>Substance fondamentale : eau , </a:t>
            </a:r>
            <a:r>
              <a:rPr lang="fr-FR" sz="2000" dirty="0" err="1"/>
              <a:t>GAGs</a:t>
            </a:r>
            <a:r>
              <a:rPr lang="fr-FR" sz="2000" dirty="0"/>
              <a:t>…..</a:t>
            </a:r>
          </a:p>
          <a:p>
            <a:pPr>
              <a:spcAft>
                <a:spcPts val="1000"/>
              </a:spcAft>
            </a:pPr>
            <a:r>
              <a:rPr lang="fr-FR" sz="2400" dirty="0"/>
              <a:t>Rôle</a:t>
            </a:r>
          </a:p>
          <a:p>
            <a:pPr lvl="1"/>
            <a:r>
              <a:rPr lang="fr-FR" sz="2000" dirty="0"/>
              <a:t>Nutrition et défense de l’épiderme</a:t>
            </a:r>
          </a:p>
          <a:p>
            <a:pPr lvl="1"/>
            <a:r>
              <a:rPr lang="fr-FR" sz="2000" dirty="0"/>
              <a:t>Soutien de l’épiderme</a:t>
            </a:r>
          </a:p>
        </p:txBody>
      </p:sp>
    </p:spTree>
    <p:extLst>
      <p:ext uri="{BB962C8B-B14F-4D97-AF65-F5344CB8AC3E}">
        <p14:creationId xmlns:p14="http://schemas.microsoft.com/office/powerpoint/2010/main" val="248530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2918" y="310835"/>
            <a:ext cx="5937755" cy="1188720"/>
          </a:xfrm>
        </p:spPr>
        <p:txBody>
          <a:bodyPr/>
          <a:lstStyle/>
          <a:p>
            <a:r>
              <a:rPr lang="fr-FR" sz="4400" dirty="0"/>
              <a:t>Le 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7009"/>
            <a:ext cx="8270705" cy="4602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Fibroblastes</a:t>
            </a:r>
          </a:p>
          <a:p>
            <a:pPr lvl="1"/>
            <a:r>
              <a:rPr lang="fr-FR" sz="2000" dirty="0"/>
              <a:t>En fuseau ou étoile</a:t>
            </a:r>
          </a:p>
          <a:p>
            <a:pPr lvl="1"/>
            <a:r>
              <a:rPr lang="fr-FR" sz="2000" dirty="0"/>
              <a:t>Synthétise et dégrade tous les</a:t>
            </a:r>
          </a:p>
          <a:p>
            <a:pPr marL="457200" lvl="1" indent="0">
              <a:buNone/>
            </a:pPr>
            <a:r>
              <a:rPr lang="fr-FR" sz="2000" dirty="0"/>
              <a:t>	composants de la matrice du </a:t>
            </a:r>
          </a:p>
          <a:p>
            <a:pPr marL="457200" lvl="1" indent="0">
              <a:buNone/>
            </a:pPr>
            <a:r>
              <a:rPr lang="fr-FR" sz="2000" dirty="0"/>
              <a:t>	derme (nombreuses enzymes)</a:t>
            </a:r>
          </a:p>
          <a:p>
            <a:pPr lvl="1"/>
            <a:r>
              <a:rPr lang="fr-FR" sz="2000" dirty="0"/>
              <a:t>Contrôle de la résistance et</a:t>
            </a:r>
          </a:p>
          <a:p>
            <a:pPr marL="457200" lvl="1" indent="0">
              <a:buNone/>
            </a:pPr>
            <a:r>
              <a:rPr lang="fr-FR" sz="2000" dirty="0"/>
              <a:t>	l’élasticité du derme :Adhésion </a:t>
            </a:r>
          </a:p>
          <a:p>
            <a:pPr marL="457200" lvl="1" indent="0">
              <a:buNone/>
            </a:pPr>
            <a:r>
              <a:rPr lang="fr-FR" sz="2000" dirty="0"/>
              <a:t>	entre cellules</a:t>
            </a:r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821918"/>
            <a:ext cx="3810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45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3122" y="163526"/>
            <a:ext cx="5937755" cy="1188720"/>
          </a:xfrm>
        </p:spPr>
        <p:txBody>
          <a:bodyPr/>
          <a:lstStyle/>
          <a:p>
            <a:r>
              <a:rPr lang="fr-FR" sz="4400" dirty="0"/>
              <a:t>Le 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629" y="1461050"/>
            <a:ext cx="9144000" cy="525099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Fibres de collagène</a:t>
            </a:r>
          </a:p>
          <a:p>
            <a:pPr lvl="1"/>
            <a:r>
              <a:rPr lang="fr-FR" sz="2000" dirty="0"/>
              <a:t>Protéines fibreuses disposées en faisceaux formant un réseau dense et solide</a:t>
            </a:r>
          </a:p>
          <a:p>
            <a:pPr lvl="1"/>
            <a:r>
              <a:rPr lang="fr-FR" sz="2000" dirty="0"/>
              <a:t>Représente 70% du derme</a:t>
            </a:r>
          </a:p>
          <a:p>
            <a:pPr lvl="1"/>
            <a:r>
              <a:rPr lang="fr-FR" sz="2000" dirty="0"/>
              <a:t>Assurent la fermeté et la solidité du derme</a:t>
            </a:r>
          </a:p>
          <a:p>
            <a:pPr lvl="1"/>
            <a:r>
              <a:rPr lang="fr-FR" sz="2000" dirty="0"/>
              <a:t>Peut s’étirer jusqu’à ½ sa longueur</a:t>
            </a:r>
          </a:p>
          <a:p>
            <a:pPr lvl="1"/>
            <a:r>
              <a:rPr lang="fr-FR" sz="2000" dirty="0"/>
              <a:t>Collagène I : le plus abondant et profond</a:t>
            </a:r>
          </a:p>
          <a:p>
            <a:pPr lvl="1"/>
            <a:r>
              <a:rPr lang="fr-FR" sz="2000" dirty="0"/>
              <a:t>Collagène III : petit diamètre, superficiel</a:t>
            </a:r>
          </a:p>
          <a:p>
            <a:pPr lvl="1"/>
            <a:r>
              <a:rPr lang="fr-FR" sz="2000" dirty="0"/>
              <a:t>Collagène V : cœur des fibrilles</a:t>
            </a:r>
          </a:p>
          <a:p>
            <a:pPr lvl="1"/>
            <a:r>
              <a:rPr lang="fr-FR" sz="2000" dirty="0"/>
              <a:t>Collagène XII : surface des fibres</a:t>
            </a:r>
          </a:p>
          <a:p>
            <a:pPr lvl="1"/>
            <a:r>
              <a:rPr lang="fr-FR" sz="2000" dirty="0"/>
              <a:t>Collagène XIV : surface des fibres</a:t>
            </a:r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678" y="2835030"/>
            <a:ext cx="3409615" cy="19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7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7921" y="228422"/>
            <a:ext cx="5937755" cy="1188720"/>
          </a:xfrm>
        </p:spPr>
        <p:txBody>
          <a:bodyPr/>
          <a:lstStyle/>
          <a:p>
            <a:r>
              <a:rPr lang="fr-FR" sz="4400" dirty="0"/>
              <a:t>Le 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15872"/>
            <a:ext cx="8270705" cy="4602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Fibres d’élastine</a:t>
            </a:r>
          </a:p>
          <a:p>
            <a:pPr lvl="1"/>
            <a:r>
              <a:rPr lang="fr-FR" sz="2000" dirty="0"/>
              <a:t>Composés d’élastine (90%) et d’éléments micro-fibrillaires</a:t>
            </a:r>
          </a:p>
          <a:p>
            <a:pPr lvl="1"/>
            <a:r>
              <a:rPr lang="fr-FR" sz="2000" dirty="0"/>
              <a:t> Protéine non </a:t>
            </a:r>
            <a:r>
              <a:rPr lang="fr-FR" sz="2000" dirty="0" err="1"/>
              <a:t>glycosylée</a:t>
            </a:r>
            <a:endParaRPr lang="fr-FR" sz="2000" dirty="0"/>
          </a:p>
          <a:p>
            <a:pPr lvl="1"/>
            <a:r>
              <a:rPr lang="fr-FR" sz="2000" dirty="0"/>
              <a:t>Elles sont capables de se tendre et se détendre comme un élastique</a:t>
            </a:r>
          </a:p>
          <a:p>
            <a:pPr lvl="1"/>
            <a:r>
              <a:rPr lang="fr-FR" sz="2000" dirty="0"/>
              <a:t>Maintient le réseau de collagène</a:t>
            </a:r>
          </a:p>
          <a:p>
            <a:pPr lvl="1"/>
            <a:r>
              <a:rPr lang="fr-FR" sz="2000" dirty="0"/>
              <a:t>Assurent l’élasticité du derme</a:t>
            </a:r>
          </a:p>
          <a:p>
            <a:pPr lvl="1"/>
            <a:r>
              <a:rPr lang="fr-FR" sz="2000" dirty="0"/>
              <a:t>Synthétisée en </a:t>
            </a:r>
            <a:r>
              <a:rPr lang="fr-FR" sz="2000" dirty="0" err="1"/>
              <a:t>tropo</a:t>
            </a:r>
            <a:r>
              <a:rPr lang="fr-FR" sz="2000" dirty="0"/>
              <a:t> élastine avant </a:t>
            </a:r>
          </a:p>
          <a:p>
            <a:pPr marL="457200" lvl="1" indent="0">
              <a:buNone/>
            </a:pPr>
            <a:r>
              <a:rPr lang="fr-FR" sz="2000" dirty="0"/>
              <a:t>de donner élastine et fibrille</a:t>
            </a:r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460" y="3620070"/>
            <a:ext cx="3810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22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9796" y="311549"/>
            <a:ext cx="5937755" cy="1188720"/>
          </a:xfrm>
        </p:spPr>
        <p:txBody>
          <a:bodyPr/>
          <a:lstStyle/>
          <a:p>
            <a:r>
              <a:rPr lang="fr-FR" sz="4400" dirty="0"/>
              <a:t>Le 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53523"/>
            <a:ext cx="8270705" cy="4602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Substance fondamentale</a:t>
            </a:r>
          </a:p>
          <a:p>
            <a:pPr lvl="1"/>
            <a:r>
              <a:rPr lang="fr-FR" sz="2000" dirty="0"/>
              <a:t>Gel colloïdal riche en eau 70%</a:t>
            </a:r>
          </a:p>
          <a:p>
            <a:pPr lvl="1"/>
            <a:r>
              <a:rPr lang="fr-FR" sz="2000" dirty="0"/>
              <a:t>Macromolécules : glycoprotéines (10-15%) et </a:t>
            </a:r>
            <a:r>
              <a:rPr lang="fr-FR" sz="2000" dirty="0" err="1"/>
              <a:t>protéoglycanes</a:t>
            </a:r>
            <a:r>
              <a:rPr lang="fr-FR" sz="2000" dirty="0"/>
              <a:t> (2-5%)</a:t>
            </a:r>
          </a:p>
          <a:p>
            <a:pPr lvl="1"/>
            <a:r>
              <a:rPr lang="fr-FR" sz="2000" dirty="0"/>
              <a:t>Structure viscoélastique : résiste à la compression, permet le glissement des fibres</a:t>
            </a:r>
          </a:p>
          <a:p>
            <a:pPr lvl="1"/>
            <a:r>
              <a:rPr lang="fr-FR" sz="2000" dirty="0" err="1"/>
              <a:t>Protéoglycanes</a:t>
            </a:r>
            <a:r>
              <a:rPr lang="fr-FR" sz="2000" dirty="0"/>
              <a:t> : </a:t>
            </a:r>
            <a:r>
              <a:rPr lang="fr-FR" sz="2000" dirty="0" err="1"/>
              <a:t>GAGs</a:t>
            </a:r>
            <a:r>
              <a:rPr lang="fr-FR" sz="2000" dirty="0"/>
              <a:t> greffés sur des protéines</a:t>
            </a:r>
          </a:p>
          <a:p>
            <a:pPr lvl="2"/>
            <a:r>
              <a:rPr lang="fr-FR" sz="2000" dirty="0"/>
              <a:t>Molécules chargées de très haut poids moléculaire</a:t>
            </a:r>
          </a:p>
          <a:p>
            <a:pPr lvl="2"/>
            <a:r>
              <a:rPr lang="fr-FR" sz="2000" dirty="0"/>
              <a:t>Fortement hydrophiles</a:t>
            </a:r>
          </a:p>
          <a:p>
            <a:pPr lvl="2"/>
            <a:r>
              <a:rPr lang="fr-FR" sz="2000" dirty="0"/>
              <a:t>Synthétisés dans le fibroblastes</a:t>
            </a:r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19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00" y="407210"/>
            <a:ext cx="8001000" cy="1143000"/>
          </a:xfrm>
        </p:spPr>
        <p:txBody>
          <a:bodyPr/>
          <a:lstStyle/>
          <a:p>
            <a:r>
              <a:rPr lang="fr-FR" sz="4400" dirty="0"/>
              <a:t>Le 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76881"/>
            <a:ext cx="8270705" cy="4602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Substance fondamentale</a:t>
            </a:r>
          </a:p>
          <a:p>
            <a:pPr lvl="1"/>
            <a:r>
              <a:rPr lang="fr-FR" sz="2000" dirty="0"/>
              <a:t>EX : Acide </a:t>
            </a:r>
            <a:r>
              <a:rPr lang="fr-FR" sz="2000" dirty="0" err="1"/>
              <a:t>hyaluronique</a:t>
            </a:r>
            <a:endParaRPr lang="fr-FR" sz="2000" dirty="0"/>
          </a:p>
          <a:p>
            <a:pPr lvl="2"/>
            <a:r>
              <a:rPr lang="fr-FR" sz="2000" dirty="0"/>
              <a:t>55% des GAG</a:t>
            </a:r>
          </a:p>
          <a:p>
            <a:pPr lvl="1"/>
            <a:r>
              <a:rPr lang="fr-FR" sz="2000" dirty="0"/>
              <a:t>Glycoprotéines de structure</a:t>
            </a:r>
          </a:p>
          <a:p>
            <a:pPr lvl="2"/>
            <a:r>
              <a:rPr lang="fr-FR" sz="2000" dirty="0"/>
              <a:t>Molécules glucidiques unies par liaisons covalentes sur des chaînes polypeptidiques</a:t>
            </a:r>
          </a:p>
          <a:p>
            <a:pPr lvl="1"/>
            <a:r>
              <a:rPr lang="fr-FR" sz="2000" dirty="0"/>
              <a:t>Fibronectine</a:t>
            </a:r>
          </a:p>
          <a:p>
            <a:pPr lvl="2"/>
            <a:r>
              <a:rPr lang="fr-FR" sz="2000" dirty="0"/>
              <a:t>Ancrage des fibres d’élastine</a:t>
            </a:r>
          </a:p>
          <a:p>
            <a:pPr lvl="2"/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3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La peau</a:t>
            </a:r>
          </a:p>
        </p:txBody>
      </p:sp>
      <p:pic>
        <p:nvPicPr>
          <p:cNvPr id="1027" name="Picture 3" descr="Schéma de la structure de la peau [48]  ">
            <a:extLst>
              <a:ext uri="{FF2B5EF4-FFF2-40B4-BE49-F238E27FC236}">
                <a16:creationId xmlns:a16="http://schemas.microsoft.com/office/drawing/2014/main" id="{B32191C2-7AAF-AE49-9E43-5B2CF3C06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13" y="2493818"/>
            <a:ext cx="5947788" cy="37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4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2294" y="418427"/>
            <a:ext cx="5937755" cy="1188720"/>
          </a:xfrm>
        </p:spPr>
        <p:txBody>
          <a:bodyPr/>
          <a:lstStyle/>
          <a:p>
            <a:r>
              <a:rPr lang="fr-FR" sz="4400" dirty="0"/>
              <a:t>Le 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67121"/>
            <a:ext cx="8270705" cy="4602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Mastocytes</a:t>
            </a:r>
          </a:p>
          <a:p>
            <a:pPr lvl="1"/>
            <a:r>
              <a:rPr lang="fr-FR" sz="2000" dirty="0"/>
              <a:t>Cellules hématopoïétiques</a:t>
            </a:r>
          </a:p>
          <a:p>
            <a:pPr lvl="1"/>
            <a:r>
              <a:rPr lang="fr-FR" sz="2000" dirty="0"/>
              <a:t>2-5% des cellules dermiques</a:t>
            </a:r>
          </a:p>
          <a:p>
            <a:pPr lvl="1"/>
            <a:r>
              <a:rPr lang="fr-FR" sz="2000" dirty="0"/>
              <a:t>Proches de la jonction</a:t>
            </a:r>
          </a:p>
          <a:p>
            <a:pPr lvl="1"/>
            <a:r>
              <a:rPr lang="fr-FR" sz="2000" dirty="0"/>
              <a:t>Granulation intense : enzymes de l’inflammation</a:t>
            </a:r>
          </a:p>
          <a:p>
            <a:pPr lvl="1"/>
            <a:r>
              <a:rPr lang="fr-FR" sz="2000" dirty="0"/>
              <a:t>Activation : libération d’histamine, </a:t>
            </a:r>
            <a:r>
              <a:rPr lang="fr-FR" sz="2000" dirty="0" err="1"/>
              <a:t>tryptase</a:t>
            </a:r>
            <a:r>
              <a:rPr lang="fr-FR" sz="2000" dirty="0"/>
              <a:t>, héparine sulfate, cytokines pro-inflammatoire</a:t>
            </a:r>
          </a:p>
          <a:p>
            <a:pPr lvl="1"/>
            <a:r>
              <a:rPr lang="fr-FR" sz="2000" dirty="0"/>
              <a:t>Défense : réaction allergique, stockage des médiateurs de l’inflammation</a:t>
            </a:r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3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3547" y="292480"/>
            <a:ext cx="5937755" cy="1188720"/>
          </a:xfrm>
        </p:spPr>
        <p:txBody>
          <a:bodyPr/>
          <a:lstStyle/>
          <a:p>
            <a:r>
              <a:rPr lang="fr-FR" sz="4400" dirty="0"/>
              <a:t>L’hypoderme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7009"/>
            <a:ext cx="8270705" cy="508831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400" dirty="0"/>
              <a:t>Tissus conjonctif adipeux</a:t>
            </a:r>
          </a:p>
          <a:p>
            <a:pPr lvl="1"/>
            <a:r>
              <a:rPr lang="fr-FR" sz="2000" dirty="0"/>
              <a:t>Couche de lobules adipeux</a:t>
            </a:r>
          </a:p>
          <a:p>
            <a:pPr lvl="1"/>
            <a:r>
              <a:rPr lang="fr-FR" sz="2000" dirty="0"/>
              <a:t>Fibres collagène et élastine</a:t>
            </a:r>
          </a:p>
          <a:p>
            <a:pPr lvl="1"/>
            <a:r>
              <a:rPr lang="fr-FR" sz="2000" dirty="0"/>
              <a:t>Vaisseaux sanguins</a:t>
            </a:r>
          </a:p>
          <a:p>
            <a:pPr lvl="1"/>
            <a:r>
              <a:rPr lang="fr-FR" sz="2000" dirty="0"/>
              <a:t>Vaisseaux lymphatiques</a:t>
            </a:r>
          </a:p>
          <a:p>
            <a:pPr>
              <a:spcAft>
                <a:spcPts val="1000"/>
              </a:spcAft>
            </a:pPr>
            <a:r>
              <a:rPr lang="fr-FR" sz="2400" dirty="0"/>
              <a:t>Rôle</a:t>
            </a:r>
          </a:p>
          <a:p>
            <a:pPr lvl="1"/>
            <a:r>
              <a:rPr lang="fr-FR" sz="2000" dirty="0"/>
              <a:t>Matelas de la peau</a:t>
            </a:r>
          </a:p>
          <a:p>
            <a:pPr lvl="1"/>
            <a:r>
              <a:rPr lang="fr-FR" sz="2000" dirty="0"/>
              <a:t>Thermorégulation</a:t>
            </a:r>
          </a:p>
          <a:p>
            <a:pPr lvl="1"/>
            <a:r>
              <a:rPr lang="fr-FR" sz="2000" dirty="0"/>
              <a:t>Homéostasie énergétique de l’organisme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07" y="2435701"/>
            <a:ext cx="3549250" cy="283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31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045" y="418289"/>
            <a:ext cx="5937755" cy="1188720"/>
          </a:xfrm>
        </p:spPr>
        <p:txBody>
          <a:bodyPr/>
          <a:lstStyle/>
          <a:p>
            <a:r>
              <a:rPr lang="fr-FR" sz="4400" dirty="0"/>
              <a:t>L’hypoderme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7009"/>
            <a:ext cx="8270705" cy="508831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400" dirty="0"/>
              <a:t>Rôle</a:t>
            </a:r>
          </a:p>
          <a:p>
            <a:pPr lvl="1"/>
            <a:r>
              <a:rPr lang="fr-FR" sz="2000" dirty="0"/>
              <a:t>Métabolique</a:t>
            </a:r>
          </a:p>
          <a:p>
            <a:pPr lvl="2"/>
            <a:r>
              <a:rPr lang="fr-FR" sz="2000" dirty="0"/>
              <a:t>Réserve de lipides en triglycérides</a:t>
            </a:r>
          </a:p>
          <a:p>
            <a:pPr lvl="2"/>
            <a:r>
              <a:rPr lang="fr-FR" sz="2000" dirty="0"/>
              <a:t>Fournisseurs d’AG</a:t>
            </a:r>
          </a:p>
          <a:p>
            <a:pPr lvl="1"/>
            <a:r>
              <a:rPr lang="fr-FR" sz="2000" dirty="0"/>
              <a:t>Passage continu avec le derme </a:t>
            </a:r>
          </a:p>
          <a:p>
            <a:pPr marL="914400" lvl="2" indent="0">
              <a:buNone/>
            </a:pPr>
            <a:endParaRPr lang="fr-FR" dirty="0"/>
          </a:p>
          <a:p>
            <a:pPr>
              <a:spcAft>
                <a:spcPts val="1000"/>
              </a:spcAft>
            </a:pPr>
            <a:r>
              <a:rPr lang="fr-FR" sz="2400" dirty="0"/>
              <a:t>Distribution différente</a:t>
            </a:r>
          </a:p>
          <a:p>
            <a:pPr lvl="1"/>
            <a:r>
              <a:rPr lang="fr-FR" sz="2000" dirty="0"/>
              <a:t>Homme : partie haute du corps (androïde)</a:t>
            </a:r>
          </a:p>
          <a:p>
            <a:pPr lvl="1"/>
            <a:r>
              <a:rPr lang="fr-FR" sz="2000" dirty="0"/>
              <a:t>Femme : partie inférieure (</a:t>
            </a:r>
            <a:r>
              <a:rPr lang="fr-FR" sz="2000" dirty="0" err="1"/>
              <a:t>gynoïde</a:t>
            </a:r>
            <a:r>
              <a:rPr lang="fr-FR" sz="2000" dirty="0"/>
              <a:t>)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082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4169" y="291764"/>
            <a:ext cx="5937755" cy="1188720"/>
          </a:xfrm>
        </p:spPr>
        <p:txBody>
          <a:bodyPr/>
          <a:lstStyle/>
          <a:p>
            <a:r>
              <a:rPr lang="fr-FR" sz="4400" dirty="0"/>
              <a:t>L’hypoderme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7009"/>
            <a:ext cx="8270705" cy="4602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Adipocytes</a:t>
            </a:r>
          </a:p>
          <a:p>
            <a:pPr lvl="1"/>
            <a:r>
              <a:rPr lang="fr-FR" sz="2000" dirty="0"/>
              <a:t>Amas graisseux emprisonnés</a:t>
            </a:r>
          </a:p>
          <a:p>
            <a:pPr marL="457200" lvl="1" indent="0">
              <a:buNone/>
            </a:pPr>
            <a:r>
              <a:rPr lang="fr-FR" sz="2000" dirty="0"/>
              <a:t>dans les logettes fibreuses (collagène</a:t>
            </a:r>
          </a:p>
          <a:p>
            <a:pPr marL="457200" lvl="1" indent="0">
              <a:buNone/>
            </a:pPr>
            <a:r>
              <a:rPr lang="fr-FR" sz="2000" dirty="0"/>
              <a:t>et élastine) </a:t>
            </a:r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101" y="2454794"/>
            <a:ext cx="4246028" cy="32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06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7763" y="240298"/>
            <a:ext cx="5937755" cy="1188720"/>
          </a:xfrm>
        </p:spPr>
        <p:txBody>
          <a:bodyPr/>
          <a:lstStyle/>
          <a:p>
            <a:r>
              <a:rPr lang="fr-FR" sz="4400" dirty="0"/>
              <a:t>Les annexes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5420" y="1607009"/>
            <a:ext cx="8396126" cy="460216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Les glandes sudoripares</a:t>
            </a:r>
          </a:p>
          <a:p>
            <a:pPr lvl="1">
              <a:spcAft>
                <a:spcPts val="0"/>
              </a:spcAft>
            </a:pPr>
            <a:r>
              <a:rPr lang="fr-FR" sz="2000" dirty="0"/>
              <a:t>2 à 5 millions</a:t>
            </a:r>
          </a:p>
          <a:p>
            <a:pPr lvl="1">
              <a:spcAft>
                <a:spcPts val="0"/>
              </a:spcAft>
            </a:pPr>
            <a:r>
              <a:rPr lang="fr-FR" sz="2000" dirty="0"/>
              <a:t>800 gr de sueur/jour</a:t>
            </a:r>
          </a:p>
          <a:p>
            <a:pPr lvl="1">
              <a:spcAft>
                <a:spcPts val="0"/>
              </a:spcAft>
            </a:pPr>
            <a:r>
              <a:rPr lang="fr-FR" sz="2000" b="1" dirty="0" err="1"/>
              <a:t>Eccrines</a:t>
            </a:r>
            <a:r>
              <a:rPr lang="fr-FR" sz="2000" dirty="0"/>
              <a:t> : sur tout le corps, elles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fr-FR" sz="2000" dirty="0"/>
              <a:t>régulent l’équilibre thermique, elles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fr-FR" sz="2000" dirty="0"/>
              <a:t>produisent une sueur non grasse et non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fr-FR" sz="2000" dirty="0"/>
              <a:t>odorante</a:t>
            </a:r>
          </a:p>
          <a:p>
            <a:pPr lvl="1">
              <a:spcAft>
                <a:spcPts val="0"/>
              </a:spcAft>
            </a:pPr>
            <a:r>
              <a:rPr lang="fr-FR" sz="2000" b="1" dirty="0" err="1"/>
              <a:t>Apocrines</a:t>
            </a:r>
            <a:r>
              <a:rPr lang="fr-FR" sz="2000" dirty="0"/>
              <a:t> : sur la plante des pieds, les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fr-FR" sz="2000" dirty="0"/>
              <a:t>aisselles, l’aine, elles produisent une sueur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fr-FR" sz="2000" dirty="0"/>
              <a:t>plus grasse (annexés à une glande sébacée)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fr-FR" sz="2000" dirty="0"/>
              <a:t>et plus odorantes, elles régulent l’élimination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fr-FR" sz="2000" dirty="0"/>
              <a:t>d’une partie des toxines</a:t>
            </a:r>
          </a:p>
          <a:p>
            <a:pPr marL="457200" lvl="1" indent="0">
              <a:spcAft>
                <a:spcPts val="0"/>
              </a:spcAft>
              <a:buNone/>
            </a:pPr>
            <a:endParaRPr lang="fr-FR" dirty="0"/>
          </a:p>
          <a:p>
            <a:pPr marL="457200" lvl="1" indent="0">
              <a:spcAft>
                <a:spcPts val="0"/>
              </a:spcAft>
              <a:buNone/>
            </a:pPr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81" y="1493397"/>
            <a:ext cx="3267884" cy="48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03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3579" y="240298"/>
            <a:ext cx="5937755" cy="1188720"/>
          </a:xfrm>
        </p:spPr>
        <p:txBody>
          <a:bodyPr/>
          <a:lstStyle/>
          <a:p>
            <a:r>
              <a:rPr lang="fr-FR" sz="4400" dirty="0"/>
              <a:t>Les </a:t>
            </a:r>
            <a:r>
              <a:rPr lang="fr-FR" sz="4400" dirty="0" err="1"/>
              <a:t>annexeS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5421" y="1607009"/>
            <a:ext cx="9155757" cy="510399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Les glandes sudoripares</a:t>
            </a:r>
          </a:p>
          <a:p>
            <a:pPr lvl="1">
              <a:spcAft>
                <a:spcPts val="0"/>
              </a:spcAft>
            </a:pPr>
            <a:r>
              <a:rPr lang="fr-FR" sz="2400" dirty="0"/>
              <a:t>Sécrétion la plus aqueuse de l’organisme</a:t>
            </a:r>
          </a:p>
          <a:p>
            <a:pPr lvl="1">
              <a:spcAft>
                <a:spcPts val="0"/>
              </a:spcAft>
            </a:pPr>
            <a:r>
              <a:rPr lang="fr-FR" sz="2400" dirty="0"/>
              <a:t>Sueur (4&lt;pH&lt;6,8)</a:t>
            </a:r>
          </a:p>
          <a:p>
            <a:pPr lvl="2">
              <a:spcAft>
                <a:spcPts val="0"/>
              </a:spcAft>
            </a:pPr>
            <a:r>
              <a:rPr lang="fr-FR" sz="2200" dirty="0"/>
              <a:t>99% eau</a:t>
            </a:r>
          </a:p>
          <a:p>
            <a:pPr lvl="2">
              <a:spcAft>
                <a:spcPts val="0"/>
              </a:spcAft>
            </a:pPr>
            <a:r>
              <a:rPr lang="fr-FR" sz="2200" dirty="0"/>
              <a:t>0,5% sels minéraux : </a:t>
            </a:r>
            <a:r>
              <a:rPr lang="fr-FR" sz="2200" dirty="0" err="1"/>
              <a:t>NaCl</a:t>
            </a:r>
            <a:r>
              <a:rPr lang="fr-FR" sz="2200" dirty="0"/>
              <a:t>, K, Ca, Phosphates</a:t>
            </a:r>
          </a:p>
          <a:p>
            <a:pPr lvl="2">
              <a:spcAft>
                <a:spcPts val="0"/>
              </a:spcAft>
            </a:pPr>
            <a:r>
              <a:rPr lang="fr-FR" sz="2200" dirty="0"/>
              <a:t>Oligoéléments : Cu, CA, P, Fe, Mg</a:t>
            </a:r>
          </a:p>
          <a:p>
            <a:pPr lvl="2">
              <a:spcAft>
                <a:spcPts val="0"/>
              </a:spcAft>
            </a:pPr>
            <a:r>
              <a:rPr lang="fr-FR" sz="2200" dirty="0"/>
              <a:t> 0,5% de substances organiques : urée, ammoniaque, acide urique, créatinine, protéines, acides aminés, </a:t>
            </a:r>
            <a:r>
              <a:rPr lang="fr-FR" sz="2200" dirty="0" err="1"/>
              <a:t>GAGs</a:t>
            </a:r>
            <a:endParaRPr lang="fr-FR" sz="2200" dirty="0"/>
          </a:p>
          <a:p>
            <a:pPr lvl="2">
              <a:spcAft>
                <a:spcPts val="0"/>
              </a:spcAft>
            </a:pPr>
            <a:r>
              <a:rPr lang="fr-FR" sz="2200" dirty="0"/>
              <a:t>Dérivés du glucose : acide </a:t>
            </a:r>
            <a:r>
              <a:rPr lang="fr-FR" sz="2200" dirty="0" err="1"/>
              <a:t>urocanique</a:t>
            </a:r>
            <a:r>
              <a:rPr lang="fr-FR" sz="2200" dirty="0"/>
              <a:t>, lactique, pyruvique </a:t>
            </a:r>
          </a:p>
          <a:p>
            <a:pPr lvl="1">
              <a:spcAft>
                <a:spcPts val="0"/>
              </a:spcAft>
            </a:pPr>
            <a:r>
              <a:rPr lang="fr-FR" sz="2600" dirty="0"/>
              <a:t>Rôle physiologique</a:t>
            </a:r>
          </a:p>
          <a:p>
            <a:pPr lvl="2">
              <a:spcAft>
                <a:spcPts val="0"/>
              </a:spcAft>
            </a:pPr>
            <a:r>
              <a:rPr lang="fr-FR" sz="2200" dirty="0"/>
              <a:t>Thermolyse</a:t>
            </a:r>
          </a:p>
          <a:p>
            <a:pPr lvl="2">
              <a:spcAft>
                <a:spcPts val="0"/>
              </a:spcAft>
            </a:pPr>
            <a:r>
              <a:rPr lang="fr-FR" sz="2200" dirty="0"/>
              <a:t>Hydratation cutanée</a:t>
            </a:r>
          </a:p>
          <a:p>
            <a:pPr lvl="2">
              <a:spcAft>
                <a:spcPts val="0"/>
              </a:spcAft>
            </a:pPr>
            <a:r>
              <a:rPr lang="fr-FR" sz="2200" dirty="0"/>
              <a:t>Lubrification : rôle mécanique</a:t>
            </a:r>
          </a:p>
          <a:p>
            <a:pPr lvl="2">
              <a:spcAft>
                <a:spcPts val="0"/>
              </a:spcAft>
            </a:pPr>
            <a:r>
              <a:rPr lang="fr-FR" sz="2200" dirty="0"/>
              <a:t>Antiseptique et antifongique</a:t>
            </a:r>
          </a:p>
          <a:p>
            <a:pPr marL="457200" lvl="1" indent="0">
              <a:spcAft>
                <a:spcPts val="0"/>
              </a:spcAft>
              <a:buNone/>
            </a:pPr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68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7763" y="245135"/>
            <a:ext cx="5937755" cy="1188720"/>
          </a:xfrm>
        </p:spPr>
        <p:txBody>
          <a:bodyPr/>
          <a:lstStyle/>
          <a:p>
            <a:r>
              <a:rPr lang="fr-FR" sz="4400" dirty="0"/>
              <a:t>Les annexes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25420" y="1605478"/>
            <a:ext cx="8697920" cy="525252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Les glandes sébacées</a:t>
            </a:r>
          </a:p>
          <a:p>
            <a:pPr lvl="1"/>
            <a:r>
              <a:rPr lang="fr-FR" sz="2000" dirty="0"/>
              <a:t>Elles sont annexées à chaque poil</a:t>
            </a:r>
          </a:p>
          <a:p>
            <a:pPr lvl="1"/>
            <a:r>
              <a:rPr lang="fr-FR" sz="2000" dirty="0"/>
              <a:t>800 gr de sueur/jour : sécrétion </a:t>
            </a:r>
            <a:r>
              <a:rPr lang="fr-FR" sz="2000" dirty="0" err="1"/>
              <a:t>holocrine</a:t>
            </a:r>
            <a:endParaRPr lang="fr-FR" sz="2000" dirty="0"/>
          </a:p>
          <a:p>
            <a:pPr lvl="1"/>
            <a:r>
              <a:rPr lang="fr-FR" sz="2000" dirty="0"/>
              <a:t>Elles contiennent des </a:t>
            </a:r>
            <a:r>
              <a:rPr lang="fr-FR" sz="2000" dirty="0" err="1"/>
              <a:t>sébocytes</a:t>
            </a:r>
            <a:r>
              <a:rPr lang="fr-FR" sz="2000" dirty="0"/>
              <a:t> qui</a:t>
            </a:r>
          </a:p>
          <a:p>
            <a:pPr marL="457200" lvl="1" indent="0">
              <a:buNone/>
            </a:pPr>
            <a:r>
              <a:rPr lang="fr-FR" sz="2000" dirty="0"/>
              <a:t>synthétisent les lipides du sébum</a:t>
            </a:r>
          </a:p>
          <a:p>
            <a:pPr lvl="1"/>
            <a:r>
              <a:rPr lang="fr-FR" sz="2000" dirty="0"/>
              <a:t>Sébum : lubrifiant protecteur</a:t>
            </a:r>
          </a:p>
          <a:p>
            <a:pPr lvl="1"/>
            <a:r>
              <a:rPr lang="fr-FR" sz="2000" dirty="0" err="1"/>
              <a:t>Sébum+sueur</a:t>
            </a:r>
            <a:r>
              <a:rPr lang="fr-FR" sz="2000" dirty="0"/>
              <a:t> = film hydrolipidique</a:t>
            </a:r>
          </a:p>
          <a:p>
            <a:pPr lvl="1"/>
            <a:r>
              <a:rPr lang="fr-FR" sz="2000" dirty="0"/>
              <a:t>Développées sur la zone </a:t>
            </a:r>
            <a:r>
              <a:rPr lang="fr-FR" sz="2000" dirty="0" err="1"/>
              <a:t>T</a:t>
            </a:r>
            <a:r>
              <a:rPr lang="fr-FR" sz="2000" dirty="0"/>
              <a:t> du visage, sur</a:t>
            </a:r>
          </a:p>
          <a:p>
            <a:pPr lvl="1"/>
            <a:r>
              <a:rPr lang="fr-FR" sz="2000" dirty="0"/>
              <a:t>la tête, le haut du dos, près des muqueuses.</a:t>
            </a:r>
          </a:p>
          <a:p>
            <a:pPr lvl="1"/>
            <a:r>
              <a:rPr lang="fr-FR" sz="2000" dirty="0"/>
              <a:t>Fonctions : fongistatique, protège de la</a:t>
            </a:r>
          </a:p>
          <a:p>
            <a:pPr marL="457200" lvl="1" indent="0">
              <a:buNone/>
            </a:pPr>
            <a:r>
              <a:rPr lang="fr-FR" sz="2000" dirty="0"/>
              <a:t>déshydratation, phéromones</a:t>
            </a:r>
          </a:p>
          <a:p>
            <a:pPr marL="457200" lvl="1" indent="0">
              <a:spcAft>
                <a:spcPts val="0"/>
              </a:spcAft>
              <a:buNone/>
            </a:pPr>
            <a:endParaRPr lang="fr-FR" dirty="0"/>
          </a:p>
          <a:p>
            <a:pPr marL="457200" lvl="1" indent="0">
              <a:spcAft>
                <a:spcPts val="0"/>
              </a:spcAft>
              <a:buNone/>
            </a:pPr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064" y="1605478"/>
            <a:ext cx="3267884" cy="48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2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7921" y="359050"/>
            <a:ext cx="5937755" cy="1188720"/>
          </a:xfrm>
        </p:spPr>
        <p:txBody>
          <a:bodyPr/>
          <a:lstStyle/>
          <a:p>
            <a:r>
              <a:rPr lang="fr-FR" sz="4400" dirty="0"/>
              <a:t>Les annexes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13545" y="1720538"/>
            <a:ext cx="8396126" cy="460216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Les glandes sébacées</a:t>
            </a:r>
          </a:p>
          <a:p>
            <a:pPr lvl="1"/>
            <a:r>
              <a:rPr lang="fr-FR" sz="2400" dirty="0"/>
              <a:t>Composition cireuse :</a:t>
            </a:r>
          </a:p>
          <a:p>
            <a:pPr lvl="2">
              <a:spcAft>
                <a:spcPts val="0"/>
              </a:spcAft>
            </a:pPr>
            <a:r>
              <a:rPr lang="fr-FR" sz="2000" dirty="0"/>
              <a:t>TG</a:t>
            </a:r>
          </a:p>
          <a:p>
            <a:pPr lvl="2">
              <a:spcAft>
                <a:spcPts val="0"/>
              </a:spcAft>
            </a:pPr>
            <a:r>
              <a:rPr lang="fr-FR" sz="2000" dirty="0"/>
              <a:t>AG libres</a:t>
            </a:r>
          </a:p>
          <a:p>
            <a:pPr lvl="2">
              <a:spcAft>
                <a:spcPts val="0"/>
              </a:spcAft>
            </a:pPr>
            <a:r>
              <a:rPr lang="fr-FR" sz="2000" dirty="0"/>
              <a:t>Cires estérifiées</a:t>
            </a:r>
          </a:p>
          <a:p>
            <a:pPr lvl="2">
              <a:spcAft>
                <a:spcPts val="0"/>
              </a:spcAft>
            </a:pPr>
            <a:r>
              <a:rPr lang="fr-FR" sz="2000" dirty="0" err="1"/>
              <a:t>Squalène</a:t>
            </a:r>
            <a:endParaRPr lang="fr-FR" sz="2000" dirty="0"/>
          </a:p>
          <a:p>
            <a:pPr lvl="2">
              <a:spcAft>
                <a:spcPts val="0"/>
              </a:spcAft>
            </a:pPr>
            <a:r>
              <a:rPr lang="fr-FR" sz="2000" dirty="0" err="1"/>
              <a:t>Ch</a:t>
            </a:r>
            <a:r>
              <a:rPr lang="fr-FR" sz="2000" dirty="0"/>
              <a:t> libre, estérifié</a:t>
            </a:r>
          </a:p>
          <a:p>
            <a:pPr lvl="2"/>
            <a:r>
              <a:rPr lang="fr-FR" sz="2000" dirty="0"/>
              <a:t>céramides</a:t>
            </a:r>
          </a:p>
          <a:p>
            <a:pPr lvl="1"/>
            <a:r>
              <a:rPr lang="fr-FR" sz="2600" dirty="0"/>
              <a:t>Composition variable :</a:t>
            </a:r>
          </a:p>
          <a:p>
            <a:pPr lvl="2">
              <a:spcAft>
                <a:spcPts val="0"/>
              </a:spcAft>
            </a:pPr>
            <a:r>
              <a:rPr lang="fr-FR" sz="2200" dirty="0"/>
              <a:t>Age et type de peau</a:t>
            </a:r>
          </a:p>
          <a:p>
            <a:pPr lvl="2">
              <a:spcAft>
                <a:spcPts val="0"/>
              </a:spcAft>
            </a:pPr>
            <a:r>
              <a:rPr lang="fr-FR" sz="2200" dirty="0"/>
              <a:t>Régions du corps</a:t>
            </a:r>
          </a:p>
          <a:p>
            <a:pPr lvl="2">
              <a:spcAft>
                <a:spcPts val="0"/>
              </a:spcAft>
            </a:pPr>
            <a:r>
              <a:rPr lang="fr-FR" sz="2200" dirty="0"/>
              <a:t>pH, microflore, mode de vie</a:t>
            </a:r>
          </a:p>
          <a:p>
            <a:pPr lvl="2">
              <a:spcAft>
                <a:spcPts val="0"/>
              </a:spcAft>
            </a:pPr>
            <a:endParaRPr lang="fr-FR" dirty="0"/>
          </a:p>
          <a:p>
            <a:pPr lvl="2"/>
            <a:endParaRPr lang="fr-FR" dirty="0"/>
          </a:p>
          <a:p>
            <a:pPr marL="457200" lvl="1" indent="0">
              <a:spcAft>
                <a:spcPts val="0"/>
              </a:spcAft>
              <a:buNone/>
            </a:pPr>
            <a:endParaRPr lang="fr-FR" dirty="0"/>
          </a:p>
          <a:p>
            <a:pPr marL="457200" lvl="1" indent="0">
              <a:spcAft>
                <a:spcPts val="0"/>
              </a:spcAft>
              <a:buNone/>
            </a:pPr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40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6668" y="406551"/>
            <a:ext cx="5937755" cy="1188720"/>
          </a:xfrm>
        </p:spPr>
        <p:txBody>
          <a:bodyPr/>
          <a:lstStyle/>
          <a:p>
            <a:r>
              <a:rPr lang="fr-FR" sz="4400" dirty="0"/>
              <a:t>Les annexes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74" y="1873567"/>
            <a:ext cx="8396126" cy="4602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Les poils</a:t>
            </a:r>
          </a:p>
          <a:p>
            <a:pPr lvl="1"/>
            <a:r>
              <a:rPr lang="fr-FR" sz="2000" dirty="0"/>
              <a:t>Ils recouvrent la presque totalité du corps</a:t>
            </a:r>
          </a:p>
          <a:p>
            <a:pPr lvl="1"/>
            <a:r>
              <a:rPr lang="fr-FR" sz="2000" dirty="0"/>
              <a:t>Ils varient en densité, en couleur et en épaisseur selon leur localisation</a:t>
            </a:r>
          </a:p>
          <a:p>
            <a:pPr lvl="1"/>
            <a:r>
              <a:rPr lang="fr-FR" sz="2000" dirty="0"/>
              <a:t>Ils sont faits de kératine + grains de mélanine + lipides +eau</a:t>
            </a:r>
          </a:p>
          <a:p>
            <a:pPr lvl="1"/>
            <a:r>
              <a:rPr lang="fr-FR" sz="2000" dirty="0"/>
              <a:t>Les poils du scalp ou cheveux poussent plus vite</a:t>
            </a:r>
          </a:p>
          <a:p>
            <a:pPr lvl="1"/>
            <a:r>
              <a:rPr lang="fr-FR" sz="2000" dirty="0"/>
              <a:t>Situé dans le follicule pilo-sébacé</a:t>
            </a:r>
          </a:p>
          <a:p>
            <a:pPr lvl="1"/>
            <a:r>
              <a:rPr lang="fr-FR" sz="2000" dirty="0" err="1"/>
              <a:t>Nbe</a:t>
            </a:r>
            <a:r>
              <a:rPr lang="fr-FR" sz="2000" dirty="0"/>
              <a:t> total (adulte) : 100 000/cm</a:t>
            </a:r>
            <a:r>
              <a:rPr lang="fr-FR" sz="2000" baseline="30000" dirty="0"/>
              <a:t>2</a:t>
            </a:r>
          </a:p>
          <a:p>
            <a:pPr lvl="1"/>
            <a:r>
              <a:rPr lang="fr-FR" sz="2000" dirty="0"/>
              <a:t>2 parties : la racine (vivante) et la tige pilaire (morte)</a:t>
            </a:r>
          </a:p>
          <a:p>
            <a:pPr marL="457200" lvl="1" indent="0">
              <a:spcAft>
                <a:spcPts val="0"/>
              </a:spcAft>
              <a:buNone/>
            </a:pPr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2713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4169" y="371047"/>
            <a:ext cx="5937755" cy="1188720"/>
          </a:xfrm>
        </p:spPr>
        <p:txBody>
          <a:bodyPr/>
          <a:lstStyle/>
          <a:p>
            <a:r>
              <a:rPr lang="fr-FR" sz="4400" dirty="0"/>
              <a:t>Les annexes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983" y="1837941"/>
            <a:ext cx="8396126" cy="4602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Les cheveux</a:t>
            </a:r>
          </a:p>
          <a:p>
            <a:pPr lvl="1"/>
            <a:r>
              <a:rPr lang="fr-FR" sz="2400" dirty="0"/>
              <a:t>La racine : capillaires, nerfs et </a:t>
            </a:r>
          </a:p>
          <a:p>
            <a:pPr marL="457200" lvl="1" indent="0">
              <a:buNone/>
            </a:pPr>
            <a:r>
              <a:rPr lang="fr-FR" sz="2400" dirty="0"/>
              <a:t>fibres de collagène</a:t>
            </a:r>
          </a:p>
          <a:p>
            <a:pPr lvl="1"/>
            <a:r>
              <a:rPr lang="fr-FR" sz="2400" dirty="0"/>
              <a:t>La tige pilaire : 3 couches </a:t>
            </a:r>
          </a:p>
          <a:p>
            <a:pPr marL="457200" lvl="1" indent="0">
              <a:buNone/>
            </a:pPr>
            <a:r>
              <a:rPr lang="fr-FR" sz="2400" dirty="0"/>
              <a:t>concentriques</a:t>
            </a:r>
          </a:p>
          <a:p>
            <a:pPr lvl="2"/>
            <a:r>
              <a:rPr lang="fr-FR" sz="2000" dirty="0"/>
              <a:t>La moelle : cellules arrondies peu </a:t>
            </a:r>
          </a:p>
          <a:p>
            <a:pPr marL="914400" lvl="2" indent="0">
              <a:buNone/>
            </a:pPr>
            <a:r>
              <a:rPr lang="fr-FR" sz="2000" dirty="0"/>
              <a:t>cohérentes</a:t>
            </a:r>
          </a:p>
          <a:p>
            <a:pPr lvl="2"/>
            <a:r>
              <a:rPr lang="fr-FR" sz="2000" dirty="0"/>
              <a:t>Le cortex fait de cellules cornées </a:t>
            </a:r>
          </a:p>
          <a:p>
            <a:pPr marL="914400" lvl="2" indent="0">
              <a:buNone/>
            </a:pPr>
            <a:r>
              <a:rPr lang="fr-FR" sz="2000" dirty="0"/>
              <a:t>pigmentées</a:t>
            </a:r>
          </a:p>
          <a:p>
            <a:pPr lvl="2"/>
            <a:r>
              <a:rPr lang="fr-FR" sz="2000" dirty="0"/>
              <a:t>La cuticule faite de cellules cornées translucides en écailles</a:t>
            </a:r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13" y="2215618"/>
            <a:ext cx="3810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1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3122" y="311549"/>
            <a:ext cx="5937755" cy="1188720"/>
          </a:xfrm>
        </p:spPr>
        <p:txBody>
          <a:bodyPr/>
          <a:lstStyle/>
          <a:p>
            <a:r>
              <a:rPr lang="fr-FR" sz="4400" dirty="0"/>
              <a:t>L’épiderme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500" y="1622762"/>
            <a:ext cx="8001000" cy="4602162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Couche la plus superficielle</a:t>
            </a:r>
          </a:p>
          <a:p>
            <a:r>
              <a:rPr lang="fr-FR" sz="2400" dirty="0"/>
              <a:t>Environ 100 </a:t>
            </a:r>
            <a:r>
              <a:rPr lang="fr-FR" sz="2400" dirty="0">
                <a:latin typeface="Symbol" charset="2"/>
                <a:cs typeface="Symbol" charset="2"/>
              </a:rPr>
              <a:t>m</a:t>
            </a:r>
            <a:r>
              <a:rPr lang="fr-FR" sz="2400" dirty="0"/>
              <a:t>m</a:t>
            </a:r>
          </a:p>
          <a:p>
            <a:pPr>
              <a:spcAft>
                <a:spcPts val="1000"/>
              </a:spcAft>
            </a:pPr>
            <a:r>
              <a:rPr lang="fr-FR" sz="2400" dirty="0"/>
              <a:t>Composé de plusieurs types de cellules :</a:t>
            </a:r>
          </a:p>
          <a:p>
            <a:pPr lvl="1"/>
            <a:r>
              <a:rPr lang="fr-FR" sz="2000" dirty="0" err="1"/>
              <a:t>Kératinocytes</a:t>
            </a:r>
            <a:endParaRPr lang="fr-FR" sz="2000" dirty="0"/>
          </a:p>
          <a:p>
            <a:pPr lvl="1"/>
            <a:r>
              <a:rPr lang="fr-FR" sz="2000" dirty="0"/>
              <a:t>Mélanocytes</a:t>
            </a:r>
          </a:p>
          <a:p>
            <a:pPr lvl="1"/>
            <a:r>
              <a:rPr lang="fr-FR" sz="2000" dirty="0"/>
              <a:t>Cellules de Langerhans</a:t>
            </a:r>
          </a:p>
          <a:p>
            <a:pPr lvl="1"/>
            <a:r>
              <a:rPr lang="fr-FR" sz="2000" dirty="0"/>
              <a:t>Cellules de </a:t>
            </a:r>
            <a:r>
              <a:rPr lang="fr-FR" sz="2000" dirty="0" err="1"/>
              <a:t>Merkel</a:t>
            </a:r>
            <a:endParaRPr lang="fr-FR" sz="2000" dirty="0"/>
          </a:p>
          <a:p>
            <a:pPr>
              <a:spcAft>
                <a:spcPts val="1000"/>
              </a:spcAft>
            </a:pPr>
            <a:r>
              <a:rPr lang="fr-FR" sz="2400" dirty="0"/>
              <a:t>Rôle de l’épiderme :</a:t>
            </a:r>
          </a:p>
          <a:p>
            <a:pPr lvl="1"/>
            <a:r>
              <a:rPr lang="fr-FR" sz="2000" dirty="0"/>
              <a:t>Kératinisation</a:t>
            </a:r>
          </a:p>
          <a:p>
            <a:pPr lvl="1"/>
            <a:r>
              <a:rPr lang="fr-FR" sz="2000" dirty="0" err="1"/>
              <a:t>Mélanogénèse</a:t>
            </a:r>
            <a:endParaRPr lang="fr-FR" sz="2000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8787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58544" y="406552"/>
            <a:ext cx="5937755" cy="1188720"/>
          </a:xfrm>
        </p:spPr>
        <p:txBody>
          <a:bodyPr/>
          <a:lstStyle/>
          <a:p>
            <a:r>
              <a:rPr lang="fr-FR" sz="4400" dirty="0"/>
              <a:t>Les annexes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74" y="1873567"/>
            <a:ext cx="8396126" cy="4602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Les cheveux</a:t>
            </a:r>
          </a:p>
          <a:p>
            <a:pPr lvl="1"/>
            <a:r>
              <a:rPr lang="fr-FR" sz="2400" dirty="0"/>
              <a:t>Kératine</a:t>
            </a:r>
          </a:p>
          <a:p>
            <a:pPr lvl="2"/>
            <a:r>
              <a:rPr lang="fr-FR" sz="2000" dirty="0"/>
              <a:t>Constituant principal du cheveu</a:t>
            </a:r>
          </a:p>
          <a:p>
            <a:pPr lvl="2"/>
            <a:r>
              <a:rPr lang="fr-FR" sz="2000" dirty="0"/>
              <a:t>Protéine fibreuse : chaîne en hélice ou en spirale allongée</a:t>
            </a:r>
          </a:p>
          <a:p>
            <a:pPr lvl="2"/>
            <a:r>
              <a:rPr lang="fr-FR" sz="2000" dirty="0"/>
              <a:t>Possibilité d’allongement (brushing, permanentes)</a:t>
            </a:r>
          </a:p>
          <a:p>
            <a:pPr lvl="1"/>
            <a:r>
              <a:rPr lang="fr-FR" sz="2400" dirty="0"/>
              <a:t>Lipides</a:t>
            </a:r>
          </a:p>
          <a:p>
            <a:pPr lvl="2"/>
            <a:r>
              <a:rPr lang="fr-FR" sz="2000" dirty="0"/>
              <a:t>Action lubrifiante</a:t>
            </a:r>
          </a:p>
          <a:p>
            <a:pPr lvl="2"/>
            <a:r>
              <a:rPr lang="fr-FR" sz="2000" dirty="0"/>
              <a:t>Cohésion cuticule-cortex</a:t>
            </a:r>
          </a:p>
          <a:p>
            <a:pPr lvl="1"/>
            <a:r>
              <a:rPr lang="fr-FR" sz="2400" dirty="0"/>
              <a:t>Eau</a:t>
            </a:r>
          </a:p>
          <a:p>
            <a:pPr marL="457200" lvl="1" indent="0">
              <a:spcAft>
                <a:spcPts val="0"/>
              </a:spcAft>
              <a:buNone/>
            </a:pPr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0669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2294" y="394676"/>
            <a:ext cx="5937755" cy="1188720"/>
          </a:xfrm>
        </p:spPr>
        <p:txBody>
          <a:bodyPr/>
          <a:lstStyle/>
          <a:p>
            <a:r>
              <a:rPr lang="fr-FR" sz="4400" dirty="0"/>
              <a:t>Les </a:t>
            </a:r>
            <a:r>
              <a:rPr lang="fr-FR" sz="4400" dirty="0" err="1"/>
              <a:t>annexeS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74" y="1873567"/>
            <a:ext cx="8396126" cy="4602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Les cheveux</a:t>
            </a:r>
          </a:p>
          <a:p>
            <a:pPr lvl="1"/>
            <a:r>
              <a:rPr lang="fr-FR" sz="2400" dirty="0"/>
              <a:t>Phase anagène (croissance) : 3-5 ans : 85%</a:t>
            </a:r>
          </a:p>
          <a:p>
            <a:pPr lvl="2"/>
            <a:r>
              <a:rPr lang="fr-FR" sz="2000" dirty="0"/>
              <a:t>0,5 mm /jour</a:t>
            </a:r>
            <a:endParaRPr lang="fr-FR" sz="2000" b="1" u="sng" dirty="0"/>
          </a:p>
          <a:p>
            <a:pPr lvl="1"/>
            <a:r>
              <a:rPr lang="fr-FR" sz="2400" dirty="0"/>
              <a:t>Phase </a:t>
            </a:r>
            <a:r>
              <a:rPr lang="fr-FR" sz="2400" dirty="0" err="1"/>
              <a:t>catagène</a:t>
            </a:r>
            <a:r>
              <a:rPr lang="fr-FR" sz="2400" dirty="0"/>
              <a:t> (inactivité) : 2-4 semaines : 1%</a:t>
            </a:r>
          </a:p>
          <a:p>
            <a:pPr lvl="2"/>
            <a:r>
              <a:rPr lang="fr-FR" sz="2000" dirty="0"/>
              <a:t>Croissance stoppée</a:t>
            </a:r>
          </a:p>
          <a:p>
            <a:pPr lvl="2"/>
            <a:r>
              <a:rPr lang="fr-FR" sz="2000" dirty="0"/>
              <a:t>Atrophie du follicule qui se détache de la papille</a:t>
            </a:r>
          </a:p>
          <a:p>
            <a:pPr lvl="1"/>
            <a:r>
              <a:rPr lang="fr-FR" sz="2400" dirty="0"/>
              <a:t>Phase </a:t>
            </a:r>
            <a:r>
              <a:rPr lang="fr-FR" sz="2400" dirty="0" err="1"/>
              <a:t>télogène</a:t>
            </a:r>
            <a:r>
              <a:rPr lang="fr-FR" sz="2400" dirty="0"/>
              <a:t> (élimination) : 2-4 mois : 14%</a:t>
            </a:r>
          </a:p>
          <a:p>
            <a:pPr lvl="2"/>
            <a:r>
              <a:rPr lang="fr-FR" sz="2000" dirty="0"/>
              <a:t>Expulsion du cheveu, poussé par un nouveau cheveu</a:t>
            </a:r>
          </a:p>
          <a:p>
            <a:pPr lvl="2"/>
            <a:r>
              <a:rPr lang="fr-FR" sz="2000" dirty="0"/>
              <a:t>Début du nouveau cycle</a:t>
            </a:r>
          </a:p>
          <a:p>
            <a:pPr lvl="2"/>
            <a:r>
              <a:rPr lang="fr-FR" sz="2000" dirty="0"/>
              <a:t>Perte normale : 50/j</a:t>
            </a:r>
          </a:p>
          <a:p>
            <a:pPr lvl="1"/>
            <a:endParaRPr lang="fr-FR" dirty="0"/>
          </a:p>
          <a:p>
            <a:pPr marL="457200" lvl="1" indent="0">
              <a:spcAft>
                <a:spcPts val="0"/>
              </a:spcAft>
              <a:buNone/>
            </a:pPr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4968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/>
              <a:t>La </a:t>
            </a:r>
            <a:r>
              <a:rPr lang="fr-FR" sz="4400" dirty="0" err="1"/>
              <a:t>peaU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1402" y="2368138"/>
            <a:ext cx="8607040" cy="4953000"/>
          </a:xfrm>
        </p:spPr>
        <p:txBody>
          <a:bodyPr>
            <a:normAutofit/>
          </a:bodyPr>
          <a:lstStyle/>
          <a:p>
            <a:r>
              <a:rPr lang="fr-FR" sz="2600" dirty="0"/>
              <a:t>Système tégumentaire : le plus étendu et le plus lourd du corps humain :</a:t>
            </a:r>
          </a:p>
          <a:p>
            <a:pPr lvl="1"/>
            <a:r>
              <a:rPr lang="fr-FR" sz="2200" dirty="0"/>
              <a:t>Surface 1,5 à 2 m</a:t>
            </a:r>
            <a:r>
              <a:rPr lang="fr-FR" sz="2200" baseline="30000" dirty="0"/>
              <a:t>2</a:t>
            </a:r>
            <a:r>
              <a:rPr lang="fr-FR" sz="2200" dirty="0"/>
              <a:t> chez un adulte</a:t>
            </a:r>
          </a:p>
          <a:p>
            <a:pPr lvl="1"/>
            <a:r>
              <a:rPr lang="fr-FR" sz="2200" dirty="0"/>
              <a:t>Poids : entre 3 et 3,5 kg</a:t>
            </a:r>
          </a:p>
          <a:p>
            <a:pPr lvl="1"/>
            <a:r>
              <a:rPr lang="fr-FR" sz="2200" dirty="0"/>
              <a:t>Epaisseur : 1,2 mm (&lt;1 mm pour la paupière et 2,6 mm dans le dos)</a:t>
            </a:r>
          </a:p>
          <a:p>
            <a:pPr lvl="1"/>
            <a:r>
              <a:rPr lang="fr-FR" sz="2200" dirty="0"/>
              <a:t>Couleur : élément de différenciation ethnique</a:t>
            </a:r>
          </a:p>
          <a:p>
            <a:pPr lvl="1"/>
            <a:r>
              <a:rPr lang="fr-FR" sz="2200" dirty="0"/>
              <a:t>Pilosité : peau glabre uniquement aux paumes et aux plantes</a:t>
            </a:r>
          </a:p>
          <a:p>
            <a:pPr lvl="1"/>
            <a:r>
              <a:rPr lang="fr-FR" sz="2200" dirty="0"/>
              <a:t>1 cm</a:t>
            </a:r>
            <a:r>
              <a:rPr lang="fr-FR" sz="2200" baseline="30000" dirty="0"/>
              <a:t>2</a:t>
            </a:r>
            <a:r>
              <a:rPr lang="fr-FR" sz="2200" dirty="0"/>
              <a:t> : 3 vaisseaux sanguins, 12 nerfs, 10 poils,15 glandes sébacées, 100 glandes sudoripares </a:t>
            </a:r>
            <a:r>
              <a:rPr lang="fr-FR" sz="2200" dirty="0" err="1"/>
              <a:t>eccrines</a:t>
            </a:r>
            <a:r>
              <a:rPr lang="fr-FR" sz="2200" dirty="0"/>
              <a:t>, 3 000 000 de cellules</a:t>
            </a:r>
          </a:p>
          <a:p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76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896" y="470856"/>
            <a:ext cx="8001000" cy="1143000"/>
          </a:xfrm>
        </p:spPr>
        <p:txBody>
          <a:bodyPr/>
          <a:lstStyle/>
          <a:p>
            <a:r>
              <a:rPr lang="fr-FR" sz="4400" dirty="0"/>
              <a:t>La </a:t>
            </a:r>
            <a:r>
              <a:rPr lang="fr-FR" sz="4400" dirty="0" err="1"/>
              <a:t>peaU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7876" y="1622762"/>
            <a:ext cx="8607040" cy="5235238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Fonctions multiples :</a:t>
            </a:r>
          </a:p>
          <a:p>
            <a:pPr lvl="1"/>
            <a:r>
              <a:rPr lang="fr-FR" sz="2400" dirty="0"/>
              <a:t>Fonction de protection : </a:t>
            </a:r>
          </a:p>
          <a:p>
            <a:pPr lvl="2"/>
            <a:r>
              <a:rPr lang="fr-FR" sz="2000" dirty="0"/>
              <a:t>agressions extérieures : agressions mécaniques, pollutions diverses, micro-organismes</a:t>
            </a:r>
          </a:p>
          <a:p>
            <a:pPr lvl="2"/>
            <a:r>
              <a:rPr lang="fr-FR" sz="2000" dirty="0"/>
              <a:t>Protection face au soleil</a:t>
            </a:r>
          </a:p>
          <a:p>
            <a:pPr lvl="1"/>
            <a:r>
              <a:rPr lang="fr-FR" sz="2400" dirty="0"/>
              <a:t>Fonction de thermorégulation : </a:t>
            </a:r>
          </a:p>
          <a:p>
            <a:pPr lvl="2"/>
            <a:r>
              <a:rPr lang="fr-FR" sz="2000" dirty="0"/>
              <a:t>Maintenir  la température interne : 37°C </a:t>
            </a:r>
          </a:p>
          <a:p>
            <a:pPr lvl="1"/>
            <a:r>
              <a:rPr lang="fr-FR" sz="2400" dirty="0"/>
              <a:t>Fonction métabolique : </a:t>
            </a:r>
          </a:p>
          <a:p>
            <a:pPr lvl="2"/>
            <a:r>
              <a:rPr lang="fr-FR" sz="2000" dirty="0"/>
              <a:t>Synthèse de la vitamine D (UVB)</a:t>
            </a:r>
          </a:p>
          <a:p>
            <a:pPr lvl="1"/>
            <a:r>
              <a:rPr lang="fr-FR" sz="2400" dirty="0"/>
              <a:t>Fonction sensorielle : </a:t>
            </a:r>
          </a:p>
          <a:p>
            <a:pPr lvl="2"/>
            <a:r>
              <a:rPr lang="fr-FR" sz="2000" dirty="0"/>
              <a:t>Récepteurs du sens du toucher</a:t>
            </a:r>
          </a:p>
          <a:p>
            <a:pPr lvl="2"/>
            <a:r>
              <a:rPr lang="fr-FR" sz="2000" dirty="0"/>
              <a:t>Rôle d’information</a:t>
            </a:r>
          </a:p>
          <a:p>
            <a:pPr lvl="2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69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045" y="266724"/>
            <a:ext cx="5937755" cy="1188720"/>
          </a:xfrm>
        </p:spPr>
        <p:txBody>
          <a:bodyPr/>
          <a:lstStyle/>
          <a:p>
            <a:r>
              <a:rPr lang="fr-FR" sz="4400" dirty="0"/>
              <a:t>L’épiderme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6264" y="1609824"/>
            <a:ext cx="8196236" cy="54403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000" dirty="0"/>
              <a:t>Couche basale : 1 rangée de cellules cubiques</a:t>
            </a:r>
          </a:p>
          <a:p>
            <a:pPr>
              <a:spcAft>
                <a:spcPts val="1000"/>
              </a:spcAft>
            </a:pPr>
            <a:r>
              <a:rPr lang="fr-FR" sz="2000" dirty="0"/>
              <a:t>Couche épineuse : 5 à 10 couches : les cellules s’aplatissent</a:t>
            </a:r>
          </a:p>
          <a:p>
            <a:pPr>
              <a:spcAft>
                <a:spcPts val="1000"/>
              </a:spcAft>
            </a:pPr>
            <a:r>
              <a:rPr lang="fr-FR" sz="2000" dirty="0"/>
              <a:t>Couche granuleuse : cellules très aplaties</a:t>
            </a:r>
          </a:p>
          <a:p>
            <a:pPr>
              <a:spcAft>
                <a:spcPts val="1000"/>
              </a:spcAft>
            </a:pPr>
            <a:r>
              <a:rPr lang="fr-FR" sz="2000" dirty="0"/>
              <a:t>Couche cornée : empilement</a:t>
            </a:r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34" y="3873695"/>
            <a:ext cx="6392896" cy="24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2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3122" y="228918"/>
            <a:ext cx="5937755" cy="1188720"/>
          </a:xfrm>
        </p:spPr>
        <p:txBody>
          <a:bodyPr/>
          <a:lstStyle/>
          <a:p>
            <a:r>
              <a:rPr lang="fr-FR" sz="4400" dirty="0"/>
              <a:t>L’épiderme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 err="1"/>
              <a:t>Kératinocytes</a:t>
            </a:r>
            <a:endParaRPr lang="fr-FR" sz="2800" b="1" u="sng" dirty="0"/>
          </a:p>
          <a:p>
            <a:pPr lvl="1"/>
            <a:r>
              <a:rPr lang="fr-FR" sz="2400" dirty="0"/>
              <a:t>Naissent au niveau de la couche germinative et migrent à la surface en se différenciant : KERATINISATION = Mitose + Différenciation (</a:t>
            </a:r>
            <a:r>
              <a:rPr lang="fr-FR" sz="2400" dirty="0" err="1"/>
              <a:t>cornéocyte</a:t>
            </a:r>
            <a:r>
              <a:rPr lang="fr-FR" sz="2400" dirty="0"/>
              <a:t>)</a:t>
            </a:r>
          </a:p>
          <a:p>
            <a:pPr lvl="1"/>
            <a:r>
              <a:rPr lang="fr-FR" sz="2400" dirty="0"/>
              <a:t>Fabriquent des protéines très résistantes : kératines : 90% des cellules</a:t>
            </a:r>
          </a:p>
          <a:p>
            <a:pPr lvl="1"/>
            <a:r>
              <a:rPr lang="fr-FR" sz="2400" dirty="0"/>
              <a:t>Forment un épithélium de revêtement, stratifié, squameux, kératinisant</a:t>
            </a:r>
          </a:p>
          <a:p>
            <a:pPr lvl="2"/>
            <a:r>
              <a:rPr lang="fr-FR" sz="2000" dirty="0"/>
              <a:t>Couche basale : forme haute, gros noyau, structuré , pool germinatif</a:t>
            </a:r>
          </a:p>
          <a:p>
            <a:pPr lvl="2"/>
            <a:r>
              <a:rPr lang="fr-FR" sz="2000" dirty="0"/>
              <a:t>Couche épineuse : petits, arrondis, </a:t>
            </a:r>
            <a:r>
              <a:rPr lang="fr-FR" sz="2000" dirty="0" err="1"/>
              <a:t>nbreux</a:t>
            </a:r>
            <a:r>
              <a:rPr lang="fr-FR" sz="2000" dirty="0"/>
              <a:t> </a:t>
            </a:r>
            <a:r>
              <a:rPr lang="fr-FR" sz="2000" dirty="0" err="1"/>
              <a:t>desmosomes</a:t>
            </a:r>
            <a:r>
              <a:rPr lang="fr-FR" sz="2000" dirty="0"/>
              <a:t>, synthèse</a:t>
            </a:r>
          </a:p>
          <a:p>
            <a:pPr lvl="2"/>
            <a:r>
              <a:rPr lang="fr-FR" sz="2000" dirty="0"/>
              <a:t>Couche granuleuse : aplatis, jointifs, nombreuses granulations</a:t>
            </a:r>
          </a:p>
          <a:p>
            <a:pPr lvl="2"/>
            <a:r>
              <a:rPr lang="fr-FR" sz="2000" dirty="0"/>
              <a:t>Couche cornée : </a:t>
            </a:r>
            <a:r>
              <a:rPr lang="fr-FR" sz="2000" dirty="0" err="1"/>
              <a:t>cornéocyte</a:t>
            </a:r>
            <a:r>
              <a:rPr lang="fr-FR" sz="2000" dirty="0"/>
              <a:t> : pas de noyau, pas d’organites cytoplasmiques, complexe amorphe, enveloppe protéique dans lipides</a:t>
            </a:r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47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3122" y="430302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fr-FR" sz="4400" dirty="0"/>
              <a:t>La couche cornée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107554"/>
            <a:ext cx="9144000" cy="54403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400" dirty="0"/>
              <a:t>Kératinisation = équilibre</a:t>
            </a:r>
          </a:p>
          <a:p>
            <a:pPr lvl="1"/>
            <a:r>
              <a:rPr lang="fr-FR" sz="2000" dirty="0"/>
              <a:t>Production de cellules basale</a:t>
            </a:r>
          </a:p>
          <a:p>
            <a:pPr lvl="1"/>
            <a:r>
              <a:rPr lang="fr-FR" sz="2000" dirty="0"/>
              <a:t>Elimination : desquamation</a:t>
            </a:r>
          </a:p>
          <a:p>
            <a:pPr marL="914400" lvl="2" indent="0">
              <a:buNone/>
            </a:pPr>
            <a:r>
              <a:rPr lang="fr-FR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000" dirty="0">
                <a:sym typeface="Wingdings"/>
              </a:rPr>
              <a:t> TURN OVER épidermique : 21 à 28 jours</a:t>
            </a:r>
            <a:endParaRPr lang="fr-FR" sz="2000" dirty="0"/>
          </a:p>
          <a:p>
            <a:pPr>
              <a:spcAft>
                <a:spcPts val="1000"/>
              </a:spcAft>
            </a:pPr>
            <a:r>
              <a:rPr lang="fr-FR" sz="2400" dirty="0"/>
              <a:t>Hydratation : </a:t>
            </a:r>
          </a:p>
          <a:p>
            <a:pPr lvl="1"/>
            <a:r>
              <a:rPr lang="fr-FR" sz="2400" dirty="0"/>
              <a:t>Intégrité membranaire</a:t>
            </a:r>
          </a:p>
          <a:p>
            <a:pPr lvl="1"/>
            <a:r>
              <a:rPr lang="fr-FR" sz="2400" dirty="0"/>
              <a:t>Présence de N.M.F.</a:t>
            </a:r>
          </a:p>
          <a:p>
            <a:pPr lvl="1"/>
            <a:r>
              <a:rPr lang="fr-FR" sz="2400" dirty="0"/>
              <a:t>Equilibre des lipides épidermiques</a:t>
            </a:r>
          </a:p>
          <a:p>
            <a:pPr lvl="1"/>
            <a:r>
              <a:rPr lang="fr-FR" sz="2400" dirty="0"/>
              <a:t>Equilibre entre milieu intérieur et extérieur</a:t>
            </a:r>
          </a:p>
        </p:txBody>
      </p:sp>
    </p:spTree>
    <p:extLst>
      <p:ext uri="{BB962C8B-B14F-4D97-AF65-F5344CB8AC3E}">
        <p14:creationId xmlns:p14="http://schemas.microsoft.com/office/powerpoint/2010/main" val="174969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7292" y="275923"/>
            <a:ext cx="5937755" cy="1188720"/>
          </a:xfrm>
        </p:spPr>
        <p:txBody>
          <a:bodyPr/>
          <a:lstStyle/>
          <a:p>
            <a:r>
              <a:rPr lang="fr-FR" sz="4400" dirty="0"/>
              <a:t>L’épiderme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7009"/>
            <a:ext cx="8270705" cy="460216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Mélanocytes</a:t>
            </a:r>
          </a:p>
          <a:p>
            <a:pPr lvl="1"/>
            <a:r>
              <a:rPr lang="fr-FR" sz="2000" dirty="0"/>
              <a:t>Dans la couche basale à la </a:t>
            </a:r>
          </a:p>
          <a:p>
            <a:pPr marL="457200" lvl="1" indent="0">
              <a:buNone/>
            </a:pPr>
            <a:r>
              <a:rPr lang="fr-FR" sz="2000" dirty="0"/>
              <a:t>	base des poils</a:t>
            </a:r>
          </a:p>
          <a:p>
            <a:pPr lvl="1"/>
            <a:r>
              <a:rPr lang="fr-FR" sz="2000" dirty="0"/>
              <a:t>Responsable de la synthèse </a:t>
            </a:r>
          </a:p>
          <a:p>
            <a:pPr marL="457200" lvl="1" indent="0">
              <a:buNone/>
            </a:pPr>
            <a:r>
              <a:rPr lang="fr-FR" sz="2000" dirty="0"/>
              <a:t>	de la mélanine (pigmentation </a:t>
            </a:r>
          </a:p>
          <a:p>
            <a:pPr marL="457200" lvl="1" indent="0">
              <a:buNone/>
            </a:pPr>
            <a:r>
              <a:rPr lang="fr-FR" sz="2000" dirty="0"/>
              <a:t>	et </a:t>
            </a:r>
            <a:r>
              <a:rPr lang="fr-FR" sz="2000" dirty="0" err="1"/>
              <a:t>photoprotection</a:t>
            </a:r>
            <a:r>
              <a:rPr lang="fr-FR" sz="2000" dirty="0"/>
              <a:t>)</a:t>
            </a:r>
          </a:p>
          <a:p>
            <a:pPr lvl="1"/>
            <a:r>
              <a:rPr lang="fr-FR" sz="2000" dirty="0"/>
              <a:t>1% de la population cellulaire</a:t>
            </a:r>
          </a:p>
          <a:p>
            <a:pPr lvl="1"/>
            <a:r>
              <a:rPr lang="fr-FR" sz="2000" dirty="0"/>
              <a:t>Transfert de la mélanine aux </a:t>
            </a:r>
          </a:p>
          <a:p>
            <a:pPr marL="457200" lvl="1" indent="0">
              <a:buNone/>
            </a:pPr>
            <a:r>
              <a:rPr lang="fr-FR" sz="2000" dirty="0"/>
              <a:t>	</a:t>
            </a:r>
            <a:r>
              <a:rPr lang="fr-FR" sz="2000" dirty="0" err="1"/>
              <a:t>kératinocytes</a:t>
            </a:r>
            <a:r>
              <a:rPr lang="fr-FR" sz="2000" dirty="0"/>
              <a:t> par les dendrites</a:t>
            </a:r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38" y="1607009"/>
            <a:ext cx="4391820" cy="42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4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4170" y="299674"/>
            <a:ext cx="5937755" cy="1188720"/>
          </a:xfrm>
        </p:spPr>
        <p:txBody>
          <a:bodyPr/>
          <a:lstStyle/>
          <a:p>
            <a:r>
              <a:rPr lang="fr-FR" sz="4400" dirty="0"/>
              <a:t>L’épiderme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7009"/>
            <a:ext cx="8270705" cy="5009912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800" b="1" u="sng" dirty="0"/>
              <a:t>Mélanocytes</a:t>
            </a:r>
          </a:p>
          <a:p>
            <a:pPr lvl="1"/>
            <a:r>
              <a:rPr lang="fr-FR" sz="2000" dirty="0"/>
              <a:t>Corps cellulaire globuleux</a:t>
            </a:r>
          </a:p>
          <a:p>
            <a:pPr lvl="1"/>
            <a:r>
              <a:rPr lang="fr-FR" sz="2000" dirty="0"/>
              <a:t>Présence de dendrites (vers le pôle supérieur)</a:t>
            </a:r>
          </a:p>
          <a:p>
            <a:pPr lvl="1"/>
            <a:r>
              <a:rPr lang="fr-FR" sz="2000" dirty="0"/>
              <a:t>Présence d’organites spécifiques : </a:t>
            </a:r>
            <a:r>
              <a:rPr lang="fr-FR" sz="2000" dirty="0" err="1"/>
              <a:t>mélanosomes</a:t>
            </a:r>
            <a:endParaRPr lang="fr-FR" sz="2000" dirty="0"/>
          </a:p>
          <a:p>
            <a:pPr lvl="1"/>
            <a:r>
              <a:rPr lang="fr-FR" sz="2000" dirty="0"/>
              <a:t>Absence de </a:t>
            </a:r>
            <a:r>
              <a:rPr lang="fr-FR" sz="2000" dirty="0" err="1"/>
              <a:t>desmosomes</a:t>
            </a:r>
            <a:endParaRPr lang="fr-FR" sz="2000" dirty="0"/>
          </a:p>
          <a:p>
            <a:pPr>
              <a:spcAft>
                <a:spcPts val="1000"/>
              </a:spcAft>
            </a:pPr>
            <a:r>
              <a:rPr lang="fr-FR" sz="2400" dirty="0"/>
              <a:t>Mélanines</a:t>
            </a:r>
          </a:p>
          <a:p>
            <a:pPr lvl="1"/>
            <a:r>
              <a:rPr lang="fr-FR" sz="1800" dirty="0" err="1"/>
              <a:t>Eumélanines</a:t>
            </a:r>
            <a:r>
              <a:rPr lang="fr-FR" sz="1800" dirty="0"/>
              <a:t> : sombres</a:t>
            </a:r>
          </a:p>
          <a:p>
            <a:pPr lvl="1"/>
            <a:r>
              <a:rPr lang="fr-FR" sz="1800" dirty="0" err="1"/>
              <a:t>Phaeomélanines</a:t>
            </a:r>
            <a:r>
              <a:rPr lang="fr-FR" sz="1800" dirty="0"/>
              <a:t> : claires, rouges</a:t>
            </a:r>
          </a:p>
          <a:p>
            <a:pPr lvl="1"/>
            <a:r>
              <a:rPr lang="fr-FR" sz="1800" dirty="0"/>
              <a:t>Proviennent de la </a:t>
            </a:r>
            <a:r>
              <a:rPr lang="fr-FR" sz="1800" dirty="0" err="1"/>
              <a:t>dopaquinone</a:t>
            </a:r>
            <a:endParaRPr lang="fr-FR" sz="1800" dirty="0"/>
          </a:p>
          <a:p>
            <a:pPr lvl="1"/>
            <a:r>
              <a:rPr lang="fr-FR" sz="1800" dirty="0"/>
              <a:t>A partir de la tyrosine par la tyrosinase</a:t>
            </a:r>
          </a:p>
          <a:p>
            <a:pPr marL="0" indent="0">
              <a:spcAft>
                <a:spcPts val="100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35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4385" y="454053"/>
            <a:ext cx="5937755" cy="1188720"/>
          </a:xfrm>
        </p:spPr>
        <p:txBody>
          <a:bodyPr/>
          <a:lstStyle/>
          <a:p>
            <a:r>
              <a:rPr lang="fr-FR" sz="4400" dirty="0"/>
              <a:t>L’épiderme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83326"/>
            <a:ext cx="8826527" cy="4602236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400" dirty="0"/>
              <a:t>Le système pigmentaire</a:t>
            </a:r>
          </a:p>
          <a:p>
            <a:pPr lvl="1"/>
            <a:r>
              <a:rPr lang="fr-FR" sz="2000" dirty="0"/>
              <a:t>Fabrication de </a:t>
            </a:r>
            <a:r>
              <a:rPr lang="fr-FR" sz="2000" dirty="0" err="1"/>
              <a:t>mélanosomes</a:t>
            </a:r>
            <a:r>
              <a:rPr lang="fr-FR" sz="2000" dirty="0"/>
              <a:t> : grains qui se chargent dans la cellule de pigments mélaniques</a:t>
            </a:r>
          </a:p>
          <a:p>
            <a:pPr lvl="1"/>
            <a:r>
              <a:rPr lang="fr-FR" sz="2000" dirty="0"/>
              <a:t>Transfert des </a:t>
            </a:r>
            <a:r>
              <a:rPr lang="fr-FR" sz="2000" dirty="0" err="1"/>
              <a:t>mélanosomes</a:t>
            </a:r>
            <a:r>
              <a:rPr lang="fr-FR" sz="2000" dirty="0"/>
              <a:t> bourrés de mélanine aux </a:t>
            </a:r>
            <a:r>
              <a:rPr lang="fr-FR" sz="2000" dirty="0" err="1"/>
              <a:t>kératinocytes</a:t>
            </a:r>
            <a:endParaRPr lang="fr-FR" sz="2000" dirty="0"/>
          </a:p>
          <a:p>
            <a:pPr lvl="1"/>
            <a:r>
              <a:rPr lang="fr-FR" sz="2000" dirty="0"/>
              <a:t>Regroupement des mélanosomes au-dessus du noyau des kératinocytes pour le protéger</a:t>
            </a:r>
          </a:p>
          <a:p>
            <a:pPr lvl="1"/>
            <a:r>
              <a:rPr lang="fr-FR" sz="2000" dirty="0"/>
              <a:t>Rupture des </a:t>
            </a:r>
            <a:r>
              <a:rPr lang="fr-FR" sz="2000" dirty="0" err="1"/>
              <a:t>mélanosomes</a:t>
            </a:r>
            <a:r>
              <a:rPr lang="fr-FR" sz="2000" dirty="0"/>
              <a:t> lors de la disparition des noyaux et répartition </a:t>
            </a:r>
            <a:r>
              <a:rPr lang="fr-FR" sz="2000" dirty="0" err="1"/>
              <a:t>kératinocytaire</a:t>
            </a:r>
            <a:r>
              <a:rPr lang="fr-FR" sz="2000" dirty="0"/>
              <a:t> des pigments mélaniques</a:t>
            </a:r>
          </a:p>
        </p:txBody>
      </p:sp>
    </p:spTree>
    <p:extLst>
      <p:ext uri="{BB962C8B-B14F-4D97-AF65-F5344CB8AC3E}">
        <p14:creationId xmlns:p14="http://schemas.microsoft.com/office/powerpoint/2010/main" val="4265809809"/>
      </p:ext>
    </p:extLst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{8A48FD08-2978-C548-9134-EC2F76E943DB}tf10001120</Template>
  <TotalTime>656</TotalTime>
  <Words>1514</Words>
  <Application>Microsoft Macintosh PowerPoint</Application>
  <PresentationFormat>Affichage à l'écran (4:3)</PresentationFormat>
  <Paragraphs>305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Gill Sans MT</vt:lpstr>
      <vt:lpstr>Symbol</vt:lpstr>
      <vt:lpstr>Wingdings</vt:lpstr>
      <vt:lpstr>Colis</vt:lpstr>
      <vt:lpstr>Anatomie et physiologie de la peau</vt:lpstr>
      <vt:lpstr>La peau</vt:lpstr>
      <vt:lpstr>L’épiderme</vt:lpstr>
      <vt:lpstr>L’épiderme</vt:lpstr>
      <vt:lpstr>L’épiderme</vt:lpstr>
      <vt:lpstr>La couche cornée</vt:lpstr>
      <vt:lpstr>L’épiderme</vt:lpstr>
      <vt:lpstr>L’épiderme</vt:lpstr>
      <vt:lpstr>L’épiderme</vt:lpstr>
      <vt:lpstr>L’épiderme</vt:lpstr>
      <vt:lpstr>L’épiderme</vt:lpstr>
      <vt:lpstr>La jonction dermo-épidermique</vt:lpstr>
      <vt:lpstr>Le derme</vt:lpstr>
      <vt:lpstr>Le derme</vt:lpstr>
      <vt:lpstr>Le derme</vt:lpstr>
      <vt:lpstr>Le derme</vt:lpstr>
      <vt:lpstr>Le derme</vt:lpstr>
      <vt:lpstr>Le derme</vt:lpstr>
      <vt:lpstr>Le derme</vt:lpstr>
      <vt:lpstr>Le derme</vt:lpstr>
      <vt:lpstr>L’hypoderme</vt:lpstr>
      <vt:lpstr>L’hypoderme</vt:lpstr>
      <vt:lpstr>L’hypoderme</vt:lpstr>
      <vt:lpstr>Les annexes</vt:lpstr>
      <vt:lpstr>Les annexeS</vt:lpstr>
      <vt:lpstr>Les annexes</vt:lpstr>
      <vt:lpstr>Les annexes</vt:lpstr>
      <vt:lpstr>Les annexes</vt:lpstr>
      <vt:lpstr>Les annexes</vt:lpstr>
      <vt:lpstr>Les annexes</vt:lpstr>
      <vt:lpstr>Les annexeS</vt:lpstr>
      <vt:lpstr>La peaU</vt:lpstr>
      <vt:lpstr>La peaU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cecile</dc:creator>
  <cp:lastModifiedBy>Cécile Laugel</cp:lastModifiedBy>
  <cp:revision>75</cp:revision>
  <dcterms:created xsi:type="dcterms:W3CDTF">2013-07-25T13:51:25Z</dcterms:created>
  <dcterms:modified xsi:type="dcterms:W3CDTF">2023-09-27T09:07:39Z</dcterms:modified>
</cp:coreProperties>
</file>