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6" r:id="rId4"/>
    <p:sldId id="262" r:id="rId5"/>
    <p:sldId id="272" r:id="rId6"/>
    <p:sldId id="274" r:id="rId7"/>
    <p:sldId id="264" r:id="rId8"/>
    <p:sldId id="275" r:id="rId9"/>
    <p:sldId id="276" r:id="rId10"/>
    <p:sldId id="263" r:id="rId11"/>
    <p:sldId id="277" r:id="rId12"/>
    <p:sldId id="278" r:id="rId13"/>
    <p:sldId id="265" r:id="rId14"/>
    <p:sldId id="282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Therese.Batardiere" initials="MT" lastIdx="1" clrIdx="0">
    <p:extLst>
      <p:ext uri="{19B8F6BF-5375-455C-9EA6-DF929625EA0E}">
        <p15:presenceInfo xmlns:p15="http://schemas.microsoft.com/office/powerpoint/2012/main" userId="S::Marie.Batardiere@ul.ie::030bc22a-7508-4330-93bb-1f9d1efec7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FDC"/>
    <a:srgbClr val="BD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6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5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8456-0B6D-D147-B974-6654E403B485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0CC8-FFFA-7040-9A4A-EC97D5031D5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0CC8-FFFA-7040-9A4A-EC97D5031D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0CC8-FFFA-7040-9A4A-EC97D5031D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0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0CC8-FFFA-7040-9A4A-EC97D5031D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0CC8-FFFA-7040-9A4A-EC97D5031D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0CC8-FFFA-7040-9A4A-EC97D5031D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F0CC8-FFFA-7040-9A4A-EC97D5031D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1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7B31-04B3-1F43-8E38-07E634AA3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50279-A312-604D-803E-D028BF28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3261-2A13-9B4A-B4D6-669337E0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8656-00C3-8B4D-9712-B95CFC5C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DD5E-BBD4-BC45-88B7-F0D5CE08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4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5A2F-D4AB-A147-B29E-C66F5BB7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73ABE-0739-B54B-B26B-707F52D68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3468-D2C3-7E44-B62C-2960EA95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58F59-56B6-DB41-B2B0-B3CB8FA8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6CB7B-27BE-3D46-A758-B39A63EB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5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29AD2-6890-1C4C-9BCA-3249C33F2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B5E63-AE29-A04A-9A3D-AD74A25AF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A97C4-3AFC-B540-A489-C96B5AEE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BBAB5-68FF-E648-8813-4B641CB6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C334A-E270-F34B-94F9-D0A3510F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2F2-22E8-C842-A160-8B442248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F543-8D5B-1548-8F6C-79387CF6E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C8832-450D-8943-87C5-C7AD2B38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A59BD-0708-7647-89FC-F68269FA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84DC-5209-DA4D-8787-83F05B4B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0D53-072A-8D47-81D7-9F65BCA8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851F-4381-2A42-B758-A5CCDAB34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1052D-DCB3-324D-889A-7AAEB60D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B4ECD-8E8F-CA47-86A7-B6B60731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25DB-3E80-1D4D-88E4-FC30E728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8B20-352F-1F4A-8293-277A6D5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E856-2943-B040-B1EB-E66F6306A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FA70F-1D05-894C-BE70-EF223250A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6E1E2-F38E-5E4C-8B64-7547A153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5CFAF-185A-A740-95E9-5FDCEE9A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7F4EE-A5E5-6C40-B661-67525D79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1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49E7-410C-1F48-83FA-E1EF7283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08720-E146-BE4C-84C3-7738A177E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ABE80-DAE4-454D-A791-C281F3ED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28A23-12F8-4547-8F1C-5D27B16AE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348D4-4CE4-D840-AE5D-870EAC76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AB090-3ED8-5944-8D38-75F315D3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7173D-1B21-1F44-A787-E2D988BA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A0C55-D916-094A-85D9-8F173A25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B3BF-B023-7946-BD7B-753022B2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C323EB-7604-4F4A-9879-EB9470A2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00DB3-111F-5E42-B3B0-29A7B670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4FFB8-07E5-3546-AF14-DC0AF718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3B4D0-F857-BD4C-8769-B5FDA68C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ADFE8-5122-F744-96A6-015F1E34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D97AC-3B4B-2241-93F6-69F2EEFA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0A7B-1F8D-DE42-86A6-DC4D9F99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26DD-CAAA-314F-9AA0-EF21B8A34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421CA-9D9F-1B4F-9E08-9C6127167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AD10A-631B-7548-8438-E2907271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16780-0317-5C48-9234-710F795B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1DC36-12A0-E443-87B4-A3E274FC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926F-F9F7-4641-9ED1-1CE5C188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C9FEB-EC66-F24B-B676-1D76DA16C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A046B-0A2F-164D-9193-77F0658D8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B5B51-A0B4-8548-ADF5-9011E28A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26138-13DF-7546-8216-88357B77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41025-A959-3E4E-AFF7-825DF4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5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19D01-D2C1-1045-8A93-E06F00CA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FD8EB-B3D0-F04A-A244-59D6DD16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31BE-8F0D-AC46-85B6-BB7CE9F9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EB9F-070B-7E43-A51C-83B8BA715D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25C4-AF86-4D44-BCDB-A1A5396F9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B777-4D7C-414F-B2A9-2B525FD52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30A01-5C3C-8A41-BADA-9438A9A1E9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app=desktop&amp;feature=youtu.be&amp;v=VZLrTnhjOQ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5B9AA8C-5F38-1B41-B49B-CCAD31F8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855" y="2343333"/>
            <a:ext cx="6107560" cy="3714462"/>
          </a:xfrm>
        </p:spPr>
        <p:txBody>
          <a:bodyPr anchor="ctr">
            <a:normAutofit fontScale="90000"/>
          </a:bodyPr>
          <a:lstStyle/>
          <a:p>
            <a:pPr algn="l"/>
            <a:br>
              <a:rPr lang="en-US" sz="4900" b="1" dirty="0">
                <a:solidFill>
                  <a:schemeClr val="tx2"/>
                </a:solidFill>
              </a:rPr>
            </a:br>
            <a:br>
              <a:rPr lang="en-US" sz="4900" b="1" dirty="0">
                <a:solidFill>
                  <a:schemeClr val="tx2"/>
                </a:solidFill>
              </a:rPr>
            </a:br>
            <a:r>
              <a:rPr lang="en-US" sz="8000" b="1" dirty="0">
                <a:solidFill>
                  <a:schemeClr val="tx2"/>
                </a:solidFill>
              </a:rPr>
              <a:t>Virtual </a:t>
            </a:r>
            <a:br>
              <a:rPr lang="en-US" sz="8000" b="1" dirty="0">
                <a:solidFill>
                  <a:schemeClr val="tx2"/>
                </a:solidFill>
              </a:rPr>
            </a:br>
            <a:r>
              <a:rPr lang="en-US" sz="8000" b="1" dirty="0">
                <a:solidFill>
                  <a:schemeClr val="tx2"/>
                </a:solidFill>
              </a:rPr>
              <a:t>Exchange </a:t>
            </a:r>
            <a:br>
              <a:rPr lang="en-US" sz="8000" b="1" dirty="0">
                <a:solidFill>
                  <a:schemeClr val="tx2"/>
                </a:solidFill>
              </a:rPr>
            </a:br>
            <a:r>
              <a:rPr lang="en-US" sz="8000" b="1" dirty="0">
                <a:solidFill>
                  <a:schemeClr val="tx2"/>
                </a:solidFill>
              </a:rPr>
              <a:t>Project</a:t>
            </a:r>
            <a:br>
              <a:rPr lang="en-US" sz="8900" b="1" dirty="0">
                <a:solidFill>
                  <a:schemeClr val="tx2"/>
                </a:solidFill>
              </a:rPr>
            </a:br>
            <a:endParaRPr lang="en-US" sz="8900" b="1" dirty="0">
              <a:solidFill>
                <a:schemeClr val="tx2"/>
              </a:solidFill>
            </a:endParaRPr>
          </a:p>
        </p:txBody>
      </p:sp>
      <p:pic>
        <p:nvPicPr>
          <p:cNvPr id="24" name="Picture 23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68C0E66-2FF6-EC4A-BDA3-46392D3FF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228" y="3941379"/>
            <a:ext cx="3486917" cy="1592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C7EB71-6D33-4446-81EF-ABEC56147EB8}"/>
              </a:ext>
            </a:extLst>
          </p:cNvPr>
          <p:cNvSpPr/>
          <p:nvPr/>
        </p:nvSpPr>
        <p:spPr>
          <a:xfrm>
            <a:off x="381001" y="359229"/>
            <a:ext cx="2476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Autumn 2024</a:t>
            </a:r>
            <a:endParaRPr lang="en-US" sz="2800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5F673E0-F735-1075-54BB-80FF626F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39" y="2314664"/>
            <a:ext cx="3595694" cy="12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8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4453-7CB5-8B46-AAB6-20A0D2B7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74" y="477313"/>
            <a:ext cx="11050066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Task 3 (10%)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Flyers on an environmental initiative on your campuses [Tracts </a:t>
            </a:r>
            <a:r>
              <a:rPr lang="en-US" sz="2800" b="1" dirty="0" err="1">
                <a:solidFill>
                  <a:schemeClr val="tx2"/>
                </a:solidFill>
              </a:rPr>
              <a:t>écologie</a:t>
            </a:r>
            <a:r>
              <a:rPr lang="en-US" sz="2800" b="1" dirty="0">
                <a:solidFill>
                  <a:schemeClr val="tx2"/>
                </a:solidFill>
              </a:rPr>
              <a:t>]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(1 targeted at staff and 1 targeted at students)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CE62F8-A4BC-DA4B-B1DA-C5E24EFBA3EF}"/>
              </a:ext>
            </a:extLst>
          </p:cNvPr>
          <p:cNvSpPr/>
          <p:nvPr/>
        </p:nvSpPr>
        <p:spPr>
          <a:xfrm>
            <a:off x="471373" y="2322637"/>
            <a:ext cx="1341120" cy="52670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281418-B606-F24F-8CE7-0A10CE79C5A0}"/>
              </a:ext>
            </a:extLst>
          </p:cNvPr>
          <p:cNvSpPr/>
          <p:nvPr/>
        </p:nvSpPr>
        <p:spPr>
          <a:xfrm>
            <a:off x="471373" y="5171979"/>
            <a:ext cx="2411837" cy="52670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CAE344-234D-C544-B46C-FCE66B86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72" y="2460250"/>
            <a:ext cx="10961868" cy="4178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Format:</a:t>
            </a:r>
          </a:p>
          <a:p>
            <a:pPr lvl="0"/>
            <a:r>
              <a:rPr lang="en-IE" sz="2400" b="1" dirty="0"/>
              <a:t>4 flyers </a:t>
            </a:r>
          </a:p>
          <a:p>
            <a:pPr lvl="0"/>
            <a:r>
              <a:rPr lang="en-IE" sz="2400" dirty="0"/>
              <a:t>Two flyers in English (1 in neutral register aimed at the general public and 1 in youth language aimed at students) and two flyers in French (1 in neutral register aimed at the general public and 1 in youth language aimed at students)</a:t>
            </a:r>
          </a:p>
          <a:p>
            <a:pPr lvl="0"/>
            <a:r>
              <a:rPr lang="en-IE" sz="2400" dirty="0"/>
              <a:t>Circa 75-150 words per flyer. The word count may differ based on the language register used.</a:t>
            </a:r>
          </a:p>
          <a:p>
            <a:pPr marL="0" lvl="0" indent="0">
              <a:buNone/>
            </a:pPr>
            <a:endParaRPr lang="en-IE" sz="2400" b="1" dirty="0"/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Submission: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dirty="0"/>
              <a:t>Upload the 2 flyers in the target language + short commentary in your native language on Brightspace </a:t>
            </a:r>
            <a:r>
              <a:rPr lang="en-US" sz="2400" dirty="0"/>
              <a:t>/</a:t>
            </a:r>
            <a:r>
              <a:rPr lang="en-US" sz="2400" dirty="0" err="1"/>
              <a:t>eCampus</a:t>
            </a:r>
            <a:r>
              <a:rPr lang="en-US" sz="2400" dirty="0"/>
              <a:t> by </a:t>
            </a:r>
            <a:r>
              <a:rPr lang="en-US" sz="2200" dirty="0">
                <a:solidFill>
                  <a:srgbClr val="FF0000"/>
                </a:solidFill>
              </a:rPr>
              <a:t>Friday 06 December 5pm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5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4453-7CB5-8B46-AAB6-20A0D2B7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74" y="477313"/>
            <a:ext cx="11218366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Task 3 (10%)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Flyers on an environmental initiative on your campuses [Tracts </a:t>
            </a:r>
            <a:r>
              <a:rPr lang="en-US" sz="2800" b="1" dirty="0" err="1">
                <a:solidFill>
                  <a:schemeClr val="tx2"/>
                </a:solidFill>
              </a:rPr>
              <a:t>écologie</a:t>
            </a:r>
            <a:r>
              <a:rPr lang="en-US" sz="2800" b="1" dirty="0">
                <a:solidFill>
                  <a:schemeClr val="tx2"/>
                </a:solidFill>
              </a:rPr>
              <a:t>]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(1 targeted at staff and 1 targeted at students) 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EB52F59-CE94-DA4F-B8B2-A32CD589F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83197"/>
              </p:ext>
            </p:extLst>
          </p:nvPr>
        </p:nvGraphicFramePr>
        <p:xfrm>
          <a:off x="471374" y="2127873"/>
          <a:ext cx="11218366" cy="438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8366">
                  <a:extLst>
                    <a:ext uri="{9D8B030D-6E8A-4147-A177-3AD203B41FA5}">
                      <a16:colId xmlns:a16="http://schemas.microsoft.com/office/drawing/2014/main" val="3224519653"/>
                    </a:ext>
                  </a:extLst>
                </a:gridCol>
              </a:tblGrid>
              <a:tr h="303337">
                <a:tc>
                  <a:txBody>
                    <a:bodyPr/>
                    <a:lstStyle/>
                    <a:p>
                      <a:r>
                        <a:rPr lang="en-US" dirty="0"/>
                        <a:t>Step-by-Step task template for tandems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681017"/>
                  </a:ext>
                </a:extLst>
              </a:tr>
              <a:tr h="758342"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Brainstorm and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1 or </a:t>
                      </a: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environmental issue(s)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interest to your group relating to your university campus.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894754"/>
                  </a:ext>
                </a:extLst>
              </a:tr>
              <a:tr h="512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 ‘green’ initiatives that </a:t>
                      </a:r>
                      <a:r>
                        <a:rPr lang="en-IE" sz="18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 the above issue(s) and adapt to each target audience.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57542"/>
                  </a:ext>
                </a:extLst>
              </a:tr>
              <a:tr h="303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first draft of flyers inviting a specific community to take action in your respective languages/cultures; the flyers about the campus in France will target English-speaking readers (international staff/students). The flyers about the campus in Ireland will target French-speaking readers (international staff/students). </a:t>
                      </a:r>
                      <a:endParaRPr lang="en-I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With the help of your partner, ensure the appropriate language / register is adequate </a:t>
                      </a: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flyer.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621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flyer should include a logo, illustration(s), a catchphrase and a few sentences/paragraphs providing a rationale/explanation.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Submit a short commentary (separate from the flyer) which explains your choices (topics, illustrations, colours and message) in English. (100-150 words)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 short commentary about the choice of expressions used in your flyer in French. (100 words)</a:t>
                      </a:r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50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24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4453-7CB5-8B46-AAB6-20A0D2B7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74" y="477313"/>
            <a:ext cx="11218366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Task 3 (10%)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Flyers on an environmental initiative on your campuses [Tracts </a:t>
            </a:r>
            <a:r>
              <a:rPr lang="en-US" sz="2800" b="1" dirty="0" err="1">
                <a:solidFill>
                  <a:schemeClr val="tx2"/>
                </a:solidFill>
              </a:rPr>
              <a:t>écologie</a:t>
            </a:r>
            <a:r>
              <a:rPr lang="en-US" sz="2800" b="1" dirty="0">
                <a:solidFill>
                  <a:schemeClr val="tx2"/>
                </a:solidFill>
              </a:rPr>
              <a:t>]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(1 targeted at staff and 1 targeted at students) 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EB52F59-CE94-DA4F-B8B2-A32CD589F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00094"/>
              </p:ext>
            </p:extLst>
          </p:nvPr>
        </p:nvGraphicFramePr>
        <p:xfrm>
          <a:off x="471374" y="2127873"/>
          <a:ext cx="11218366" cy="438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8366">
                  <a:extLst>
                    <a:ext uri="{9D8B030D-6E8A-4147-A177-3AD203B41FA5}">
                      <a16:colId xmlns:a16="http://schemas.microsoft.com/office/drawing/2014/main" val="3224519653"/>
                    </a:ext>
                  </a:extLst>
                </a:gridCol>
              </a:tblGrid>
              <a:tr h="303337">
                <a:tc>
                  <a:txBody>
                    <a:bodyPr/>
                    <a:lstStyle/>
                    <a:p>
                      <a:r>
                        <a:rPr lang="en-US" dirty="0"/>
                        <a:t>Step-by-Step task template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for triads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681017"/>
                  </a:ext>
                </a:extLst>
              </a:tr>
              <a:tr h="758342"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Brainstorm and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1 or </a:t>
                      </a: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environmental issue(s)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interest to your group relating to your university campus.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894754"/>
                  </a:ext>
                </a:extLst>
              </a:tr>
              <a:tr h="512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 ‘green’ initiatives that </a:t>
                      </a:r>
                      <a:r>
                        <a:rPr lang="en-IE" sz="18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 the above issue(s) and adapt to each target audience.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57542"/>
                  </a:ext>
                </a:extLst>
              </a:tr>
              <a:tr h="303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first draft of flyers inviting a specific community to take action in your respective languages/cultures; the flyers about the campus in France will target English-speaking readers (international staff/students). The flyers about the campus in Ireland will target French-speaking readers (international staff/students). </a:t>
                      </a:r>
                      <a:endParaRPr lang="en-I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With the help of your partners, ensure the appropriate language / register is adequate </a:t>
                      </a: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flyer.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621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flyer should include a logo, illustration(s), a catchphrase and a few sentences/paragraphs providing a rationale/explanation.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Submit a short commentary (separate from the flyer) which explains your choices (topics, illustrations, colours and message) in English. (100-150 words)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 short commentary about the choice of expressions used in your flyer in French. </a:t>
                      </a:r>
                      <a:r>
                        <a:rPr lang="en-IE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 words)</a:t>
                      </a:r>
                      <a:endParaRPr lang="en-IE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50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21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06626-9629-FF47-AD55-BA3C83C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 1 - Submissions from previous years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3" y="3026696"/>
            <a:ext cx="5475868" cy="350691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11" y="1520813"/>
            <a:ext cx="5800223" cy="32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9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06626-9629-FF47-AD55-BA3C83C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 1 - Submissions from previous years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3" y="3026696"/>
            <a:ext cx="5475868" cy="350691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11" y="1520813"/>
            <a:ext cx="5800223" cy="32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06626-9629-FF47-AD55-BA3C83C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 2 - Submissions from previous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64B10-1F0C-54CE-8E8B-530842AA2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YouTube Podcast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(in English)</a:t>
            </a:r>
          </a:p>
          <a:p>
            <a:endParaRPr lang="en-US" dirty="0"/>
          </a:p>
        </p:txBody>
      </p:sp>
      <p:pic>
        <p:nvPicPr>
          <p:cNvPr id="8" name="Picture 7" descr="A group of people with their names&#10;&#10;Description automatically generated">
            <a:extLst>
              <a:ext uri="{FF2B5EF4-FFF2-40B4-BE49-F238E27FC236}">
                <a16:creationId xmlns:a16="http://schemas.microsoft.com/office/drawing/2014/main" id="{0DD3A7B0-A791-4ACD-8EC5-1FA8A811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051" y="1875493"/>
            <a:ext cx="7196706" cy="41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3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06626-9629-FF47-AD55-BA3C83C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5" y="2676057"/>
            <a:ext cx="2150303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 3 - Submissions from previous years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76" y="390523"/>
            <a:ext cx="4312840" cy="61328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22" y="390523"/>
            <a:ext cx="42926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6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06626-9629-FF47-AD55-BA3C83C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5" y="2676057"/>
            <a:ext cx="2150303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Task 3 - Submissions from previous years (c-ed)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33" y="400048"/>
            <a:ext cx="4270219" cy="60579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22" y="400048"/>
            <a:ext cx="42799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4453-7CB5-8B46-AAB6-20A0D2B7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043" y="414363"/>
            <a:ext cx="10579608" cy="8737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General Information</a:t>
            </a: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8BAAD9-0B81-2F4E-9562-AF253351F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652087"/>
              </p:ext>
            </p:extLst>
          </p:nvPr>
        </p:nvGraphicFramePr>
        <p:xfrm>
          <a:off x="599767" y="1539488"/>
          <a:ext cx="11002297" cy="4573101"/>
        </p:xfrm>
        <a:graphic>
          <a:graphicData uri="http://schemas.openxmlformats.org/drawingml/2006/table">
            <a:tbl>
              <a:tblPr firstRow="1" firstCol="1" bandRow="1"/>
              <a:tblGrid>
                <a:gridCol w="11002297">
                  <a:extLst>
                    <a:ext uri="{9D8B030D-6E8A-4147-A177-3AD203B41FA5}">
                      <a16:colId xmlns:a16="http://schemas.microsoft.com/office/drawing/2014/main" val="1146570700"/>
                    </a:ext>
                  </a:extLst>
                </a:gridCol>
              </a:tblGrid>
              <a:tr h="46810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200"/>
                        <a:buFontTx/>
                        <a:buNone/>
                      </a:pPr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Bi-Lingual Virtual Exchange: 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English &amp; French</a:t>
                      </a:r>
                      <a:endParaRPr lang="en-I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335" marR="105335" marT="1463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855830"/>
                  </a:ext>
                </a:extLst>
              </a:tr>
              <a:tr h="46810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200"/>
                        <a:buFontTx/>
                        <a:buNone/>
                      </a:pPr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Tandems or triads: 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One UL student and one Paris-</a:t>
                      </a:r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Saclay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student or one UL student and two Paris-</a:t>
                      </a:r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Saclay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students</a:t>
                      </a:r>
                      <a:endParaRPr lang="en-I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335" marR="105335" marT="1463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93079"/>
                  </a:ext>
                </a:extLst>
              </a:tr>
              <a:tr h="468102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Pts val="1200"/>
                        <a:buFontTx/>
                        <a:buNone/>
                      </a:pPr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Duration: 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weeks</a:t>
                      </a:r>
                      <a:endParaRPr lang="en-I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335" marR="105335" marT="1463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558339"/>
                  </a:ext>
                </a:extLst>
              </a:tr>
              <a:tr h="999539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</a:pPr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tasks: 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Types of communication: 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primarily via online synchronous tools (e.g. Zoom, WhatsApp, FaceTime) 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</a:t>
                      </a:r>
                      <a:r>
                        <a:rPr lang="en-IE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interaction fifty-fifty in both languages</a:t>
                      </a:r>
                      <a:endParaRPr lang="en-IE" sz="2800" b="1" i="0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335" marR="105335" marT="1463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079120"/>
                  </a:ext>
                </a:extLst>
              </a:tr>
              <a:tr h="4681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Assignments submission</a:t>
                      </a:r>
                      <a:r>
                        <a:rPr lang="en-I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on Brightspace (UL) / </a:t>
                      </a:r>
                      <a:r>
                        <a:rPr lang="en-IE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eCampus</a:t>
                      </a:r>
                      <a:r>
                        <a:rPr lang="en-I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(Paris-</a:t>
                      </a:r>
                      <a:r>
                        <a:rPr lang="en-IE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Saclay</a:t>
                      </a:r>
                      <a:r>
                        <a:rPr lang="en-I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IE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5" marR="105335" marT="1463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507672"/>
                  </a:ext>
                </a:extLst>
              </a:tr>
              <a:tr h="41093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Grading: 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25% (</a:t>
                      </a:r>
                      <a:r>
                        <a:rPr lang="en-I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UPSay</a:t>
                      </a:r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E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335" marR="105335" marT="1463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41294"/>
                  </a:ext>
                </a:extLst>
              </a:tr>
              <a:tr h="4681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I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Submission dates: </a:t>
                      </a:r>
                      <a:endParaRPr lang="en-IE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Task 1 - </a:t>
                      </a: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Friday 4 October</a:t>
                      </a:r>
                      <a:endParaRPr lang="en-IE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7472" indent="-347472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Task 2 - Friday 08 November </a:t>
                      </a:r>
                      <a:endParaRPr lang="en-IE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7472" indent="-347472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Task 3 - Friday 06 December </a:t>
                      </a:r>
                      <a:endParaRPr lang="en-IE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5335" marR="105335" marT="1463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484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3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E027-9110-F346-8147-540071E7C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 </a:t>
            </a:r>
            <a:r>
              <a:rPr lang="en-US" dirty="0" err="1"/>
              <a:t>UNICollaboration.png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D62176-346E-C84C-92E6-0C57D6932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" t="6348" r="1591" b="5193"/>
          <a:stretch/>
        </p:blipFill>
        <p:spPr>
          <a:xfrm>
            <a:off x="249382" y="568036"/>
            <a:ext cx="1174865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5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4453-7CB5-8B46-AAB6-20A0D2B7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74320"/>
            <a:ext cx="10876051" cy="1371600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2"/>
                </a:solidFill>
              </a:rPr>
              <a:t>Task 1 (10%)</a:t>
            </a:r>
            <a:br>
              <a:rPr lang="en-US" sz="2500" b="1" dirty="0">
                <a:solidFill>
                  <a:schemeClr val="tx2"/>
                </a:solidFill>
              </a:rPr>
            </a:br>
            <a:r>
              <a:rPr lang="en-IE" sz="2500" b="1" dirty="0">
                <a:solidFill>
                  <a:schemeClr val="tx2"/>
                </a:solidFill>
              </a:rPr>
              <a:t>Cultural Biographies: Insights into Partner’s Cultural Life and Favourite Place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CE62F8-A4BC-DA4B-B1DA-C5E24EFBA3EF}"/>
              </a:ext>
            </a:extLst>
          </p:cNvPr>
          <p:cNvSpPr/>
          <p:nvPr/>
        </p:nvSpPr>
        <p:spPr>
          <a:xfrm>
            <a:off x="665512" y="1810094"/>
            <a:ext cx="2517866" cy="52670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281418-B606-F24F-8CE7-0A10CE79C5A0}"/>
              </a:ext>
            </a:extLst>
          </p:cNvPr>
          <p:cNvSpPr/>
          <p:nvPr/>
        </p:nvSpPr>
        <p:spPr>
          <a:xfrm>
            <a:off x="665512" y="5589942"/>
            <a:ext cx="2517866" cy="52670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CAE344-234D-C544-B46C-FCE66B86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12" y="1920238"/>
            <a:ext cx="11188388" cy="4663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Format: </a:t>
            </a:r>
          </a:p>
          <a:p>
            <a:r>
              <a:rPr lang="en-IE" sz="2000" b="1" dirty="0"/>
              <a:t>2 Multimodal presentations </a:t>
            </a:r>
            <a:r>
              <a:rPr lang="en-IE" sz="2000" b="1" i="1" dirty="0"/>
              <a:t>(= text, picture </a:t>
            </a:r>
            <a:r>
              <a:rPr lang="en-IE" sz="2000" b="1" i="1" u="sng" dirty="0"/>
              <a:t>and</a:t>
            </a:r>
            <a:r>
              <a:rPr lang="en-IE" sz="2000" b="1" i="1" dirty="0"/>
              <a:t> audio/video)</a:t>
            </a:r>
            <a:endParaRPr lang="en-IE" sz="2000" b="1" dirty="0"/>
          </a:p>
          <a:p>
            <a:r>
              <a:rPr lang="en-IE" sz="2000" dirty="0"/>
              <a:t>One in English and one in French</a:t>
            </a:r>
          </a:p>
          <a:p>
            <a:r>
              <a:rPr lang="en-IE" sz="2000" dirty="0"/>
              <a:t>In the Target Language</a:t>
            </a:r>
          </a:p>
          <a:p>
            <a:r>
              <a:rPr lang="en-IE" sz="2000" dirty="0"/>
              <a:t>Maximum 5 slides</a:t>
            </a:r>
          </a:p>
          <a:p>
            <a:r>
              <a:rPr lang="en-IE" sz="2000" dirty="0"/>
              <a:t>Circa 3-5 minutes of audio/video comments</a:t>
            </a:r>
          </a:p>
          <a:p>
            <a:r>
              <a:rPr lang="en-IE" sz="2000" dirty="0"/>
              <a:t>Slides should include the name of your partner, key points noted from your discussion, and </a:t>
            </a:r>
            <a:r>
              <a:rPr lang="en-IE" sz="2000" u="sng" dirty="0"/>
              <a:t>a screenshot of your online interaction.</a:t>
            </a:r>
            <a:endParaRPr lang="en-IE" sz="2000" dirty="0"/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Submission: </a:t>
            </a:r>
          </a:p>
          <a:p>
            <a:r>
              <a:rPr lang="en-US" sz="2100" dirty="0"/>
              <a:t>Upload the presentation in </a:t>
            </a:r>
            <a:r>
              <a:rPr lang="en-US" sz="2100" u="sng" dirty="0"/>
              <a:t>your target language </a:t>
            </a:r>
            <a:r>
              <a:rPr lang="en-US" sz="2100" dirty="0"/>
              <a:t>on Brightspace/</a:t>
            </a:r>
            <a:r>
              <a:rPr lang="en-US" sz="2100" dirty="0" err="1"/>
              <a:t>eCampus</a:t>
            </a:r>
            <a:r>
              <a:rPr lang="en-US" sz="2100" dirty="0"/>
              <a:t> by </a:t>
            </a:r>
            <a:r>
              <a:rPr lang="en-US" sz="2100" dirty="0">
                <a:solidFill>
                  <a:srgbClr val="FF0000"/>
                </a:solidFill>
              </a:rPr>
              <a:t>Friday 4 October 5pm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6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7">
            <a:extLst>
              <a:ext uri="{FF2B5EF4-FFF2-40B4-BE49-F238E27FC236}">
                <a16:creationId xmlns:a16="http://schemas.microsoft.com/office/drawing/2014/main" id="{6B10680F-5962-0646-8090-9523B3C01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374"/>
              </p:ext>
            </p:extLst>
          </p:nvPr>
        </p:nvGraphicFramePr>
        <p:xfrm>
          <a:off x="757084" y="1810094"/>
          <a:ext cx="10776155" cy="454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155">
                  <a:extLst>
                    <a:ext uri="{9D8B030D-6E8A-4147-A177-3AD203B41FA5}">
                      <a16:colId xmlns:a16="http://schemas.microsoft.com/office/drawing/2014/main" val="3224519653"/>
                    </a:ext>
                  </a:extLst>
                </a:gridCol>
              </a:tblGrid>
              <a:tr h="3433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Step-by-Step Task Template for tandems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81017"/>
                  </a:ext>
                </a:extLst>
              </a:tr>
              <a:tr h="442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Organise a videoconference and introduce yourselves.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894754"/>
                  </a:ext>
                </a:extLst>
              </a:tr>
              <a:tr h="1201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Give a personal insight into your respective student life/ experience at Limerick and UPS to your partner. i.e. exchange on a number of topics relating to your hobbies, your favourite place / tourist spot in your region/country (avoid clichés, make it personal, share personal photos)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57542"/>
                  </a:ext>
                </a:extLst>
              </a:tr>
              <a:tr h="821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E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 student chooses two striking aspects of his/her partner’s narrative. Each student includes these aspects in the presentation they submit.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230"/>
                  </a:ext>
                </a:extLst>
              </a:tr>
              <a:tr h="697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raft &amp; record your </a:t>
                      </a:r>
                      <a:r>
                        <a:rPr lang="en-IE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commentary </a:t>
                      </a:r>
                      <a:r>
                        <a:rPr lang="en-IE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target language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using a multimodal presentation (e.g. PowerPoint, Prezi, Padlet). Bring your story to life with digital storytelling.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38126"/>
                  </a:ext>
                </a:extLst>
              </a:tr>
              <a:tr h="1019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The final presentation should include (</a:t>
                      </a:r>
                      <a:r>
                        <a:rPr lang="en-IE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text, images/video describing partner and (ii) an audio comment with own voice.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1435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AC152BD-7D86-17B4-59C8-854D9D2E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2"/>
                </a:solidFill>
              </a:rPr>
              <a:t>Task 1 (10%)</a:t>
            </a:r>
            <a:br>
              <a:rPr lang="en-US" sz="2500" b="1" dirty="0">
                <a:solidFill>
                  <a:schemeClr val="tx2"/>
                </a:solidFill>
              </a:rPr>
            </a:br>
            <a:r>
              <a:rPr lang="en-IE" sz="2500" b="1" dirty="0">
                <a:solidFill>
                  <a:schemeClr val="tx2"/>
                </a:solidFill>
              </a:rPr>
              <a:t>Cultural Biographies: Insights into Partner’s Cultural Life and Favourite Place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8411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2" name="Table 17">
            <a:extLst>
              <a:ext uri="{FF2B5EF4-FFF2-40B4-BE49-F238E27FC236}">
                <a16:creationId xmlns:a16="http://schemas.microsoft.com/office/drawing/2014/main" id="{6B10680F-5962-0646-8090-9523B3C01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620566"/>
              </p:ext>
            </p:extLst>
          </p:nvPr>
        </p:nvGraphicFramePr>
        <p:xfrm>
          <a:off x="757084" y="1810094"/>
          <a:ext cx="10776155" cy="464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155">
                  <a:extLst>
                    <a:ext uri="{9D8B030D-6E8A-4147-A177-3AD203B41FA5}">
                      <a16:colId xmlns:a16="http://schemas.microsoft.com/office/drawing/2014/main" val="3224519653"/>
                    </a:ext>
                  </a:extLst>
                </a:gridCol>
              </a:tblGrid>
              <a:tr h="34331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Step-by-Step Task Template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for triads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81017"/>
                  </a:ext>
                </a:extLst>
              </a:tr>
              <a:tr h="442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Organise a videoconference and introduce yourselves.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894754"/>
                  </a:ext>
                </a:extLst>
              </a:tr>
              <a:tr h="1201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Give a personal insight into your respective student life/ experience at Limerick and UPS to your partner. i.e. exchange on a number of topics relating to your hobbies, your favourite place / tourist spot in your region/country (avoid clichés, make it personal, share personal photos)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57542"/>
                  </a:ext>
                </a:extLst>
              </a:tr>
              <a:tr h="821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The UL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 chooses one striking aspect of each of his/her two partners’ narrative. Each of the two UPS students chooses two striking aspects of the UL partner. Each student includes these aspects in the presentation they submit.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230"/>
                  </a:ext>
                </a:extLst>
              </a:tr>
              <a:tr h="697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raft &amp; record your </a:t>
                      </a:r>
                      <a:r>
                        <a:rPr lang="en-IE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commentary </a:t>
                      </a:r>
                      <a:r>
                        <a:rPr lang="en-IE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target language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using a multimodal presentation (e.g. PowerPoint, Prezi, Padlet). Bring your story to life with digital storytelling.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38126"/>
                  </a:ext>
                </a:extLst>
              </a:tr>
              <a:tr h="1019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The final presentation should include (</a:t>
                      </a:r>
                      <a:r>
                        <a:rPr lang="en-IE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text, images/video describing  partner(s) and (ii) an audio comment with own voice.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14357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AC152BD-7D86-17B4-59C8-854D9D2E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2"/>
                </a:solidFill>
              </a:rPr>
              <a:t>Task 1 (10%)</a:t>
            </a:r>
            <a:br>
              <a:rPr lang="en-US" sz="2500" b="1" dirty="0">
                <a:solidFill>
                  <a:schemeClr val="tx2"/>
                </a:solidFill>
              </a:rPr>
            </a:br>
            <a:r>
              <a:rPr lang="en-IE" sz="2500" b="1" dirty="0">
                <a:solidFill>
                  <a:schemeClr val="tx2"/>
                </a:solidFill>
              </a:rPr>
              <a:t>Cultural Biographies: Insights into Partner’s Cultural Life and Favourite Place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0546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4453-7CB5-8B46-AAB6-20A0D2B7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45" y="1"/>
            <a:ext cx="10118665" cy="164591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Task 2 (10%)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IE" sz="2800" b="1" dirty="0">
                <a:solidFill>
                  <a:schemeClr val="tx2"/>
                </a:solidFill>
              </a:rPr>
              <a:t>Cultural Chat-Show or Podcast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3CE62F8-A4BC-DA4B-B1DA-C5E24EFBA3EF}"/>
              </a:ext>
            </a:extLst>
          </p:cNvPr>
          <p:cNvSpPr/>
          <p:nvPr/>
        </p:nvSpPr>
        <p:spPr>
          <a:xfrm>
            <a:off x="814946" y="1832028"/>
            <a:ext cx="2308398" cy="52670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281418-B606-F24F-8CE7-0A10CE79C5A0}"/>
              </a:ext>
            </a:extLst>
          </p:cNvPr>
          <p:cNvSpPr/>
          <p:nvPr/>
        </p:nvSpPr>
        <p:spPr>
          <a:xfrm>
            <a:off x="814945" y="4662828"/>
            <a:ext cx="2411837" cy="52670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CAE344-234D-C544-B46C-FCE66B86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6" y="1832029"/>
            <a:ext cx="10687947" cy="432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Format:</a:t>
            </a:r>
            <a:endParaRPr lang="en-US" sz="2600" b="1" dirty="0">
              <a:solidFill>
                <a:schemeClr val="bg1"/>
              </a:solidFill>
            </a:endParaRPr>
          </a:p>
          <a:p>
            <a:endParaRPr lang="en-IE" sz="2000" b="1" dirty="0"/>
          </a:p>
          <a:p>
            <a:r>
              <a:rPr lang="en-IE" sz="2000" b="1" dirty="0"/>
              <a:t>2 Radio Interviews</a:t>
            </a:r>
            <a:r>
              <a:rPr lang="en-IE" sz="2000" dirty="0"/>
              <a:t>;</a:t>
            </a:r>
          </a:p>
          <a:p>
            <a:r>
              <a:rPr lang="en-IE" sz="2000" dirty="0"/>
              <a:t>One in English and one in French</a:t>
            </a:r>
          </a:p>
          <a:p>
            <a:r>
              <a:rPr lang="en-IE" sz="2000" dirty="0"/>
              <a:t>In the Target Language</a:t>
            </a:r>
          </a:p>
          <a:p>
            <a:r>
              <a:rPr lang="en-IE" sz="2000" dirty="0"/>
              <a:t>Circa 3-5 minutes each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Submission: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Upload the podcast in your target language on Brightspace / </a:t>
            </a:r>
            <a:r>
              <a:rPr lang="en-US" sz="2000" dirty="0" err="1"/>
              <a:t>eCampus</a:t>
            </a:r>
            <a:r>
              <a:rPr lang="en-US" sz="2000" dirty="0"/>
              <a:t> by </a:t>
            </a:r>
            <a:r>
              <a:rPr lang="en-US" sz="2000" dirty="0">
                <a:solidFill>
                  <a:srgbClr val="FF0000"/>
                </a:solidFill>
              </a:rPr>
              <a:t>Friday 08 November 5pm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2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4453-7CB5-8B46-AAB6-20A0D2B7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46" y="1"/>
            <a:ext cx="8901802" cy="164591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Task 2 (10%) </a:t>
            </a:r>
            <a:r>
              <a:rPr lang="en-IE" sz="2800" b="1" dirty="0">
                <a:solidFill>
                  <a:schemeClr val="tx2"/>
                </a:solidFill>
              </a:rPr>
              <a:t>Cultural Chat-Show or Podcast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7EE1AC6-F835-0640-B27F-D50B40838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47260"/>
              </p:ext>
            </p:extLst>
          </p:nvPr>
        </p:nvGraphicFramePr>
        <p:xfrm>
          <a:off x="431074" y="1254034"/>
          <a:ext cx="11465042" cy="53035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65042">
                  <a:extLst>
                    <a:ext uri="{9D8B030D-6E8A-4147-A177-3AD203B41FA5}">
                      <a16:colId xmlns:a16="http://schemas.microsoft.com/office/drawing/2014/main" val="3224519653"/>
                    </a:ext>
                  </a:extLst>
                </a:gridCol>
              </a:tblGrid>
              <a:tr h="37314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Step-by-Step task template for tandems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81017"/>
                  </a:ext>
                </a:extLst>
              </a:tr>
              <a:tr h="695823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Partners select together two cultural artefacts (e.g. novel extract/ poem/ play/ song/ art work) of their choice in their respective native language.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894754"/>
                  </a:ext>
                </a:extLst>
              </a:tr>
              <a:tr h="487077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Read / Listen to / Access your partner’s </a:t>
                      </a:r>
                      <a:r>
                        <a:rPr lang="en-IE" sz="18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artefact. Optional: do the same with your own artefact if needed.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6701"/>
                  </a:ext>
                </a:extLst>
              </a:tr>
              <a:tr h="652996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Share reactions with each other commenting on elements of interest (author, context, themes, styles, etc. ) of the two artefacts.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FF00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57542"/>
                  </a:ext>
                </a:extLst>
              </a:tr>
              <a:tr h="1322065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Record Interview 1: The UL partner takes the role of interviewer/ journalist and conducts a short interview (</a:t>
                      </a:r>
                      <a:r>
                        <a:rPr lang="en-IE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English-speaking cultural artefact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The interviewer gives a short introduction addressing the target audience and asks a minimum of 3 questions </a:t>
                      </a:r>
                      <a:r>
                        <a:rPr lang="en-IE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English,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will be the language of the interview. Interviewee is encouraged to share the results of their discussions (e.g. impressions upon discovering the artefact, themes, styles, etc.).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230"/>
                  </a:ext>
                </a:extLst>
              </a:tr>
              <a:tr h="1772419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Record Interview 2: The UPS partner takes the role of interviewer/ journalist and conducts a short interview (</a:t>
                      </a:r>
                      <a:r>
                        <a:rPr lang="en-IE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French-speaking cultural artefact)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 interviewer gives a short introduction addressing the target audience and asks a minimum of 3 questions </a:t>
                      </a:r>
                      <a:r>
                        <a:rPr lang="en-IE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French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will be the language of the interview. Interviewee is encouraged to share the results of their discussions (e.g. impressions upon discovering the artefact, themes, styles, etc.).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interview should include elements to make it realistic (e.g. an intro/outro specifying name of programme, name of interviewer, guest(s), music, etc.)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3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2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64453-7CB5-8B46-AAB6-20A0D2B7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46" y="1"/>
            <a:ext cx="8901802" cy="164591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Task 2 (10%) </a:t>
            </a:r>
            <a:r>
              <a:rPr lang="en-IE" sz="2800" b="1" dirty="0">
                <a:solidFill>
                  <a:schemeClr val="tx2"/>
                </a:solidFill>
              </a:rPr>
              <a:t>Cultural Chat-Show or Podcast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7EE1AC6-F835-0640-B27F-D50B40838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88362"/>
              </p:ext>
            </p:extLst>
          </p:nvPr>
        </p:nvGraphicFramePr>
        <p:xfrm>
          <a:off x="431074" y="1254034"/>
          <a:ext cx="11465042" cy="53035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65042">
                  <a:extLst>
                    <a:ext uri="{9D8B030D-6E8A-4147-A177-3AD203B41FA5}">
                      <a16:colId xmlns:a16="http://schemas.microsoft.com/office/drawing/2014/main" val="3224519653"/>
                    </a:ext>
                  </a:extLst>
                </a:gridCol>
              </a:tblGrid>
              <a:tr h="37314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Step-by-Step task template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for triads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681017"/>
                  </a:ext>
                </a:extLst>
              </a:tr>
              <a:tr h="695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Partners select together </a:t>
                      </a:r>
                      <a:r>
                        <a:rPr lang="en-US" sz="1800" dirty="0"/>
                        <a:t>two cultural artefacts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 novel extract/ poem/ play/ song/ artwork) of their choice in their respective native language. Students from UPS agree on one artefact on their side.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894754"/>
                  </a:ext>
                </a:extLst>
              </a:tr>
              <a:tr h="487077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Read / Listen to / Access your partner’s </a:t>
                      </a:r>
                      <a:r>
                        <a:rPr lang="en-IE" sz="1800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artefact. Optional: do the same with your own artefact if needed.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6701"/>
                  </a:ext>
                </a:extLst>
              </a:tr>
              <a:tr h="652996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Share reactions with each other commenting on elements of interest (author, context, themes, styles, etc. ) of the two artefacts.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highlight>
                          <a:srgbClr val="FF00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57542"/>
                  </a:ext>
                </a:extLst>
              </a:tr>
              <a:tr h="1322065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Record Interview 1: The UL partner takes the role of interviewer/ journalist and conducts a short interview with the 2 UPS partners (</a:t>
                      </a:r>
                      <a:r>
                        <a:rPr lang="en-IE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English-speaking artefact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The interviewer gives a short introduction addressing the target audience and asks a minimum of 4 questions </a:t>
                      </a:r>
                      <a:r>
                        <a:rPr lang="en-IE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English,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will be the language of the interview. Interviewees are encouraged to share the results of their discussions (e.g. impressions upon discovering the artefact, themes, styles, etc.).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230"/>
                  </a:ext>
                </a:extLst>
              </a:tr>
              <a:tr h="1772419">
                <a:tc>
                  <a:txBody>
                    <a:bodyPr/>
                    <a:lstStyle/>
                    <a:p>
                      <a:pPr lvl="0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Record Interview 2: The UPS partners take the role of interviewers/ journalists and conduct a short interview (</a:t>
                      </a:r>
                      <a:r>
                        <a:rPr lang="en-IE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French-speaking artefact)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Interviewer A gives a short introduction addressing the target audience, and Interviewer B asks a minimum of 4 questions </a:t>
                      </a:r>
                      <a:r>
                        <a:rPr lang="en-IE" sz="1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French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will be the language of the interview. Interviewees are encouraged to share the results of their discussions (e.g. impressions upon discovering the artefact, themes, styles, etc.).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I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interview should include elements to make it realistic (e.g. an intro/outro specifying name of programme, name of interviewer, guest(s), music, etc.)</a:t>
                      </a:r>
                      <a:endParaRPr lang="en-I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38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28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1927</Words>
  <Application>Microsoft Office PowerPoint</Application>
  <PresentationFormat>Grand écran</PresentationFormat>
  <Paragraphs>109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 Virtual  Exchange  Project </vt:lpstr>
      <vt:lpstr>General Information</vt:lpstr>
      <vt:lpstr>Présentation PowerPoint</vt:lpstr>
      <vt:lpstr>Task 1 (10%) Cultural Biographies: Insights into Partner’s Cultural Life and Favourite Place</vt:lpstr>
      <vt:lpstr>Task 1 (10%) Cultural Biographies: Insights into Partner’s Cultural Life and Favourite Place</vt:lpstr>
      <vt:lpstr>Task 1 (10%) Cultural Biographies: Insights into Partner’s Cultural Life and Favourite Place</vt:lpstr>
      <vt:lpstr>Task 2 (10%)  Cultural Chat-Show or Podcast</vt:lpstr>
      <vt:lpstr>Task 2 (10%) Cultural Chat-Show or Podcast</vt:lpstr>
      <vt:lpstr>Task 2 (10%) Cultural Chat-Show or Podcast</vt:lpstr>
      <vt:lpstr>Task 3 (10%) Flyers on an environmental initiative on your campuses [Tracts écologie] (1 targeted at staff and 1 targeted at students)</vt:lpstr>
      <vt:lpstr>Task 3 (10%) Flyers on an environmental initiative on your campuses [Tracts écologie] (1 targeted at staff and 1 targeted at students) </vt:lpstr>
      <vt:lpstr>Task 3 (10%) Flyers on an environmental initiative on your campuses [Tracts écologie] (1 targeted at staff and 1 targeted at students) </vt:lpstr>
      <vt:lpstr>Task 1 - Submissions from previous years</vt:lpstr>
      <vt:lpstr>Task 1 - Submissions from previous years</vt:lpstr>
      <vt:lpstr>Task 2 - Submissions from previous years</vt:lpstr>
      <vt:lpstr>Task 3 - Submissions from previous years</vt:lpstr>
      <vt:lpstr>Task 3 - Submissions from previous years (c-ed)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 food </dc:title>
  <dc:creator>Florence Earle</dc:creator>
  <cp:lastModifiedBy>Sylvaine Perrichot</cp:lastModifiedBy>
  <cp:revision>172</cp:revision>
  <dcterms:created xsi:type="dcterms:W3CDTF">2021-06-03T19:49:21Z</dcterms:created>
  <dcterms:modified xsi:type="dcterms:W3CDTF">2024-11-14T08:30:30Z</dcterms:modified>
</cp:coreProperties>
</file>