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  <p:sldMasterId id="2147483666" r:id="rId3"/>
  </p:sldMasterIdLst>
  <p:notesMasterIdLst>
    <p:notesMasterId r:id="rId6"/>
  </p:notesMasterIdLst>
  <p:sldIdLst>
    <p:sldId id="2147473246" r:id="rId4"/>
    <p:sldId id="2147473245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1C25"/>
    <a:srgbClr val="E7F6FF"/>
    <a:srgbClr val="EEF7E9"/>
    <a:srgbClr val="F4FEEC"/>
    <a:srgbClr val="F6FBF3"/>
    <a:srgbClr val="FFFFFF"/>
    <a:srgbClr val="233881"/>
    <a:srgbClr val="04070C"/>
    <a:srgbClr val="71BF44"/>
    <a:srgbClr val="725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83933" autoAdjust="0"/>
  </p:normalViewPr>
  <p:slideViewPr>
    <p:cSldViewPr snapToGrid="0">
      <p:cViewPr varScale="1">
        <p:scale>
          <a:sx n="70" d="100"/>
          <a:sy n="70" d="100"/>
        </p:scale>
        <p:origin x="1147" y="4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0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B5706-DE4F-46C9-BEBF-0796643F3F8E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FF47B-2D1F-4395-B780-76C8E5B23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472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8FF47B-2D1F-4395-B780-76C8E5B2387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376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8FF47B-2D1F-4395-B780-76C8E5B2387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3436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291-03B7-4443-9DD0-D9128F9A74BE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36E5-6B4D-4DCA-87C1-3D2EE9C09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57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860D3F-3EDE-22BE-2605-268CE8778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7E28AB7-D120-D38E-9D01-D96F83AC0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B2AD68F-9131-1D7A-B416-EC07C2A17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18339B0-4F70-EFD0-BE58-C26597F624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4CEDF85-0DAD-F64F-56A3-3B38EC9BD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6FFAF96-F6E4-9F32-AC0F-50B61DCA5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4ED0304-2CDF-8A06-9D5A-50851F3B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23B6D5D-B545-025E-AA7E-19BFDD675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90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ACEB38-A994-B763-E062-C3701B8A6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86067DF-54AB-E599-EAF0-AE3963FF9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556775B-075F-BD6D-E969-755E08E52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BC4994D-F4BC-CCBA-3130-C46FAA046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298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860026E-87F3-2B17-2F33-76BDC4522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6D93608-30DC-DA0B-A037-A9993F715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30798FE-F826-6F04-291E-91887BB15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019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C1F45D-0DC0-24C4-DE96-773A39E4C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002064-E3D9-EF0B-75ED-60934E876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90C6E7-4E29-308E-001E-9C0F86B0D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521239-EDD7-9AA4-7263-82A6918C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B7D6D4-F7F6-54FA-3128-E40D3EF1E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DCA21E-7F50-42BD-A7EC-BD72646D7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308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F17050-B02E-F069-4101-F85DFCB77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B4EAAD7-B1E1-77FE-86BD-8EFF7A8115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6A01B4E-CDA6-70D0-5A62-A24DF5F697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F339717-7C7D-F8E9-3DFF-7E5770CF0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804552-5526-C2D2-C7B0-1A87B5588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D99F38-1268-5718-C5FF-A036DB868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150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56EDF8-CD4E-8A38-BF68-D14543B5C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626C421-C879-FA6C-31F1-1005D3BB4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383D4A-5C5E-207E-34CE-4270C6A11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46D05F-C3B1-AE45-A6A2-71371E6A4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354202-6AEE-33DE-9EBF-1A2CFB33D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391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F800970-D136-F2EB-E67E-93D9CA810C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3F8B6FA-7153-D050-F569-34B7CAACA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EA5BDF-093E-4F60-1798-EBEDCBE12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B047D1-D0E5-5BF7-26DE-46908EAC3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4D0F3E-5102-E05F-53C5-788AAE63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466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6091" y="60961"/>
            <a:ext cx="11730446" cy="67926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291-03B7-4443-9DD0-D9128F9A74BE}" type="datetimeFigureOut">
              <a:rPr lang="en-US" noProof="0" smtClean="0"/>
              <a:t>9/19/2024</a:t>
            </a:fld>
            <a:endParaRPr lang="en-US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36E5-6B4D-4DCA-87C1-3D2EE9C09E3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7254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"/>
            <a:ext cx="12192000" cy="818606"/>
          </a:xfrm>
          <a:prstGeom prst="rect">
            <a:avLst/>
          </a:prstGeom>
          <a:solidFill>
            <a:srgbClr val="007B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6091" y="60961"/>
            <a:ext cx="11730446" cy="679268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291-03B7-4443-9DD0-D9128F9A74BE}" type="datetimeFigureOut">
              <a:rPr lang="en-US" noProof="0" smtClean="0"/>
              <a:t>9/19/2024</a:t>
            </a:fld>
            <a:endParaRPr lang="en-US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36E5-6B4D-4DCA-87C1-3D2EE9C09E36}" type="slidenum">
              <a:rPr lang="en-US" noProof="0" smtClean="0"/>
              <a:t>‹N°›</a:t>
            </a:fld>
            <a:endParaRPr lang="en-US" noProof="0" dirty="0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FDC80772-1E8A-C1DB-4D73-37663A973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033"/>
            <a:ext cx="10515600" cy="4979930"/>
          </a:xfrm>
        </p:spPr>
        <p:txBody>
          <a:bodyPr/>
          <a:lstStyle/>
          <a:p>
            <a:pPr lvl="0"/>
            <a:r>
              <a:rPr lang="en-US" noProof="0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70199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uton ret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291-03B7-4443-9DD0-D9128F9A74BE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36E5-6B4D-4DCA-87C1-3D2EE9C09E36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hlinkClick r:id="" action="ppaction://noaction"/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3840" y="6505893"/>
            <a:ext cx="338954" cy="338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73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>
  <p:cSld name="2_Titre et contenu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9"/>
          <p:cNvSpPr/>
          <p:nvPr/>
        </p:nvSpPr>
        <p:spPr>
          <a:xfrm>
            <a:off x="0" y="1"/>
            <a:ext cx="12192000" cy="818606"/>
          </a:xfrm>
          <a:prstGeom prst="rect">
            <a:avLst/>
          </a:prstGeom>
          <a:solidFill>
            <a:srgbClr val="23388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9"/>
          <p:cNvSpPr txBox="1">
            <a:spLocks noGrp="1"/>
          </p:cNvSpPr>
          <p:nvPr>
            <p:ph type="title"/>
          </p:nvPr>
        </p:nvSpPr>
        <p:spPr>
          <a:xfrm>
            <a:off x="296091" y="60961"/>
            <a:ext cx="11730446" cy="679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3649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87D5C8-1478-352B-4C27-9C42DB1B5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846" y="327933"/>
            <a:ext cx="11080954" cy="480131"/>
          </a:xfrm>
        </p:spPr>
        <p:txBody>
          <a:bodyPr/>
          <a:lstStyle>
            <a:lvl1pPr>
              <a:defRPr>
                <a:solidFill>
                  <a:srgbClr val="0A008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66E0-426A-AD0B-7059-33D3C484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4603" y="6426263"/>
            <a:ext cx="9447944" cy="365125"/>
          </a:xfrm>
        </p:spPr>
        <p:txBody>
          <a:bodyPr/>
          <a:lstStyle/>
          <a:p>
            <a:r>
              <a:rPr lang="fr-FR" dirty="0"/>
              <a:t>Learning Robots • Atelier IA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6CF3D5-FC32-62A1-5C2F-17B313F6C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2845" y="6418111"/>
            <a:ext cx="384071" cy="365125"/>
          </a:xfrm>
        </p:spPr>
        <p:txBody>
          <a:bodyPr/>
          <a:lstStyle/>
          <a:p>
            <a:fld id="{2EA239B1-6AFD-4201-AD39-5EBE6686CE2D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98371161-8677-289A-952A-EFF53B97A41D}"/>
              </a:ext>
            </a:extLst>
          </p:cNvPr>
          <p:cNvSpPr/>
          <p:nvPr userDrawn="1"/>
        </p:nvSpPr>
        <p:spPr>
          <a:xfrm>
            <a:off x="353255" y="892569"/>
            <a:ext cx="3392403" cy="45719"/>
          </a:xfrm>
          <a:custGeom>
            <a:avLst/>
            <a:gdLst>
              <a:gd name="connsiteX0" fmla="*/ 0 w 951166"/>
              <a:gd name="connsiteY0" fmla="*/ 50656 h 50655"/>
              <a:gd name="connsiteX1" fmla="*/ 951166 w 951166"/>
              <a:gd name="connsiteY1" fmla="*/ 5885 h 50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51166" h="50655">
                <a:moveTo>
                  <a:pt x="0" y="50656"/>
                </a:moveTo>
                <a:cubicBezTo>
                  <a:pt x="303020" y="17097"/>
                  <a:pt x="583465" y="-13112"/>
                  <a:pt x="951166" y="5885"/>
                </a:cubicBezTo>
              </a:path>
            </a:pathLst>
          </a:custGeom>
          <a:solidFill>
            <a:srgbClr val="1D1E1C"/>
          </a:solidFill>
          <a:ln w="44450" cap="rnd">
            <a:solidFill>
              <a:srgbClr val="0A0082"/>
            </a:solidFill>
            <a:prstDash val="solid"/>
            <a:round/>
          </a:ln>
        </p:spPr>
        <p:txBody>
          <a:bodyPr rtlCol="0" anchor="ctr"/>
          <a:lstStyle/>
          <a:p>
            <a:endParaRPr lang="fr-FR">
              <a:solidFill>
                <a:srgbClr val="0A0082"/>
              </a:solidFill>
            </a:endParaRPr>
          </a:p>
        </p:txBody>
      </p:sp>
      <p:cxnSp>
        <p:nvCxnSpPr>
          <p:cNvPr id="12" name="Google Shape;506;g15d7a6ab812_1_11">
            <a:extLst>
              <a:ext uri="{FF2B5EF4-FFF2-40B4-BE49-F238E27FC236}">
                <a16:creationId xmlns:a16="http://schemas.microsoft.com/office/drawing/2014/main" id="{257AFC86-FADA-7CF8-18D9-74909B69DB66}"/>
              </a:ext>
            </a:extLst>
          </p:cNvPr>
          <p:cNvCxnSpPr/>
          <p:nvPr userDrawn="1"/>
        </p:nvCxnSpPr>
        <p:spPr>
          <a:xfrm rot="10800000" flipH="1">
            <a:off x="158400" y="6337108"/>
            <a:ext cx="11875200" cy="219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</p:cxn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B0A65EBC-8619-A824-3466-1E67F4B8B52E}"/>
              </a:ext>
            </a:extLst>
          </p:cNvPr>
          <p:cNvGrpSpPr/>
          <p:nvPr userDrawn="1"/>
        </p:nvGrpSpPr>
        <p:grpSpPr>
          <a:xfrm>
            <a:off x="11534656" y="6411074"/>
            <a:ext cx="542765" cy="356672"/>
            <a:chOff x="11534656" y="6393822"/>
            <a:chExt cx="542765" cy="35667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DC8EE48-2D70-2789-3066-CD5F6D95A4FE}"/>
                </a:ext>
              </a:extLst>
            </p:cNvPr>
            <p:cNvSpPr/>
            <p:nvPr userDrawn="1"/>
          </p:nvSpPr>
          <p:spPr>
            <a:xfrm>
              <a:off x="11534656" y="6393822"/>
              <a:ext cx="542765" cy="3566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4" name="Graphique 13">
              <a:extLst>
                <a:ext uri="{FF2B5EF4-FFF2-40B4-BE49-F238E27FC236}">
                  <a16:creationId xmlns:a16="http://schemas.microsoft.com/office/drawing/2014/main" id="{CF46301C-B855-8B96-61A5-1E1B2D4CE9C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09535" y="6471049"/>
              <a:ext cx="389585" cy="201286"/>
            </a:xfrm>
            <a:prstGeom prst="rect">
              <a:avLst/>
            </a:prstGeom>
          </p:spPr>
        </p:pic>
      </p:grpSp>
      <p:pic>
        <p:nvPicPr>
          <p:cNvPr id="4" name="Image 3" descr="Une image contenant capture d’écran, Police, Graphique, symbole&#10;&#10;Description générée automatiquement">
            <a:extLst>
              <a:ext uri="{FF2B5EF4-FFF2-40B4-BE49-F238E27FC236}">
                <a16:creationId xmlns:a16="http://schemas.microsoft.com/office/drawing/2014/main" id="{BDDDDE6C-E614-BF36-0440-52F3B55813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4165"/>
          <a:stretch/>
        </p:blipFill>
        <p:spPr>
          <a:xfrm>
            <a:off x="10155008" y="6383607"/>
            <a:ext cx="1331993" cy="40404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94703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ACADBB-1A64-8B30-1FAD-0B007408DF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1A1B61-503A-3589-E829-DB40673C00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EDA2BD-0CEE-3190-51D9-3B8AABAB3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EAB62F-2E24-AC7E-638F-F4609D4C2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2FC185-B936-4C74-655A-963550CD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563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EF7A18-A390-A08E-A297-D481E4434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5DE2FE-8454-1AC8-538C-CC517B83B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EA4F06-9E4D-973B-AC70-6894698C7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811A4B-A6D6-2F5D-517C-FF8811A7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F181F4-A40D-684E-7198-EFCA73E47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2773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332613-2964-B722-83F3-8B25C4D07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3ACC88-97B6-C5D8-0815-7EA18CE5A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35FA58-1551-A487-C015-6ED227C49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B5004F-1A51-AAF3-6439-7D399B5C5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A94C2F-6960-25D1-FB31-1D01C9CC8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54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AAFCB2-7AF2-3B7C-BAE9-584ABBAB8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4BDC22-6B24-0B74-F684-3FE70AA77D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5450F24-B58F-ABBC-D650-1476B194E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798E2F-AFBF-10BD-3C58-4447937BE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D97795-848D-AF88-107A-1267488CE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24FCB1-478A-2339-2939-CC2BEDD3B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36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96091" y="60961"/>
            <a:ext cx="11057709" cy="6792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165860"/>
            <a:ext cx="10515600" cy="5011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AB291-03B7-4443-9DD0-D9128F9A74BE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336E5-6B4D-4DCA-87C1-3D2EE9C09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811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4" r:id="rId3"/>
    <p:sldLayoutId id="2147483671" r:id="rId4"/>
    <p:sldLayoutId id="2147483687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00206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E89F823-77C0-5760-2DC7-90ACE80A9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737C2D-DCF8-CA99-0072-C58139536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CC82F0-BB9D-7DB5-1225-6835709BBE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512DDB-7F70-EE08-B791-4C71588756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ECE8CC-3484-C6E0-ECEB-E50B66A8E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63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"/>
            <a:ext cx="12192000" cy="818606"/>
          </a:xfrm>
          <a:prstGeom prst="rect">
            <a:avLst/>
          </a:prstGeom>
          <a:solidFill>
            <a:srgbClr val="003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96091" y="60961"/>
            <a:ext cx="11057709" cy="6792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165860"/>
            <a:ext cx="10515600" cy="5011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AB291-03B7-4443-9DD0-D9128F9A74BE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336E5-6B4D-4DCA-87C1-3D2EE9C09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49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learningrobots.ai/download" TargetMode="Externa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learningrobots.ai/download" TargetMode="External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152156-6601-BC50-19AD-296D50A0B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Téléchargement du logiciel (Windows)</a:t>
            </a:r>
          </a:p>
        </p:txBody>
      </p:sp>
      <p:pic>
        <p:nvPicPr>
          <p:cNvPr id="6" name="Image 5" descr="Une image contenant texte, capture d’écran, logiciel, Page web&#10;&#10;Description générée automatiquement">
            <a:extLst>
              <a:ext uri="{FF2B5EF4-FFF2-40B4-BE49-F238E27FC236}">
                <a16:creationId xmlns:a16="http://schemas.microsoft.com/office/drawing/2014/main" id="{A93AD9F4-7E0E-BC2A-A4F5-B2F55A6410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" y="1123065"/>
            <a:ext cx="12192000" cy="5243257"/>
          </a:xfrm>
          <a:prstGeom prst="rect">
            <a:avLst/>
          </a:prstGeom>
        </p:spPr>
      </p:pic>
      <p:pic>
        <p:nvPicPr>
          <p:cNvPr id="8" name="Image 7" descr="Une image contenant texte, capture d’écran, logiciel, Page web&#10;&#10;Description générée automatiquement">
            <a:extLst>
              <a:ext uri="{FF2B5EF4-FFF2-40B4-BE49-F238E27FC236}">
                <a16:creationId xmlns:a16="http://schemas.microsoft.com/office/drawing/2014/main" id="{9B8C702A-656C-19AD-1E7A-5C6645BAC5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7533"/>
            <a:ext cx="12192000" cy="600905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96101AA-EBB1-7108-D249-E0F326D0BD46}"/>
              </a:ext>
            </a:extLst>
          </p:cNvPr>
          <p:cNvSpPr txBox="1"/>
          <p:nvPr/>
        </p:nvSpPr>
        <p:spPr>
          <a:xfrm>
            <a:off x="7326087" y="1697802"/>
            <a:ext cx="4855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hlinkClick r:id="rId5"/>
              </a:rPr>
              <a:t>https://learningrobots.ai/download</a:t>
            </a:r>
            <a:endParaRPr lang="fr-FR" sz="2400" dirty="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6AF358BC-0EE7-9396-F5A8-5E2CDAFC4362}"/>
              </a:ext>
            </a:extLst>
          </p:cNvPr>
          <p:cNvSpPr/>
          <p:nvPr/>
        </p:nvSpPr>
        <p:spPr>
          <a:xfrm>
            <a:off x="6836487" y="1770463"/>
            <a:ext cx="467832" cy="46783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F1BDD4E4-6E8F-F92C-AA5D-042C4A0EE2CB}"/>
              </a:ext>
            </a:extLst>
          </p:cNvPr>
          <p:cNvSpPr/>
          <p:nvPr/>
        </p:nvSpPr>
        <p:spPr>
          <a:xfrm>
            <a:off x="6305517" y="3040781"/>
            <a:ext cx="467832" cy="46783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79EA084C-3217-8C0E-C1DD-2BF62782A0D1}"/>
              </a:ext>
            </a:extLst>
          </p:cNvPr>
          <p:cNvSpPr/>
          <p:nvPr/>
        </p:nvSpPr>
        <p:spPr>
          <a:xfrm>
            <a:off x="778305" y="6047410"/>
            <a:ext cx="467832" cy="46783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E42D4AC-B0A4-9756-EB84-731AE8DD23A8}"/>
              </a:ext>
            </a:extLst>
          </p:cNvPr>
          <p:cNvSpPr txBox="1"/>
          <p:nvPr/>
        </p:nvSpPr>
        <p:spPr>
          <a:xfrm>
            <a:off x="6836487" y="5160198"/>
            <a:ext cx="5145832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</a:rPr>
              <a:t>En cas d’avertissement lors du téléchargement, </a:t>
            </a:r>
          </a:p>
          <a:p>
            <a:r>
              <a:rPr lang="fr-FR" sz="2000" dirty="0">
                <a:solidFill>
                  <a:srgbClr val="FF0000"/>
                </a:solidFill>
              </a:rPr>
              <a:t>il faut contourner l’avertissement.</a:t>
            </a:r>
          </a:p>
        </p:txBody>
      </p:sp>
    </p:spTree>
    <p:extLst>
      <p:ext uri="{BB962C8B-B14F-4D97-AF65-F5344CB8AC3E}">
        <p14:creationId xmlns:p14="http://schemas.microsoft.com/office/powerpoint/2010/main" val="12150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>
            <a:extLst>
              <a:ext uri="{FF2B5EF4-FFF2-40B4-BE49-F238E27FC236}">
                <a16:creationId xmlns:a16="http://schemas.microsoft.com/office/drawing/2014/main" id="{AE5CC857-AC8A-FA11-2378-288882079E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713" y="3932762"/>
            <a:ext cx="2767479" cy="1235859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126A40B-C160-4F91-AB59-110275648FFE}"/>
              </a:ext>
            </a:extLst>
          </p:cNvPr>
          <p:cNvSpPr txBox="1"/>
          <p:nvPr/>
        </p:nvSpPr>
        <p:spPr>
          <a:xfrm>
            <a:off x="8263328" y="36883"/>
            <a:ext cx="3903461" cy="738664"/>
          </a:xfrm>
          <a:prstGeom prst="rect">
            <a:avLst/>
          </a:prstGeom>
          <a:solidFill>
            <a:srgbClr val="EE1C25"/>
          </a:solidFill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FFFF00"/>
                </a:solidFill>
              </a:rPr>
              <a:t>ATTENTION Ne prenez pas le</a:t>
            </a:r>
          </a:p>
          <a:p>
            <a:r>
              <a:rPr lang="fr-FR" sz="1400" dirty="0">
                <a:solidFill>
                  <a:srgbClr val="FFFF00"/>
                </a:solidFill>
              </a:rPr>
              <a:t>robot par la coque supérieure :</a:t>
            </a:r>
          </a:p>
          <a:p>
            <a:r>
              <a:rPr lang="fr-FR" sz="1400" dirty="0">
                <a:solidFill>
                  <a:srgbClr val="FFFF00"/>
                </a:solidFill>
              </a:rPr>
              <a:t>tenez-le aussi par la base</a:t>
            </a:r>
            <a:endParaRPr lang="fr-FR" sz="1200" dirty="0">
              <a:solidFill>
                <a:srgbClr val="FFFF00"/>
              </a:solidFill>
            </a:endParaRP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21D6EEDA-AFB0-173D-1B22-4AFC00421561}"/>
              </a:ext>
            </a:extLst>
          </p:cNvPr>
          <p:cNvGrpSpPr/>
          <p:nvPr/>
        </p:nvGrpSpPr>
        <p:grpSpPr>
          <a:xfrm>
            <a:off x="818879" y="4182193"/>
            <a:ext cx="2654318" cy="2108744"/>
            <a:chOff x="1120391" y="4661843"/>
            <a:chExt cx="2217001" cy="1761314"/>
          </a:xfrm>
        </p:grpSpPr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F6629E89-2BAB-49BA-C6DA-D60B257540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b="84213"/>
            <a:stretch/>
          </p:blipFill>
          <p:spPr>
            <a:xfrm>
              <a:off x="1120391" y="4661843"/>
              <a:ext cx="2217001" cy="461986"/>
            </a:xfrm>
            <a:prstGeom prst="rect">
              <a:avLst/>
            </a:prstGeom>
          </p:spPr>
        </p:pic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D192484B-9C86-8E3F-9E07-E61E015C22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63409"/>
            <a:stretch/>
          </p:blipFill>
          <p:spPr>
            <a:xfrm>
              <a:off x="1120391" y="5352350"/>
              <a:ext cx="2217001" cy="1070807"/>
            </a:xfrm>
            <a:prstGeom prst="rect">
              <a:avLst/>
            </a:prstGeom>
          </p:spPr>
        </p:pic>
        <p:pic>
          <p:nvPicPr>
            <p:cNvPr id="22" name="Image 21">
              <a:extLst>
                <a:ext uri="{FF2B5EF4-FFF2-40B4-BE49-F238E27FC236}">
                  <a16:creationId xmlns:a16="http://schemas.microsoft.com/office/drawing/2014/main" id="{2ABF689B-CADE-077C-8C72-3FF61BE10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t="51291" b="41921"/>
            <a:stretch/>
          </p:blipFill>
          <p:spPr>
            <a:xfrm>
              <a:off x="1120391" y="5168477"/>
              <a:ext cx="2217001" cy="198649"/>
            </a:xfrm>
            <a:prstGeom prst="rect">
              <a:avLst/>
            </a:prstGeom>
          </p:spPr>
        </p:pic>
      </p:grpSp>
      <p:pic>
        <p:nvPicPr>
          <p:cNvPr id="16" name="Image 15">
            <a:extLst>
              <a:ext uri="{FF2B5EF4-FFF2-40B4-BE49-F238E27FC236}">
                <a16:creationId xmlns:a16="http://schemas.microsoft.com/office/drawing/2014/main" id="{83A255D0-D8CA-3FEC-CD98-C36EF6ED5C0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14933"/>
          <a:stretch/>
        </p:blipFill>
        <p:spPr>
          <a:xfrm>
            <a:off x="818880" y="2866227"/>
            <a:ext cx="3910978" cy="1056574"/>
          </a:xfrm>
          <a:prstGeom prst="rect">
            <a:avLst/>
          </a:prstGeom>
        </p:spPr>
      </p:pic>
      <p:sp>
        <p:nvSpPr>
          <p:cNvPr id="3" name="Ellipse 2">
            <a:extLst>
              <a:ext uri="{FF2B5EF4-FFF2-40B4-BE49-F238E27FC236}">
                <a16:creationId xmlns:a16="http://schemas.microsoft.com/office/drawing/2014/main" id="{510053C7-B13E-D4D0-7013-1B38F86C2174}"/>
              </a:ext>
            </a:extLst>
          </p:cNvPr>
          <p:cNvSpPr/>
          <p:nvPr/>
        </p:nvSpPr>
        <p:spPr>
          <a:xfrm>
            <a:off x="103391" y="1311958"/>
            <a:ext cx="467832" cy="46783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0BB1666-D408-0B90-8DC2-D66FF69C4BA3}"/>
              </a:ext>
            </a:extLst>
          </p:cNvPr>
          <p:cNvSpPr txBox="1"/>
          <p:nvPr/>
        </p:nvSpPr>
        <p:spPr>
          <a:xfrm>
            <a:off x="751977" y="1294212"/>
            <a:ext cx="3148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hlinkClick r:id="rId6"/>
              </a:rPr>
              <a:t>https://learningrobots.ai/download</a:t>
            </a:r>
            <a:endParaRPr lang="fr-FR" sz="1600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303AA77-B08F-3F0A-8207-92D28BE4801E}"/>
              </a:ext>
            </a:extLst>
          </p:cNvPr>
          <p:cNvSpPr/>
          <p:nvPr/>
        </p:nvSpPr>
        <p:spPr>
          <a:xfrm>
            <a:off x="98543" y="3431366"/>
            <a:ext cx="467832" cy="46783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B20EBEB-8D06-87AC-9CA5-2A1B24B22C55}"/>
              </a:ext>
            </a:extLst>
          </p:cNvPr>
          <p:cNvSpPr/>
          <p:nvPr/>
        </p:nvSpPr>
        <p:spPr>
          <a:xfrm>
            <a:off x="847615" y="3125619"/>
            <a:ext cx="935665" cy="88250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7438B94E-F165-ED03-0B3C-961FB5170996}"/>
              </a:ext>
            </a:extLst>
          </p:cNvPr>
          <p:cNvSpPr/>
          <p:nvPr/>
        </p:nvSpPr>
        <p:spPr>
          <a:xfrm>
            <a:off x="116592" y="4700789"/>
            <a:ext cx="467832" cy="46783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4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52CE4078-5DA2-9068-B351-F153977F7DCA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2276328" y="4627587"/>
            <a:ext cx="470067" cy="409979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60F58040-47AA-4691-0881-A322F38F55F1}"/>
              </a:ext>
            </a:extLst>
          </p:cNvPr>
          <p:cNvSpPr txBox="1"/>
          <p:nvPr/>
        </p:nvSpPr>
        <p:spPr>
          <a:xfrm>
            <a:off x="2746395" y="4088978"/>
            <a:ext cx="2468946" cy="107721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</a:rPr>
              <a:t>Salle 209</a:t>
            </a:r>
            <a:r>
              <a:rPr lang="fr-FR" sz="16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 : 042-689-149</a:t>
            </a:r>
          </a:p>
          <a:p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</a:rPr>
              <a:t>Salle 209 bis : 208-191-010</a:t>
            </a:r>
            <a:r>
              <a:rPr lang="fr-FR" sz="1600" dirty="0">
                <a:solidFill>
                  <a:srgbClr val="002060"/>
                </a:solidFill>
              </a:rPr>
              <a:t> </a:t>
            </a:r>
            <a:endParaRPr lang="fr-FR" sz="1600" b="0" i="0" u="none" strike="noStrike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  <a:p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</a:rPr>
              <a:t>Salle 214 : 416-382-020</a:t>
            </a:r>
          </a:p>
          <a:p>
            <a:r>
              <a:rPr lang="fr-FR" sz="16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Salle 214 bis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</a:rPr>
              <a:t> : 158-530-401</a:t>
            </a:r>
            <a:r>
              <a:rPr lang="fr-FR" sz="16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 </a:t>
            </a:r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4769F050-95B6-C180-489E-D2519D821007}"/>
              </a:ext>
            </a:extLst>
          </p:cNvPr>
          <p:cNvCxnSpPr>
            <a:cxnSpLocks/>
            <a:stCxn id="20" idx="1"/>
          </p:cNvCxnSpPr>
          <p:nvPr/>
        </p:nvCxnSpPr>
        <p:spPr>
          <a:xfrm flipH="1" flipV="1">
            <a:off x="2037303" y="5388962"/>
            <a:ext cx="1734601" cy="380055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912AC4CA-0829-1406-398F-D8A420AAD8AA}"/>
              </a:ext>
            </a:extLst>
          </p:cNvPr>
          <p:cNvSpPr txBox="1"/>
          <p:nvPr/>
        </p:nvSpPr>
        <p:spPr>
          <a:xfrm>
            <a:off x="3771904" y="5599740"/>
            <a:ext cx="74719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fr-FR" sz="16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cocher</a:t>
            </a:r>
            <a:endParaRPr lang="fr-FR" sz="1600" dirty="0">
              <a:solidFill>
                <a:srgbClr val="002060"/>
              </a:solidFill>
            </a:endParaRP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A6C9158C-3865-A125-6635-F15FBE84AE9D}"/>
              </a:ext>
            </a:extLst>
          </p:cNvPr>
          <p:cNvSpPr/>
          <p:nvPr/>
        </p:nvSpPr>
        <p:spPr>
          <a:xfrm>
            <a:off x="4976629" y="846598"/>
            <a:ext cx="467832" cy="46783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1</a:t>
            </a: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885988D4-41B8-80AA-4C16-4E3ECDA6235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53419" y="955840"/>
            <a:ext cx="2542681" cy="1277424"/>
          </a:xfrm>
          <a:prstGeom prst="rect">
            <a:avLst/>
          </a:prstGeom>
        </p:spPr>
      </p:pic>
      <p:sp>
        <p:nvSpPr>
          <p:cNvPr id="26" name="Ellipse 25">
            <a:extLst>
              <a:ext uri="{FF2B5EF4-FFF2-40B4-BE49-F238E27FC236}">
                <a16:creationId xmlns:a16="http://schemas.microsoft.com/office/drawing/2014/main" id="{AE25D06A-392F-AFD5-0890-E937E415A945}"/>
              </a:ext>
            </a:extLst>
          </p:cNvPr>
          <p:cNvSpPr/>
          <p:nvPr/>
        </p:nvSpPr>
        <p:spPr>
          <a:xfrm>
            <a:off x="103391" y="2033792"/>
            <a:ext cx="467832" cy="46783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FBAFB4F6-31E5-4826-4B98-B9D42A8D64AD}"/>
              </a:ext>
            </a:extLst>
          </p:cNvPr>
          <p:cNvSpPr txBox="1"/>
          <p:nvPr/>
        </p:nvSpPr>
        <p:spPr>
          <a:xfrm>
            <a:off x="5518266" y="895821"/>
            <a:ext cx="51497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Allumez votre robot (interrupteur dessous)</a:t>
            </a:r>
            <a:endParaRPr lang="fr-FR" dirty="0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FD1CD60F-3F48-030E-A86B-717C584A1DE0}"/>
              </a:ext>
            </a:extLst>
          </p:cNvPr>
          <p:cNvSpPr/>
          <p:nvPr/>
        </p:nvSpPr>
        <p:spPr>
          <a:xfrm>
            <a:off x="4976629" y="1539157"/>
            <a:ext cx="467832" cy="46783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5BBC76C-F65F-3306-8D0C-2F9E852403A3}"/>
              </a:ext>
            </a:extLst>
          </p:cNvPr>
          <p:cNvSpPr/>
          <p:nvPr/>
        </p:nvSpPr>
        <p:spPr>
          <a:xfrm>
            <a:off x="4976629" y="3643659"/>
            <a:ext cx="467832" cy="46783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B7B11FF3-AA1C-0B08-CD9A-FFDB3F9BB07B}"/>
              </a:ext>
            </a:extLst>
          </p:cNvPr>
          <p:cNvSpPr/>
          <p:nvPr/>
        </p:nvSpPr>
        <p:spPr>
          <a:xfrm>
            <a:off x="4976629" y="2365548"/>
            <a:ext cx="467832" cy="46783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3</a:t>
            </a:r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37240AEF-27C9-203B-885A-7E11F38783E7}"/>
              </a:ext>
            </a:extLst>
          </p:cNvPr>
          <p:cNvGrpSpPr/>
          <p:nvPr/>
        </p:nvGrpSpPr>
        <p:grpSpPr>
          <a:xfrm>
            <a:off x="5573037" y="2225374"/>
            <a:ext cx="2616487" cy="1292662"/>
            <a:chOff x="7171962" y="2566958"/>
            <a:chExt cx="2616487" cy="1292662"/>
          </a:xfrm>
        </p:grpSpPr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E17CAC6-EAD2-3A60-1720-72C3C20D2AE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rcRect t="33649" r="40928"/>
            <a:stretch/>
          </p:blipFill>
          <p:spPr>
            <a:xfrm>
              <a:off x="7245768" y="2566958"/>
              <a:ext cx="2542681" cy="1292662"/>
            </a:xfrm>
            <a:prstGeom prst="rect">
              <a:avLst/>
            </a:prstGeom>
          </p:spPr>
        </p:pic>
        <p:sp>
          <p:nvSpPr>
            <p:cNvPr id="33" name="Rectangle : coins arrondis 32">
              <a:extLst>
                <a:ext uri="{FF2B5EF4-FFF2-40B4-BE49-F238E27FC236}">
                  <a16:creationId xmlns:a16="http://schemas.microsoft.com/office/drawing/2014/main" id="{DB68A6A4-9298-1613-244B-C3DD7BE118EA}"/>
                </a:ext>
              </a:extLst>
            </p:cNvPr>
            <p:cNvSpPr/>
            <p:nvPr/>
          </p:nvSpPr>
          <p:spPr>
            <a:xfrm>
              <a:off x="7171962" y="2885512"/>
              <a:ext cx="935665" cy="882502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B525CE2A-C9F3-04AF-BB32-E185FE4E3F7C}"/>
              </a:ext>
            </a:extLst>
          </p:cNvPr>
          <p:cNvGrpSpPr/>
          <p:nvPr/>
        </p:nvGrpSpPr>
        <p:grpSpPr>
          <a:xfrm>
            <a:off x="8184341" y="4049510"/>
            <a:ext cx="3903462" cy="1179042"/>
            <a:chOff x="8953420" y="4678235"/>
            <a:chExt cx="2862720" cy="864685"/>
          </a:xfrm>
        </p:grpSpPr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2D37C639-FB94-1914-97A9-8657C7A7BA7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rcRect t="38747" r="11628" b="10844"/>
            <a:stretch/>
          </p:blipFill>
          <p:spPr>
            <a:xfrm>
              <a:off x="8953420" y="4678235"/>
              <a:ext cx="2862720" cy="864685"/>
            </a:xfrm>
            <a:prstGeom prst="rect">
              <a:avLst/>
            </a:prstGeom>
          </p:spPr>
        </p:pic>
        <p:sp>
          <p:nvSpPr>
            <p:cNvPr id="38" name="Rectangle : coins arrondis 37">
              <a:extLst>
                <a:ext uri="{FF2B5EF4-FFF2-40B4-BE49-F238E27FC236}">
                  <a16:creationId xmlns:a16="http://schemas.microsoft.com/office/drawing/2014/main" id="{9D04F0F8-CB3B-5D93-1706-82BBFA4F82ED}"/>
                </a:ext>
              </a:extLst>
            </p:cNvPr>
            <p:cNvSpPr/>
            <p:nvPr/>
          </p:nvSpPr>
          <p:spPr>
            <a:xfrm>
              <a:off x="10819020" y="4871256"/>
              <a:ext cx="709833" cy="527859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AAA14A15-A226-6A85-F86E-2B69A2BFA84D}"/>
              </a:ext>
            </a:extLst>
          </p:cNvPr>
          <p:cNvSpPr txBox="1"/>
          <p:nvPr/>
        </p:nvSpPr>
        <p:spPr>
          <a:xfrm>
            <a:off x="132332" y="207222"/>
            <a:ext cx="4597525" cy="369332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INSTALLATION ET PREMIER LANCEMENT</a:t>
            </a:r>
            <a:endParaRPr lang="fr-FR" dirty="0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A2D42665-7EC6-48D8-2122-C8498F20F59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7615" y="1745973"/>
            <a:ext cx="2382421" cy="950364"/>
          </a:xfrm>
          <a:prstGeom prst="rect">
            <a:avLst/>
          </a:prstGeom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id="{597B544A-6BCB-716E-A6B2-2EE0C1B3E83A}"/>
              </a:ext>
            </a:extLst>
          </p:cNvPr>
          <p:cNvSpPr txBox="1"/>
          <p:nvPr/>
        </p:nvSpPr>
        <p:spPr>
          <a:xfrm>
            <a:off x="4971447" y="207222"/>
            <a:ext cx="3218077" cy="369332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DÉMARRAGE DE L’ACTIVITÉ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4BA76CF0-4CB6-5534-DFBD-5FC6DA0601FB}"/>
              </a:ext>
            </a:extLst>
          </p:cNvPr>
          <p:cNvSpPr txBox="1"/>
          <p:nvPr/>
        </p:nvSpPr>
        <p:spPr>
          <a:xfrm>
            <a:off x="5518266" y="1451085"/>
            <a:ext cx="405070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Connecter le PC au </a:t>
            </a:r>
            <a:r>
              <a:rPr lang="fr-FR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WiFi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du robot. </a:t>
            </a:r>
          </a:p>
          <a:p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Mot de passe = Nom du réseau</a:t>
            </a:r>
            <a:endParaRPr lang="fr-FR" dirty="0"/>
          </a:p>
        </p:txBody>
      </p: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BCA5ADF8-891E-E442-64D9-75B715A22027}"/>
              </a:ext>
            </a:extLst>
          </p:cNvPr>
          <p:cNvCxnSpPr>
            <a:cxnSpLocks/>
          </p:cNvCxnSpPr>
          <p:nvPr/>
        </p:nvCxnSpPr>
        <p:spPr>
          <a:xfrm flipV="1">
            <a:off x="8661314" y="1798923"/>
            <a:ext cx="981462" cy="104323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>
            <a:extLst>
              <a:ext uri="{FF2B5EF4-FFF2-40B4-BE49-F238E27FC236}">
                <a16:creationId xmlns:a16="http://schemas.microsoft.com/office/drawing/2014/main" id="{C01CBC53-0F0D-273B-DDEE-DF1C67C2FAAA}"/>
              </a:ext>
            </a:extLst>
          </p:cNvPr>
          <p:cNvSpPr txBox="1"/>
          <p:nvPr/>
        </p:nvSpPr>
        <p:spPr>
          <a:xfrm>
            <a:off x="8288538" y="2378527"/>
            <a:ext cx="390346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Cliquer sur n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ouvelle icône Robot/</a:t>
            </a:r>
            <a:r>
              <a:rPr lang="fr-FR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WiFi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qui apparaît </a:t>
            </a:r>
            <a:r>
              <a:rPr lang="fr-FR" u="sng" dirty="0">
                <a:solidFill>
                  <a:srgbClr val="000000"/>
                </a:solidFill>
                <a:latin typeface="Calibri" panose="020F0502020204030204" pitchFamily="34" charset="0"/>
              </a:rPr>
              <a:t>tout à gauche</a:t>
            </a:r>
            <a:endParaRPr lang="fr-F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(Si mise à jour, </a:t>
            </a:r>
            <a:r>
              <a:rPr lang="fr-FR" dirty="0" err="1">
                <a:solidFill>
                  <a:srgbClr val="000000"/>
                </a:solidFill>
                <a:latin typeface="Calibri" panose="020F0502020204030204" pitchFamily="34" charset="0"/>
              </a:rPr>
              <a:t>re-cliquer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 ensuite)</a:t>
            </a:r>
            <a:endParaRPr lang="fr-FR" dirty="0"/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D352F15F-5EAE-5855-B4EA-D47081C6C2B3}"/>
              </a:ext>
            </a:extLst>
          </p:cNvPr>
          <p:cNvSpPr txBox="1"/>
          <p:nvPr/>
        </p:nvSpPr>
        <p:spPr>
          <a:xfrm>
            <a:off x="5518266" y="3600308"/>
            <a:ext cx="59778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Charger les paramètres d’exemple « Course de robots »</a:t>
            </a:r>
            <a:endParaRPr lang="fr-FR" dirty="0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504457C7-DBC2-AC29-F84B-420385A7CD17}"/>
              </a:ext>
            </a:extLst>
          </p:cNvPr>
          <p:cNvSpPr/>
          <p:nvPr/>
        </p:nvSpPr>
        <p:spPr>
          <a:xfrm>
            <a:off x="4976629" y="5297550"/>
            <a:ext cx="467832" cy="46783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89D05B75-66F0-E0E5-078B-DF44DE2DEB11}"/>
              </a:ext>
            </a:extLst>
          </p:cNvPr>
          <p:cNvSpPr txBox="1"/>
          <p:nvPr/>
        </p:nvSpPr>
        <p:spPr>
          <a:xfrm>
            <a:off x="5518266" y="5361612"/>
            <a:ext cx="59778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Vitesse recommandée : 40</a:t>
            </a:r>
            <a:endParaRPr lang="fr-FR" dirty="0"/>
          </a:p>
        </p:txBody>
      </p:sp>
      <p:pic>
        <p:nvPicPr>
          <p:cNvPr id="56" name="Image 55">
            <a:extLst>
              <a:ext uri="{FF2B5EF4-FFF2-40B4-BE49-F238E27FC236}">
                <a16:creationId xmlns:a16="http://schemas.microsoft.com/office/drawing/2014/main" id="{065FA27E-3325-BF93-8990-1BBF2AF9B0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67785" y="5441482"/>
            <a:ext cx="1376316" cy="486512"/>
          </a:xfrm>
          <a:prstGeom prst="rect">
            <a:avLst/>
          </a:prstGeom>
        </p:spPr>
      </p:pic>
      <p:sp>
        <p:nvSpPr>
          <p:cNvPr id="57" name="Ellipse 56">
            <a:extLst>
              <a:ext uri="{FF2B5EF4-FFF2-40B4-BE49-F238E27FC236}">
                <a16:creationId xmlns:a16="http://schemas.microsoft.com/office/drawing/2014/main" id="{586650EF-5B46-552D-0C10-6BA36EDD7816}"/>
              </a:ext>
            </a:extLst>
          </p:cNvPr>
          <p:cNvSpPr/>
          <p:nvPr/>
        </p:nvSpPr>
        <p:spPr>
          <a:xfrm>
            <a:off x="4976629" y="5926329"/>
            <a:ext cx="467832" cy="46783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F473C944-DC44-0721-6D2A-90C7DBF45850}"/>
              </a:ext>
            </a:extLst>
          </p:cNvPr>
          <p:cNvSpPr txBox="1"/>
          <p:nvPr/>
        </p:nvSpPr>
        <p:spPr>
          <a:xfrm>
            <a:off x="5518265" y="5879450"/>
            <a:ext cx="694115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C’est parti ! Entraînez votre robot en </a:t>
            </a:r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cliquant les actions </a:t>
            </a:r>
            <a:r>
              <a:rPr lang="fr-FR" sz="18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ou </a:t>
            </a:r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 clavier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Bouton </a:t>
            </a:r>
            <a:r>
              <a:rPr lang="fr-FR" b="1" dirty="0">
                <a:solidFill>
                  <a:srgbClr val="000000"/>
                </a:solidFill>
                <a:latin typeface="Calibri" panose="020F0502020204030204" pitchFamily="34" charset="0"/>
              </a:rPr>
              <a:t>AUTONOME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 ou </a:t>
            </a:r>
            <a:r>
              <a:rPr lang="fr-FR" b="1" dirty="0">
                <a:solidFill>
                  <a:srgbClr val="000000"/>
                </a:solidFill>
                <a:latin typeface="Calibri" panose="020F0502020204030204" pitchFamily="34" charset="0"/>
              </a:rPr>
              <a:t>barre espace 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pour mode autonome</a:t>
            </a:r>
          </a:p>
          <a:p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Bouton </a:t>
            </a:r>
            <a:r>
              <a:rPr lang="fr-FR" b="1" dirty="0">
                <a:solidFill>
                  <a:srgbClr val="000000"/>
                </a:solidFill>
                <a:latin typeface="Calibri" panose="020F0502020204030204" pitchFamily="34" charset="0"/>
              </a:rPr>
              <a:t>REINITALISER L’IA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 pour recommencer à zéro l’entraînement</a:t>
            </a:r>
            <a:endParaRPr lang="fr-FR" dirty="0"/>
          </a:p>
        </p:txBody>
      </p:sp>
      <p:pic>
        <p:nvPicPr>
          <p:cNvPr id="1026" name="Picture 2" descr="https://lh7-rt.googleusercontent.com/docsz/AD_4nXdfTLY9VhvWn4mCnoJ2RFyb6YBofOVf4BwZSCancEl0X0Y7gjz8mnlDT6fMq-CbvG3feLkUwbhtImrrK14mrlHqmRqQggXpigOY7I5a3j8PfHkGO_Hy49-bT_22RSlk1fLFgQ4Kin6FOIXKhb1eXToPckKQUlfMv3evlj8a44M64Qoz7xHkqnI?key=URPPXMj14qostGSsn0uLPw">
            <a:extLst>
              <a:ext uri="{FF2B5EF4-FFF2-40B4-BE49-F238E27FC236}">
                <a16:creationId xmlns:a16="http://schemas.microsoft.com/office/drawing/2014/main" id="{847D351E-5A52-4BB4-AA3A-2C81E362D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9" y="81350"/>
            <a:ext cx="1391669" cy="62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3746912-B19E-47B8-B8AD-4E76B22CB5B8}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 </a:t>
            </a:r>
          </a:p>
        </p:txBody>
      </p:sp>
      <p:sp>
        <p:nvSpPr>
          <p:cNvPr id="7" name="Croix 6">
            <a:extLst>
              <a:ext uri="{FF2B5EF4-FFF2-40B4-BE49-F238E27FC236}">
                <a16:creationId xmlns:a16="http://schemas.microsoft.com/office/drawing/2014/main" id="{732D85E6-586D-45D8-A5E1-821FA1AE50ED}"/>
              </a:ext>
            </a:extLst>
          </p:cNvPr>
          <p:cNvSpPr/>
          <p:nvPr/>
        </p:nvSpPr>
        <p:spPr>
          <a:xfrm rot="18900000">
            <a:off x="11355053" y="102968"/>
            <a:ext cx="672464" cy="672464"/>
          </a:xfrm>
          <a:prstGeom prst="plus">
            <a:avLst>
              <a:gd name="adj" fmla="val 45932"/>
            </a:avLst>
          </a:prstGeom>
          <a:solidFill>
            <a:srgbClr val="EE1C25"/>
          </a:solidFill>
          <a:ln>
            <a:solidFill>
              <a:srgbClr val="FFFF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5820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Learning Robots">
      <a:dk1>
        <a:sysClr val="windowText" lastClr="000000"/>
      </a:dk1>
      <a:lt1>
        <a:sysClr val="window" lastClr="FFFFFF"/>
      </a:lt1>
      <a:dk2>
        <a:srgbClr val="023770"/>
      </a:dk2>
      <a:lt2>
        <a:srgbClr val="007CC1"/>
      </a:lt2>
      <a:accent1>
        <a:srgbClr val="5FC3D7"/>
      </a:accent1>
      <a:accent2>
        <a:srgbClr val="ED7D31"/>
      </a:accent2>
      <a:accent3>
        <a:srgbClr val="03161D"/>
      </a:accent3>
      <a:accent4>
        <a:srgbClr val="FECC00"/>
      </a:accent4>
      <a:accent5>
        <a:srgbClr val="26348B"/>
      </a:accent5>
      <a:accent6>
        <a:srgbClr val="70AD47"/>
      </a:accent6>
      <a:hlink>
        <a:srgbClr val="007CC1"/>
      </a:hlink>
      <a:folHlink>
        <a:srgbClr val="007CC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accent5">
              <a:lumMod val="50000"/>
            </a:schemeClr>
          </a:solidFill>
        </a:ln>
        <a:effectLst/>
      </a:spPr>
      <a:bodyPr rtlCol="0" anchor="ctr"/>
      <a:lstStyle>
        <a:defPPr algn="ctr">
          <a:defRPr dirty="0" smtClean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accent5">
              <a:lumMod val="50000"/>
            </a:schemeClr>
          </a:solidFill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Grand écran</PresentationFormat>
  <Paragraphs>41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Conception personnalisée</vt:lpstr>
      <vt:lpstr>1_Thème Office</vt:lpstr>
      <vt:lpstr>Téléchargement du logiciel (Windows)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ALPHAI, robot apprenant</dc:title>
  <dc:creator>Thomas Deneux</dc:creator>
  <cp:lastModifiedBy>Simon Collet</cp:lastModifiedBy>
  <cp:revision>459</cp:revision>
  <dcterms:created xsi:type="dcterms:W3CDTF">2019-07-29T16:22:32Z</dcterms:created>
  <dcterms:modified xsi:type="dcterms:W3CDTF">2024-09-19T09:18:04Z</dcterms:modified>
</cp:coreProperties>
</file>