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7"/>
  </p:notesMasterIdLst>
  <p:sldIdLst>
    <p:sldId id="265" r:id="rId3"/>
    <p:sldId id="267" r:id="rId4"/>
    <p:sldId id="302" r:id="rId5"/>
    <p:sldId id="286" r:id="rId6"/>
    <p:sldId id="291" r:id="rId7"/>
    <p:sldId id="464" r:id="rId8"/>
    <p:sldId id="451" r:id="rId9"/>
    <p:sldId id="454" r:id="rId10"/>
    <p:sldId id="467" r:id="rId11"/>
    <p:sldId id="468" r:id="rId12"/>
    <p:sldId id="461" r:id="rId13"/>
    <p:sldId id="443" r:id="rId14"/>
    <p:sldId id="432" r:id="rId15"/>
    <p:sldId id="319" r:id="rId16"/>
    <p:sldId id="332" r:id="rId17"/>
    <p:sldId id="341" r:id="rId18"/>
    <p:sldId id="453" r:id="rId19"/>
    <p:sldId id="421" r:id="rId20"/>
    <p:sldId id="362" r:id="rId21"/>
    <p:sldId id="411" r:id="rId22"/>
    <p:sldId id="458" r:id="rId23"/>
    <p:sldId id="462" r:id="rId24"/>
    <p:sldId id="465" r:id="rId25"/>
    <p:sldId id="466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5" autoAdjust="0"/>
    <p:restoredTop sz="77261" autoAdjust="0"/>
  </p:normalViewPr>
  <p:slideViewPr>
    <p:cSldViewPr snapToGrid="0">
      <p:cViewPr varScale="1">
        <p:scale>
          <a:sx n="47" d="100"/>
          <a:sy n="47" d="100"/>
        </p:scale>
        <p:origin x="14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D7BAB-0366-4D08-B063-B09501E05A0A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BC69A-855B-4C65-850F-7A52ACBE89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28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BC69A-855B-4C65-850F-7A52ACBE893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8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BC69A-855B-4C65-850F-7A52ACBE893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20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30B2-5B99-4460-8A65-A4AD8701656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534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152DBAB-BE34-4C99-AA2A-BA7E5EFFFC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65C859-F8CE-4569-9E43-04F7EE65AF9B}" type="slidenum">
              <a:rPr lang="fr-FR" altLang="fr-FR"/>
              <a:pPr>
                <a:spcBef>
                  <a:spcPct val="0"/>
                </a:spcBef>
              </a:pPr>
              <a:t>18</a:t>
            </a:fld>
            <a:endParaRPr lang="fr-FR" altLang="fr-FR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E3A8BA1-5B3A-48BC-BB55-8180ECF40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4213"/>
            <a:ext cx="6097588" cy="3430587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0A4BA87-56D6-4952-9CC0-715F1073D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4800"/>
          </a:xfrm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BC69A-855B-4C65-850F-7A52ACBE893D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04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pic>
        <p:nvPicPr>
          <p:cNvPr id="6" name="Image 4">
            <a:extLst>
              <a:ext uri="{FF2B5EF4-FFF2-40B4-BE49-F238E27FC236}">
                <a16:creationId xmlns:a16="http://schemas.microsoft.com/office/drawing/2014/main" id="{4644E84E-EF66-2B41-A976-69EF3658DA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227142"/>
            <a:ext cx="7573276" cy="126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8E93-8F31-4ACD-AFB3-1CF856B28933}" type="datetimeFigureOut">
              <a:rPr lang="en-US" smtClean="0">
                <a:solidFill>
                  <a:srgbClr val="63003C"/>
                </a:solidFill>
              </a:rPr>
              <a:pPr/>
              <a:t>9/18/2024</a:t>
            </a:fld>
            <a:endParaRPr lang="en-US">
              <a:solidFill>
                <a:srgbClr val="6300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7A02-84EF-4CD7-A176-29C18712324D}" type="slidenum">
              <a:rPr lang="en-US" smtClean="0">
                <a:solidFill>
                  <a:srgbClr val="63003C"/>
                </a:solidFill>
              </a:rPr>
              <a:pPr/>
              <a:t>‹N°›</a:t>
            </a:fld>
            <a:endParaRPr lang="en-US">
              <a:solidFill>
                <a:srgbClr val="630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97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pic>
        <p:nvPicPr>
          <p:cNvPr id="6" name="Image 4">
            <a:extLst>
              <a:ext uri="{FF2B5EF4-FFF2-40B4-BE49-F238E27FC236}">
                <a16:creationId xmlns:a16="http://schemas.microsoft.com/office/drawing/2014/main" id="{4644E84E-EF66-2B41-A976-69EF3658DA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227142"/>
            <a:ext cx="7573276" cy="126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8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C93E39-FEFE-534E-B4C9-ED4AA686B2EE}"/>
              </a:ext>
            </a:extLst>
          </p:cNvPr>
          <p:cNvSpPr/>
          <p:nvPr/>
        </p:nvSpPr>
        <p:spPr>
          <a:xfrm>
            <a:off x="9236766" y="6092687"/>
            <a:ext cx="2862469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42" y="196172"/>
            <a:ext cx="7855479" cy="131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32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53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14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23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71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46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1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C93E39-FEFE-534E-B4C9-ED4AA686B2EE}"/>
              </a:ext>
            </a:extLst>
          </p:cNvPr>
          <p:cNvSpPr/>
          <p:nvPr/>
        </p:nvSpPr>
        <p:spPr>
          <a:xfrm>
            <a:off x="9236766" y="6092687"/>
            <a:ext cx="2862469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+mn-ea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42" y="196172"/>
            <a:ext cx="7855479" cy="131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3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2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7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8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259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0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8E93-8F31-4ACD-AFB3-1CF856B28933}" type="datetimeFigureOut">
              <a:rPr lang="en-US" smtClean="0">
                <a:solidFill>
                  <a:srgbClr val="63003C"/>
                </a:solidFill>
              </a:rPr>
              <a:pPr/>
              <a:t>9/18/2024</a:t>
            </a:fld>
            <a:endParaRPr lang="en-US">
              <a:solidFill>
                <a:srgbClr val="6300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300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7A02-84EF-4CD7-A176-29C18712324D}" type="slidenum">
              <a:rPr lang="en-US" smtClean="0">
                <a:solidFill>
                  <a:srgbClr val="63003C"/>
                </a:solidFill>
              </a:rPr>
              <a:pPr/>
              <a:t>‹N°›</a:t>
            </a:fld>
            <a:endParaRPr lang="en-US">
              <a:solidFill>
                <a:srgbClr val="630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8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9477" y="6321450"/>
            <a:ext cx="170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3784" y="6306259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fr-FR">
                <a:solidFill>
                  <a:srgbClr val="63003C"/>
                </a:solidFill>
              </a:rPr>
              <a:t>Titre de la présentation</a:t>
            </a:r>
            <a:endParaRPr lang="fr-FR" dirty="0">
              <a:solidFill>
                <a:srgbClr val="6300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062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7ADF27-9AEC-4CA0-BC72-78B91B4EB282}" type="slidenum">
              <a:rPr lang="fr-FR" altLang="fr-F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8508DA88-D542-4B4A-8988-A2E7D72ED18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4" y="6152821"/>
            <a:ext cx="2858859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5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9477" y="6321450"/>
            <a:ext cx="170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EE9B614-5B03-499C-95F2-48018A6AB815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3784" y="6306259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062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0B2010-4799-40EC-B2BA-2AB2C477F389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8508DA88-D542-4B4A-8988-A2E7D72ED18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4" y="6152821"/>
            <a:ext cx="2858859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1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espe-rtd-reflexpro.u-ga.fr/docs/sciedu-cours-rech-educ/fr/latest/tuto-problematique.html" TargetMode="External"/><Relationship Id="rId3" Type="http://schemas.openxmlformats.org/officeDocument/2006/relationships/image" Target="../media/image13.jpeg"/><Relationship Id="rId7" Type="http://schemas.openxmlformats.org/officeDocument/2006/relationships/hyperlink" Target="https://www.scribbr.fr/memoire/problematique-de-memoire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journals.openedition.org/ries/10131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hyperlink" Target="https://journals.openedition.org/vertigo/540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2180" y="2361750"/>
            <a:ext cx="11073789" cy="3252160"/>
          </a:xfrm>
        </p:spPr>
        <p:txBody>
          <a:bodyPr>
            <a:normAutofit/>
          </a:bodyPr>
          <a:lstStyle/>
          <a:p>
            <a:pPr algn="ctr"/>
            <a:br>
              <a:rPr lang="fr-FR" sz="3200" b="0" dirty="0"/>
            </a:br>
            <a:r>
              <a:rPr lang="fr-FR" altLang="fr-FR" sz="5400" dirty="0">
                <a:latin typeface="Cambria" panose="02040503050406030204" pitchFamily="18" charset="0"/>
                <a:ea typeface="Cambria" panose="02040503050406030204" pitchFamily="18" charset="0"/>
              </a:rPr>
              <a:t>EC 251 : </a:t>
            </a:r>
            <a:r>
              <a:rPr lang="fr-FR" sz="5400" dirty="0">
                <a:latin typeface="Cambria" panose="02040503050406030204" pitchFamily="18" charset="0"/>
                <a:ea typeface="Cambria" panose="02040503050406030204" pitchFamily="18" charset="0"/>
              </a:rPr>
              <a:t>Mémoire de recherche : rédaction &amp; soutenance</a:t>
            </a:r>
            <a:br>
              <a:rPr lang="fr-FR" altLang="fr-FR" u="sng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fr-FR" dirty="0"/>
            </a:br>
            <a:r>
              <a:rPr lang="fr-FR" sz="3600" b="0" i="1" dirty="0"/>
              <a:t>Master  2 MEEF 1 - Parcours Professeur des écoles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15490" y="4786029"/>
            <a:ext cx="9144000" cy="1655762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Année 2024-2025</a:t>
            </a:r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060" y="205154"/>
            <a:ext cx="3603625" cy="132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25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B95F0C-F3F2-4AD5-9DB6-01834E5F7927}"/>
              </a:ext>
            </a:extLst>
          </p:cNvPr>
          <p:cNvSpPr/>
          <p:nvPr/>
        </p:nvSpPr>
        <p:spPr>
          <a:xfrm>
            <a:off x="2344236" y="1332834"/>
            <a:ext cx="6099813" cy="5341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Resituer la question de départ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Point sur les recherches bibliographiques </a:t>
            </a:r>
            <a:r>
              <a:rPr lang="fr-FR" sz="16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(évolution et avancement par rapport au dossier du S1)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question de recherche </a:t>
            </a:r>
            <a:r>
              <a:rPr lang="fr-FR" sz="16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(voire les hypothèses)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présentation de la méthodologie pour le pré-test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Résultats du pré-test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présentation de la méthodologie modifiée en fonction des résultats du pré-test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Questionnement sur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méthodologie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L’intérêt pour le métier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Bulle narrative : rectangle 3">
            <a:extLst>
              <a:ext uri="{FF2B5EF4-FFF2-40B4-BE49-F238E27FC236}">
                <a16:creationId xmlns:a16="http://schemas.microsoft.com/office/drawing/2014/main" id="{319FED29-292F-4F9B-99DF-5AE65A2C0456}"/>
              </a:ext>
            </a:extLst>
          </p:cNvPr>
          <p:cNvSpPr/>
          <p:nvPr/>
        </p:nvSpPr>
        <p:spPr>
          <a:xfrm>
            <a:off x="166959" y="912639"/>
            <a:ext cx="1567543" cy="739180"/>
          </a:xfrm>
          <a:prstGeom prst="wedgeRectCallout">
            <a:avLst>
              <a:gd name="adj1" fmla="val 79862"/>
              <a:gd name="adj2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6781E85-9CF9-438C-AA75-C2861D13C726}"/>
              </a:ext>
            </a:extLst>
          </p:cNvPr>
          <p:cNvSpPr txBox="1"/>
          <p:nvPr/>
        </p:nvSpPr>
        <p:spPr>
          <a:xfrm flipH="1">
            <a:off x="309560" y="912638"/>
            <a:ext cx="1040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page / 5 points</a:t>
            </a:r>
            <a:endParaRPr lang="fr-FR" dirty="0"/>
          </a:p>
        </p:txBody>
      </p:sp>
      <p:sp>
        <p:nvSpPr>
          <p:cNvPr id="6" name="Parenthèse ouvrante 5">
            <a:extLst>
              <a:ext uri="{FF2B5EF4-FFF2-40B4-BE49-F238E27FC236}">
                <a16:creationId xmlns:a16="http://schemas.microsoft.com/office/drawing/2014/main" id="{AF3D9DA0-5D6D-4B51-9151-5AAE62F3A4BB}"/>
              </a:ext>
            </a:extLst>
          </p:cNvPr>
          <p:cNvSpPr/>
          <p:nvPr/>
        </p:nvSpPr>
        <p:spPr>
          <a:xfrm>
            <a:off x="2374873" y="1314376"/>
            <a:ext cx="6430033" cy="1322617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Bulle narrative : rectangle 6">
            <a:extLst>
              <a:ext uri="{FF2B5EF4-FFF2-40B4-BE49-F238E27FC236}">
                <a16:creationId xmlns:a16="http://schemas.microsoft.com/office/drawing/2014/main" id="{A49EB7E4-E500-4729-AF00-E7F586EA85CF}"/>
              </a:ext>
            </a:extLst>
          </p:cNvPr>
          <p:cNvSpPr/>
          <p:nvPr/>
        </p:nvSpPr>
        <p:spPr>
          <a:xfrm>
            <a:off x="211730" y="3147413"/>
            <a:ext cx="1567543" cy="682744"/>
          </a:xfrm>
          <a:prstGeom prst="wedgeRectCallout">
            <a:avLst>
              <a:gd name="adj1" fmla="val 79862"/>
              <a:gd name="adj2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0297409-2329-4F2F-95D6-09D3CE19AA0C}"/>
              </a:ext>
            </a:extLst>
          </p:cNvPr>
          <p:cNvSpPr txBox="1"/>
          <p:nvPr/>
        </p:nvSpPr>
        <p:spPr>
          <a:xfrm flipH="1">
            <a:off x="424818" y="3187204"/>
            <a:ext cx="1040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page / 3 points</a:t>
            </a:r>
            <a:endParaRPr lang="fr-FR" dirty="0"/>
          </a:p>
        </p:txBody>
      </p:sp>
      <p:sp>
        <p:nvSpPr>
          <p:cNvPr id="9" name="Parenthèse ouvrante 8">
            <a:extLst>
              <a:ext uri="{FF2B5EF4-FFF2-40B4-BE49-F238E27FC236}">
                <a16:creationId xmlns:a16="http://schemas.microsoft.com/office/drawing/2014/main" id="{C7702926-5601-4D7D-B852-ABBECAC70D2F}"/>
              </a:ext>
            </a:extLst>
          </p:cNvPr>
          <p:cNvSpPr/>
          <p:nvPr/>
        </p:nvSpPr>
        <p:spPr>
          <a:xfrm>
            <a:off x="2374872" y="2781508"/>
            <a:ext cx="6430032" cy="482382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ulle narrative : rectangle 9">
            <a:extLst>
              <a:ext uri="{FF2B5EF4-FFF2-40B4-BE49-F238E27FC236}">
                <a16:creationId xmlns:a16="http://schemas.microsoft.com/office/drawing/2014/main" id="{2E947341-CE98-4617-B925-2B0306EB33DE}"/>
              </a:ext>
            </a:extLst>
          </p:cNvPr>
          <p:cNvSpPr/>
          <p:nvPr/>
        </p:nvSpPr>
        <p:spPr>
          <a:xfrm>
            <a:off x="195941" y="1975685"/>
            <a:ext cx="1567543" cy="827980"/>
          </a:xfrm>
          <a:prstGeom prst="wedgeRectCallout">
            <a:avLst>
              <a:gd name="adj1" fmla="val 74306"/>
              <a:gd name="adj2" fmla="val 65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80E0EAE-C68E-4D79-AAC7-09D6E9F18B1C}"/>
              </a:ext>
            </a:extLst>
          </p:cNvPr>
          <p:cNvSpPr txBox="1"/>
          <p:nvPr/>
        </p:nvSpPr>
        <p:spPr>
          <a:xfrm flipH="1">
            <a:off x="411757" y="2068534"/>
            <a:ext cx="1233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1,5 page / 5 points</a:t>
            </a:r>
            <a:endParaRPr lang="fr-FR" dirty="0"/>
          </a:p>
        </p:txBody>
      </p:sp>
      <p:sp>
        <p:nvSpPr>
          <p:cNvPr id="12" name="Parenthèse ouvrante 11">
            <a:extLst>
              <a:ext uri="{FF2B5EF4-FFF2-40B4-BE49-F238E27FC236}">
                <a16:creationId xmlns:a16="http://schemas.microsoft.com/office/drawing/2014/main" id="{8D634E80-EAB0-40D3-9CDA-3138C7F2F743}"/>
              </a:ext>
            </a:extLst>
          </p:cNvPr>
          <p:cNvSpPr/>
          <p:nvPr/>
        </p:nvSpPr>
        <p:spPr>
          <a:xfrm>
            <a:off x="2377440" y="3446043"/>
            <a:ext cx="6427464" cy="528977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ulle narrative : rectangle 12">
            <a:extLst>
              <a:ext uri="{FF2B5EF4-FFF2-40B4-BE49-F238E27FC236}">
                <a16:creationId xmlns:a16="http://schemas.microsoft.com/office/drawing/2014/main" id="{FC20690F-C115-4772-A758-18511DAA799B}"/>
              </a:ext>
            </a:extLst>
          </p:cNvPr>
          <p:cNvSpPr/>
          <p:nvPr/>
        </p:nvSpPr>
        <p:spPr>
          <a:xfrm>
            <a:off x="195941" y="4053660"/>
            <a:ext cx="1567543" cy="774592"/>
          </a:xfrm>
          <a:prstGeom prst="wedgeRectCallout">
            <a:avLst>
              <a:gd name="adj1" fmla="val 79862"/>
              <a:gd name="adj2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E37F2A2-66F2-43F0-9CE2-F980A4D598B7}"/>
              </a:ext>
            </a:extLst>
          </p:cNvPr>
          <p:cNvSpPr txBox="1"/>
          <p:nvPr/>
        </p:nvSpPr>
        <p:spPr>
          <a:xfrm flipH="1">
            <a:off x="558980" y="4055118"/>
            <a:ext cx="1040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page / 5 points</a:t>
            </a:r>
            <a:endParaRPr lang="fr-FR" dirty="0"/>
          </a:p>
        </p:txBody>
      </p:sp>
      <p:sp>
        <p:nvSpPr>
          <p:cNvPr id="15" name="Parenthèse ouvrante 14">
            <a:extLst>
              <a:ext uri="{FF2B5EF4-FFF2-40B4-BE49-F238E27FC236}">
                <a16:creationId xmlns:a16="http://schemas.microsoft.com/office/drawing/2014/main" id="{5F7F85B8-CDE6-40EF-A274-3474715629E4}"/>
              </a:ext>
            </a:extLst>
          </p:cNvPr>
          <p:cNvSpPr/>
          <p:nvPr/>
        </p:nvSpPr>
        <p:spPr>
          <a:xfrm>
            <a:off x="2400783" y="4201910"/>
            <a:ext cx="6404121" cy="734735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Bulle narrative : rectangle 15">
            <a:extLst>
              <a:ext uri="{FF2B5EF4-FFF2-40B4-BE49-F238E27FC236}">
                <a16:creationId xmlns:a16="http://schemas.microsoft.com/office/drawing/2014/main" id="{6752F52B-CDBE-4EC4-A1D0-98519D69CE17}"/>
              </a:ext>
            </a:extLst>
          </p:cNvPr>
          <p:cNvSpPr/>
          <p:nvPr/>
        </p:nvSpPr>
        <p:spPr>
          <a:xfrm>
            <a:off x="195941" y="5494400"/>
            <a:ext cx="1567543" cy="774591"/>
          </a:xfrm>
          <a:prstGeom prst="wedgeRectCallout">
            <a:avLst>
              <a:gd name="adj1" fmla="val 79862"/>
              <a:gd name="adj2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C780EAB-CF81-468A-91BD-399E1D42326A}"/>
              </a:ext>
            </a:extLst>
          </p:cNvPr>
          <p:cNvSpPr txBox="1"/>
          <p:nvPr/>
        </p:nvSpPr>
        <p:spPr>
          <a:xfrm flipH="1">
            <a:off x="349428" y="5558531"/>
            <a:ext cx="1040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page / 2 points</a:t>
            </a:r>
            <a:endParaRPr lang="fr-FR" dirty="0"/>
          </a:p>
        </p:txBody>
      </p:sp>
      <p:sp>
        <p:nvSpPr>
          <p:cNvPr id="18" name="Parenthèse ouvrante 17">
            <a:extLst>
              <a:ext uri="{FF2B5EF4-FFF2-40B4-BE49-F238E27FC236}">
                <a16:creationId xmlns:a16="http://schemas.microsoft.com/office/drawing/2014/main" id="{578AA331-5D65-43D9-A7F0-89DFBF03D41B}"/>
              </a:ext>
            </a:extLst>
          </p:cNvPr>
          <p:cNvSpPr/>
          <p:nvPr/>
        </p:nvSpPr>
        <p:spPr>
          <a:xfrm>
            <a:off x="2400784" y="5078872"/>
            <a:ext cx="6404120" cy="1322617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1457CAC-33F9-4BDA-883F-4D55BA1733BD}"/>
              </a:ext>
            </a:extLst>
          </p:cNvPr>
          <p:cNvSpPr txBox="1"/>
          <p:nvPr/>
        </p:nvSpPr>
        <p:spPr>
          <a:xfrm>
            <a:off x="2264228" y="81641"/>
            <a:ext cx="932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Dossier individuel qui pourra être composé de la façon suivante :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E1B002E-ACF9-4F2D-94DC-D49C3855CB1C}"/>
              </a:ext>
            </a:extLst>
          </p:cNvPr>
          <p:cNvSpPr txBox="1"/>
          <p:nvPr/>
        </p:nvSpPr>
        <p:spPr>
          <a:xfrm>
            <a:off x="9403346" y="913155"/>
            <a:ext cx="2189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Jusqu’à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points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pourront être retirés pour la syntaxe et la forme.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4E91CE0-33EC-47BA-95EC-3CDAD0198BEF}"/>
              </a:ext>
            </a:extLst>
          </p:cNvPr>
          <p:cNvSpPr txBox="1"/>
          <p:nvPr/>
        </p:nvSpPr>
        <p:spPr>
          <a:xfrm>
            <a:off x="9185625" y="3612267"/>
            <a:ext cx="3006375" cy="1657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4472C4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Page de titre, avec votre nom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4472C4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Police de type Times 12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4472C4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Faire une bibliographie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4472C4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Annexes.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22DB9594-52BF-4277-AB23-EA62C349AA88}"/>
              </a:ext>
            </a:extLst>
          </p:cNvPr>
          <p:cNvSpPr/>
          <p:nvPr/>
        </p:nvSpPr>
        <p:spPr>
          <a:xfrm>
            <a:off x="9132431" y="634807"/>
            <a:ext cx="2731770" cy="1848323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9754473B-5247-4A80-B0EC-CD8FAC4635B8}"/>
              </a:ext>
            </a:extLst>
          </p:cNvPr>
          <p:cNvSpPr/>
          <p:nvPr/>
        </p:nvSpPr>
        <p:spPr>
          <a:xfrm>
            <a:off x="8804904" y="3091256"/>
            <a:ext cx="3505200" cy="2283390"/>
          </a:xfrm>
          <a:prstGeom prst="ellipse">
            <a:avLst/>
          </a:prstGeom>
          <a:solidFill>
            <a:schemeClr val="accent4">
              <a:lumMod val="20000"/>
              <a:lumOff val="8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 : 8 points 23">
            <a:extLst>
              <a:ext uri="{FF2B5EF4-FFF2-40B4-BE49-F238E27FC236}">
                <a16:creationId xmlns:a16="http://schemas.microsoft.com/office/drawing/2014/main" id="{46DE5878-C19D-4287-8DF0-17F58A23435D}"/>
              </a:ext>
            </a:extLst>
          </p:cNvPr>
          <p:cNvSpPr/>
          <p:nvPr/>
        </p:nvSpPr>
        <p:spPr>
          <a:xfrm rot="1767593">
            <a:off x="3481544" y="-713996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0F2A7BE-1BA0-44BB-AD03-CA68C4FBF39D}"/>
              </a:ext>
            </a:extLst>
          </p:cNvPr>
          <p:cNvSpPr txBox="1"/>
          <p:nvPr/>
        </p:nvSpPr>
        <p:spPr>
          <a:xfrm rot="1615093">
            <a:off x="4473829" y="439471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102760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 : 8 points 2">
            <a:extLst>
              <a:ext uri="{FF2B5EF4-FFF2-40B4-BE49-F238E27FC236}">
                <a16:creationId xmlns:a16="http://schemas.microsoft.com/office/drawing/2014/main" id="{A0A7501D-0F00-470F-A60E-18BACD6BD62E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312B4C-DE8B-4239-BFAE-80DAB66B9498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BFBCD87-B8F2-40AE-B5C7-01DFC9472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18" y="0"/>
            <a:ext cx="11776190" cy="68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21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41B11E-9115-4350-AFDC-3C1186D87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br>
              <a:rPr lang="fr-FR" dirty="0">
                <a:solidFill>
                  <a:schemeClr val="bg1"/>
                </a:solidFill>
              </a:rPr>
            </a:br>
            <a:br>
              <a:rPr lang="fr-FR" dirty="0">
                <a:solidFill>
                  <a:schemeClr val="bg1"/>
                </a:solidFill>
              </a:rPr>
            </a:br>
            <a:r>
              <a:rPr lang="fr-FR" sz="5400" dirty="0"/>
              <a:t>Rappels sur la méthodologie de la recherche</a:t>
            </a:r>
            <a:br>
              <a:rPr lang="fr-FR" sz="5400" dirty="0"/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3D6ABBA3-4256-4C49-BA99-4ABDD9D2E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8D87A50A-25BB-4320-872F-78EBAEF680B4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94B399-C34B-43D9-9403-9BA7AC775202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165495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A8875937-B0DF-4A15-884D-9CE6B685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511369"/>
            <a:ext cx="6250376" cy="5832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1 : </a:t>
            </a:r>
            <a:r>
              <a:rPr lang="fr-FR" altLang="fr-FR" sz="3600" b="1" dirty="0">
                <a:solidFill>
                  <a:schemeClr val="bg1"/>
                </a:solidFill>
                <a:latin typeface="Cambria" panose="02040503050406030204" pitchFamily="18" charset="0"/>
              </a:rPr>
              <a:t>la question de départ</a:t>
            </a:r>
            <a:endParaRPr lang="fr-FR" altLang="fr-FR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CB76551-648E-4613-8173-C69934F01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1529191"/>
            <a:ext cx="6250376" cy="102985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2 : l’exploration</a:t>
            </a: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FCDC184-45B9-4A79-96DB-F9AFB560D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8" y="1903227"/>
            <a:ext cx="2112803" cy="5832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Les lectures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01912A48-1B37-4DD0-8BFB-4EBE2E464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260" y="1886181"/>
            <a:ext cx="2112803" cy="61730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Les entretiens exploratoires</a:t>
            </a:r>
          </a:p>
        </p:txBody>
      </p:sp>
      <p:sp>
        <p:nvSpPr>
          <p:cNvPr id="8" name="Line 18">
            <a:extLst>
              <a:ext uri="{FF2B5EF4-FFF2-40B4-BE49-F238E27FC236}">
                <a16:creationId xmlns:a16="http://schemas.microsoft.com/office/drawing/2014/main" id="{4A7351A0-E591-44B5-94E6-7CF713BB1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8067" y="2093956"/>
            <a:ext cx="1520810" cy="1342"/>
          </a:xfrm>
          <a:prstGeom prst="line">
            <a:avLst/>
          </a:prstGeom>
          <a:noFill/>
          <a:ln w="38100" cmpd="sng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9" name="Line 19">
            <a:extLst>
              <a:ext uri="{FF2B5EF4-FFF2-40B4-BE49-F238E27FC236}">
                <a16:creationId xmlns:a16="http://schemas.microsoft.com/office/drawing/2014/main" id="{65FCE677-F9D4-4620-9782-FB5EC8CC8A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58067" y="2360554"/>
            <a:ext cx="1520810" cy="134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D781CA96-FFCC-4524-9E21-2C0611EAD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9" y="2929279"/>
            <a:ext cx="6250376" cy="4636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3 : </a:t>
            </a:r>
            <a:r>
              <a:rPr lang="fr-FR" altLang="fr-FR" b="1" dirty="0">
                <a:solidFill>
                  <a:schemeClr val="bg1"/>
                </a:solidFill>
                <a:latin typeface="Cambria" panose="02040503050406030204" pitchFamily="18" charset="0"/>
              </a:rPr>
              <a:t>la problématique</a:t>
            </a:r>
            <a:endParaRPr lang="fr-FR" altLang="fr-FR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Rectangle 21">
            <a:extLst>
              <a:ext uri="{FF2B5EF4-FFF2-40B4-BE49-F238E27FC236}">
                <a16:creationId xmlns:a16="http://schemas.microsoft.com/office/drawing/2014/main" id="{AE875BFA-E914-462E-802D-92CB8A8B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3728964"/>
            <a:ext cx="6250376" cy="3032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4 : Méthodologie</a:t>
            </a: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CF59CF9F-173D-45F0-AE4C-7AFE0822E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4468739"/>
            <a:ext cx="6250376" cy="3032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5 : Collecte de données</a:t>
            </a: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5D5907EA-7781-4B1B-84BC-CC19483B8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5187877"/>
            <a:ext cx="6250376" cy="3032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6 : Analyse des informations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EFE83662-6476-488A-839B-6C6497A8B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537" y="5934002"/>
            <a:ext cx="6250376" cy="3032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>
                <a:solidFill>
                  <a:schemeClr val="bg1"/>
                </a:solidFill>
                <a:latin typeface="Cambria" panose="02040503050406030204" pitchFamily="18" charset="0"/>
              </a:rPr>
              <a:t>7 : les conclusions</a:t>
            </a:r>
          </a:p>
        </p:txBody>
      </p:sp>
      <p:sp>
        <p:nvSpPr>
          <p:cNvPr id="15" name="AutoShape 25">
            <a:extLst>
              <a:ext uri="{FF2B5EF4-FFF2-40B4-BE49-F238E27FC236}">
                <a16:creationId xmlns:a16="http://schemas.microsoft.com/office/drawing/2014/main" id="{A2FD2962-BB6D-445C-80AE-4D4489F0A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726" y="1177298"/>
            <a:ext cx="339375" cy="29389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AutoShape 26">
            <a:extLst>
              <a:ext uri="{FF2B5EF4-FFF2-40B4-BE49-F238E27FC236}">
                <a16:creationId xmlns:a16="http://schemas.microsoft.com/office/drawing/2014/main" id="{15A75979-D6F1-4460-85A6-A582677EC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4927" y="2621521"/>
            <a:ext cx="339375" cy="293891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AutoShape 27">
            <a:extLst>
              <a:ext uri="{FF2B5EF4-FFF2-40B4-BE49-F238E27FC236}">
                <a16:creationId xmlns:a16="http://schemas.microsoft.com/office/drawing/2014/main" id="{A9C32480-BDB3-4D19-9868-C3DADBFE2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4927" y="3435074"/>
            <a:ext cx="339375" cy="293891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AutoShape 28">
            <a:extLst>
              <a:ext uri="{FF2B5EF4-FFF2-40B4-BE49-F238E27FC236}">
                <a16:creationId xmlns:a16="http://schemas.microsoft.com/office/drawing/2014/main" id="{8140EDA0-9394-4A7C-AA7A-6BAEB3708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4927" y="4113140"/>
            <a:ext cx="339375" cy="293891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AutoShape 29">
            <a:extLst>
              <a:ext uri="{FF2B5EF4-FFF2-40B4-BE49-F238E27FC236}">
                <a16:creationId xmlns:a16="http://schemas.microsoft.com/office/drawing/2014/main" id="{A641B0C2-41C5-4B75-B0F1-78887993C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4927" y="4862801"/>
            <a:ext cx="339375" cy="293891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AutoShape 30">
            <a:extLst>
              <a:ext uri="{FF2B5EF4-FFF2-40B4-BE49-F238E27FC236}">
                <a16:creationId xmlns:a16="http://schemas.microsoft.com/office/drawing/2014/main" id="{3879FDF1-0380-4A8A-829F-27F5943C7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2672" y="5572543"/>
            <a:ext cx="339375" cy="29389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AutoShape 31">
            <a:extLst>
              <a:ext uri="{FF2B5EF4-FFF2-40B4-BE49-F238E27FC236}">
                <a16:creationId xmlns:a16="http://schemas.microsoft.com/office/drawing/2014/main" id="{A7755A18-96F4-4B54-91CA-C1BE09E9F2D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274838" y="5187877"/>
            <a:ext cx="230929" cy="913884"/>
          </a:xfrm>
          <a:prstGeom prst="curvedLeftArrow">
            <a:avLst>
              <a:gd name="adj1" fmla="val 74238"/>
              <a:gd name="adj2" fmla="val 15049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AutoShape 32">
            <a:extLst>
              <a:ext uri="{FF2B5EF4-FFF2-40B4-BE49-F238E27FC236}">
                <a16:creationId xmlns:a16="http://schemas.microsoft.com/office/drawing/2014/main" id="{83448837-0C52-4C1F-A5C9-0A8FA8592D3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186147" y="2171549"/>
            <a:ext cx="230929" cy="1217168"/>
          </a:xfrm>
          <a:prstGeom prst="curvedLeftArrow">
            <a:avLst>
              <a:gd name="adj1" fmla="val 98875"/>
              <a:gd name="adj2" fmla="val 2004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AutoShape 33">
            <a:extLst>
              <a:ext uri="{FF2B5EF4-FFF2-40B4-BE49-F238E27FC236}">
                <a16:creationId xmlns:a16="http://schemas.microsoft.com/office/drawing/2014/main" id="{748CE8A7-0DD0-40F7-AC38-39BBF8E7CB3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9247047" y="4467084"/>
            <a:ext cx="1704305" cy="347028"/>
          </a:xfrm>
          <a:prstGeom prst="curvedUpArrow">
            <a:avLst>
              <a:gd name="adj1" fmla="val 69864"/>
              <a:gd name="adj2" fmla="val 163246"/>
              <a:gd name="adj3" fmla="val 33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AutoShape 34">
            <a:extLst>
              <a:ext uri="{FF2B5EF4-FFF2-40B4-BE49-F238E27FC236}">
                <a16:creationId xmlns:a16="http://schemas.microsoft.com/office/drawing/2014/main" id="{C9F994AF-BE87-4635-AE20-8BAC8286B77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9448343" y="1191755"/>
            <a:ext cx="1301713" cy="347028"/>
          </a:xfrm>
          <a:prstGeom prst="curvedUpArrow">
            <a:avLst>
              <a:gd name="adj1" fmla="val 53361"/>
              <a:gd name="adj2" fmla="val 124684"/>
              <a:gd name="adj3" fmla="val 33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25" name="Graphique 24" descr="Tête avec engrenages">
            <a:extLst>
              <a:ext uri="{FF2B5EF4-FFF2-40B4-BE49-F238E27FC236}">
                <a16:creationId xmlns:a16="http://schemas.microsoft.com/office/drawing/2014/main" id="{819E06B9-3DA4-4A65-861E-750624B9D3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5424" y="332656"/>
            <a:ext cx="772976" cy="772976"/>
          </a:xfrm>
          <a:prstGeom prst="rect">
            <a:avLst/>
          </a:prstGeom>
        </p:spPr>
      </p:pic>
      <p:sp>
        <p:nvSpPr>
          <p:cNvPr id="26" name="AutoShape 31">
            <a:extLst>
              <a:ext uri="{FF2B5EF4-FFF2-40B4-BE49-F238E27FC236}">
                <a16:creationId xmlns:a16="http://schemas.microsoft.com/office/drawing/2014/main" id="{EE58068F-F8C9-45D8-A38F-C37A8509091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90606" y="2996952"/>
            <a:ext cx="370157" cy="3240336"/>
          </a:xfrm>
          <a:prstGeom prst="curvedLeftArrow">
            <a:avLst>
              <a:gd name="adj1" fmla="val 74238"/>
              <a:gd name="adj2" fmla="val 150497"/>
              <a:gd name="adj3" fmla="val 81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80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Explosion : 8 points 26">
            <a:extLst>
              <a:ext uri="{FF2B5EF4-FFF2-40B4-BE49-F238E27FC236}">
                <a16:creationId xmlns:a16="http://schemas.microsoft.com/office/drawing/2014/main" id="{2C452299-C916-4CCE-9184-D1FA36BB9A38}"/>
              </a:ext>
            </a:extLst>
          </p:cNvPr>
          <p:cNvSpPr/>
          <p:nvPr/>
        </p:nvSpPr>
        <p:spPr>
          <a:xfrm rot="1767593">
            <a:off x="9289706" y="32252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C6E339A-D5E3-4474-BB18-F5444969773B}"/>
              </a:ext>
            </a:extLst>
          </p:cNvPr>
          <p:cNvSpPr txBox="1"/>
          <p:nvPr/>
        </p:nvSpPr>
        <p:spPr>
          <a:xfrm rot="1615093">
            <a:off x="10277104" y="1148025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143064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35428" y="1488986"/>
            <a:ext cx="5148943" cy="5646208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endParaRPr lang="fr-FR" altLang="fr-FR" b="1" u="sng" dirty="0">
              <a:effectLst/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r>
              <a:rPr lang="fr-FR" altLang="fr-FR" b="1" i="1" dirty="0">
                <a:latin typeface="Cambria" panose="02040503050406030204" pitchFamily="18" charset="0"/>
              </a:rPr>
              <a:t>= </a:t>
            </a:r>
            <a:r>
              <a:rPr lang="fr-FR" altLang="fr-FR" b="1" i="1" dirty="0">
                <a:effectLst/>
                <a:latin typeface="Cambria" panose="02040503050406030204" pitchFamily="18" charset="0"/>
              </a:rPr>
              <a:t>Rupture avec les préjugés et les prénotions, donc avec le sens commun</a:t>
            </a:r>
            <a:r>
              <a:rPr lang="fr-FR" altLang="fr-FR" b="1" i="1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  <a:defRPr/>
            </a:pPr>
            <a:endParaRPr lang="fr-FR" altLang="fr-FR" dirty="0">
              <a:effectLst/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endParaRPr lang="fr-FR" altLang="fr-FR" dirty="0">
              <a:latin typeface="Cambria" panose="02040503050406030204" pitchFamily="18" charset="0"/>
            </a:endParaRPr>
          </a:p>
        </p:txBody>
      </p:sp>
      <p:pic>
        <p:nvPicPr>
          <p:cNvPr id="3" name="Graphique 2" descr="Tête avec engrenages">
            <a:extLst>
              <a:ext uri="{FF2B5EF4-FFF2-40B4-BE49-F238E27FC236}">
                <a16:creationId xmlns:a16="http://schemas.microsoft.com/office/drawing/2014/main" id="{BB2B022A-2730-4EF4-9769-E235D456F2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191232"/>
            <a:ext cx="914400" cy="914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7A74B93-110F-4D33-85A6-BFBA7E26BD15}"/>
              </a:ext>
            </a:extLst>
          </p:cNvPr>
          <p:cNvSpPr/>
          <p:nvPr/>
        </p:nvSpPr>
        <p:spPr>
          <a:xfrm>
            <a:off x="2699657" y="397746"/>
            <a:ext cx="7848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alt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La question de départ </a:t>
            </a:r>
          </a:p>
        </p:txBody>
      </p:sp>
      <p:sp>
        <p:nvSpPr>
          <p:cNvPr id="6" name="Explosion : 8 points 5">
            <a:extLst>
              <a:ext uri="{FF2B5EF4-FFF2-40B4-BE49-F238E27FC236}">
                <a16:creationId xmlns:a16="http://schemas.microsoft.com/office/drawing/2014/main" id="{26C9CEB2-1A20-4EB6-80A7-06CB6A307EF8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8320535-B89F-4A03-B0E5-F1182879AAAC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C8A656B-D73E-49EC-8260-115878F16C63}"/>
              </a:ext>
            </a:extLst>
          </p:cNvPr>
          <p:cNvSpPr txBox="1">
            <a:spLocks noChangeArrowheads="1"/>
          </p:cNvSpPr>
          <p:nvPr/>
        </p:nvSpPr>
        <p:spPr>
          <a:xfrm>
            <a:off x="6387560" y="2420593"/>
            <a:ext cx="6172201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b="1" dirty="0">
                <a:latin typeface="Cambria" panose="02040503050406030204" pitchFamily="18" charset="0"/>
              </a:rPr>
              <a:t>Une question de départ visera à mieux comprendre les phénomènes étudiés 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b="1" dirty="0">
                <a:latin typeface="Cambria" panose="020405030504060302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fr-FR" dirty="0">
                <a:latin typeface="Cambria" panose="02040503050406030204" pitchFamily="18" charset="0"/>
              </a:rPr>
              <a:t>pas une simple description,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fr-FR" dirty="0">
                <a:latin typeface="Cambria" panose="02040503050406030204" pitchFamily="18" charset="0"/>
              </a:rPr>
              <a:t>mais mise en avant des processus (toujours visibles).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b="1" dirty="0">
              <a:latin typeface="Cambria" panose="02040503050406030204" pitchFamily="18" charset="0"/>
            </a:endParaRPr>
          </a:p>
          <a:p>
            <a:pPr>
              <a:defRPr/>
            </a:pPr>
            <a:endParaRPr lang="fr-FR" altLang="fr-FR" b="1" dirty="0">
              <a:latin typeface="Cambria" panose="02040503050406030204" pitchFamily="18" charset="0"/>
            </a:endParaRPr>
          </a:p>
          <a:p>
            <a:pPr>
              <a:defRPr/>
            </a:pPr>
            <a:endParaRPr lang="fr-FR" altLang="fr-FR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Tête avec engrenages">
            <a:extLst>
              <a:ext uri="{FF2B5EF4-FFF2-40B4-BE49-F238E27FC236}">
                <a16:creationId xmlns:a16="http://schemas.microsoft.com/office/drawing/2014/main" id="{E937C4D8-8A9F-453C-99FB-719D0AEFFD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188640"/>
            <a:ext cx="914400" cy="914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85B4D4-8408-4249-994D-14A9D292C84B}"/>
              </a:ext>
            </a:extLst>
          </p:cNvPr>
          <p:cNvSpPr/>
          <p:nvPr/>
        </p:nvSpPr>
        <p:spPr>
          <a:xfrm>
            <a:off x="2579049" y="188640"/>
            <a:ext cx="88248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La revue de la littérature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E4C50E-A9A9-4094-8F9C-C34B2BEB5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35" y="896526"/>
            <a:ext cx="10900530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eaLnBrk="1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313E4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altLang="fr-FR" b="1" i="1" kern="0" dirty="0">
                <a:latin typeface="Cambria" panose="02040503050406030204" pitchFamily="18" charset="0"/>
              </a:rPr>
              <a:t>Objectifs :</a:t>
            </a:r>
          </a:p>
          <a:p>
            <a:endParaRPr lang="fr-FR" altLang="fr-FR" kern="0" dirty="0">
              <a:latin typeface="Cambria" panose="02040503050406030204" pitchFamily="18" charset="0"/>
            </a:endParaRPr>
          </a:p>
          <a:p>
            <a:r>
              <a:rPr lang="fr-FR" altLang="fr-FR" kern="0" dirty="0">
                <a:latin typeface="Cambria" panose="02040503050406030204" pitchFamily="18" charset="0"/>
              </a:rPr>
              <a:t>S’informer sur les recherches déjà menées sur le thème du travail et situer la nouvelle contribution envisagée par rapport aux études déjà menées.</a:t>
            </a:r>
          </a:p>
          <a:p>
            <a:endParaRPr lang="fr-FR" altLang="fr-FR" kern="0" dirty="0">
              <a:latin typeface="Cambria" panose="02040503050406030204" pitchFamily="18" charset="0"/>
            </a:endParaRPr>
          </a:p>
          <a:p>
            <a:r>
              <a:rPr lang="fr-FR" altLang="fr-FR" kern="0" dirty="0">
                <a:latin typeface="Cambria" panose="02040503050406030204" pitchFamily="18" charset="0"/>
              </a:rPr>
              <a:t>Mettre en évidence la perspective qui nous paraît la plus pertinente pour aborder l’objet de recherche et identifier les principales tendances, controverses et lacunes de son champ d’étude.</a:t>
            </a:r>
          </a:p>
        </p:txBody>
      </p:sp>
      <p:sp>
        <p:nvSpPr>
          <p:cNvPr id="6" name="Explosion : 8 points 5">
            <a:extLst>
              <a:ext uri="{FF2B5EF4-FFF2-40B4-BE49-F238E27FC236}">
                <a16:creationId xmlns:a16="http://schemas.microsoft.com/office/drawing/2014/main" id="{635B5516-5F0B-42F4-80E8-6C944F081579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1E48C60-4254-42B1-9EB2-0B416B16BD2E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350188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954B9D-0AE8-442E-9913-72A6F71701B1}"/>
              </a:ext>
            </a:extLst>
          </p:cNvPr>
          <p:cNvSpPr/>
          <p:nvPr/>
        </p:nvSpPr>
        <p:spPr>
          <a:xfrm>
            <a:off x="1328057" y="209188"/>
            <a:ext cx="10863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alt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La problématique/ la question de recherche</a:t>
            </a:r>
          </a:p>
        </p:txBody>
      </p:sp>
      <p:pic>
        <p:nvPicPr>
          <p:cNvPr id="7" name="Graphique 6" descr="Tête avec engrenages">
            <a:extLst>
              <a:ext uri="{FF2B5EF4-FFF2-40B4-BE49-F238E27FC236}">
                <a16:creationId xmlns:a16="http://schemas.microsoft.com/office/drawing/2014/main" id="{8BCF062F-7DF6-497A-9170-E3737D845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83" y="413707"/>
            <a:ext cx="914400" cy="91440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E72CA94-71F3-4A8A-9DAC-AA4A348CFB19}"/>
              </a:ext>
            </a:extLst>
          </p:cNvPr>
          <p:cNvSpPr/>
          <p:nvPr/>
        </p:nvSpPr>
        <p:spPr>
          <a:xfrm>
            <a:off x="2076826" y="2553833"/>
            <a:ext cx="7539037" cy="1737269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34C558AC-B4DC-4C4C-B104-B60E2E40E66E}"/>
              </a:ext>
            </a:extLst>
          </p:cNvPr>
          <p:cNvGrpSpPr/>
          <p:nvPr/>
        </p:nvGrpSpPr>
        <p:grpSpPr>
          <a:xfrm>
            <a:off x="2329167" y="2479263"/>
            <a:ext cx="7533666" cy="1737269"/>
            <a:chOff x="504682" y="952358"/>
            <a:chExt cx="7533666" cy="173726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8AA84DA-CBD9-44B0-A6EC-A7D849EA814E}"/>
                </a:ext>
              </a:extLst>
            </p:cNvPr>
            <p:cNvSpPr/>
            <p:nvPr/>
          </p:nvSpPr>
          <p:spPr>
            <a:xfrm>
              <a:off x="504682" y="952358"/>
              <a:ext cx="7533666" cy="173726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6FEAB5DA-A7F7-4937-A1A0-E7E8307BF431}"/>
                </a:ext>
              </a:extLst>
            </p:cNvPr>
            <p:cNvSpPr txBox="1"/>
            <p:nvPr/>
          </p:nvSpPr>
          <p:spPr>
            <a:xfrm>
              <a:off x="504682" y="952358"/>
              <a:ext cx="7533666" cy="17372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3861" tIns="183861" rIns="183861" bIns="183861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200" kern="1200" dirty="0"/>
                <a:t>La problématique est l’approche que l’on décide d’adopter pour traiter le problème posé par la question de départ. </a:t>
              </a:r>
              <a:endParaRPr lang="en-US" sz="2200" kern="1200" dirty="0"/>
            </a:p>
          </p:txBody>
        </p:sp>
      </p:grpSp>
      <p:sp>
        <p:nvSpPr>
          <p:cNvPr id="12" name="Explosion : 8 points 11">
            <a:extLst>
              <a:ext uri="{FF2B5EF4-FFF2-40B4-BE49-F238E27FC236}">
                <a16:creationId xmlns:a16="http://schemas.microsoft.com/office/drawing/2014/main" id="{D6116964-0426-4411-BB04-ED988707A314}"/>
              </a:ext>
            </a:extLst>
          </p:cNvPr>
          <p:cNvSpPr/>
          <p:nvPr/>
        </p:nvSpPr>
        <p:spPr>
          <a:xfrm rot="1767593">
            <a:off x="8886862" y="1207917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5E9824D-E5AD-4685-8C21-276AD159A75C}"/>
              </a:ext>
            </a:extLst>
          </p:cNvPr>
          <p:cNvSpPr txBox="1"/>
          <p:nvPr/>
        </p:nvSpPr>
        <p:spPr>
          <a:xfrm rot="1615093">
            <a:off x="10119563" y="236547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339635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1FBA7A-B3EF-4FDD-AAC0-22047E377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38" y="1131086"/>
            <a:ext cx="11073789" cy="3252160"/>
          </a:xfrm>
        </p:spPr>
        <p:txBody>
          <a:bodyPr>
            <a:noAutofit/>
          </a:bodyPr>
          <a:lstStyle/>
          <a:p>
            <a:r>
              <a:rPr lang="fr-FR" altLang="fr-FR" sz="4800" dirty="0"/>
              <a:t>Choisir la bonne méthodologie</a:t>
            </a:r>
            <a:br>
              <a:rPr lang="fr-FR" altLang="fr-FR" sz="4800" dirty="0"/>
            </a:br>
            <a:br>
              <a:rPr lang="fr-FR" altLang="fr-FR" sz="4800" dirty="0"/>
            </a:b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D8912B-6EC2-485D-85E5-8804EF5B1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9401648" cy="746185"/>
          </a:xfrm>
        </p:spPr>
        <p:txBody>
          <a:bodyPr>
            <a:normAutofit/>
          </a:bodyPr>
          <a:lstStyle/>
          <a:p>
            <a:r>
              <a:rPr lang="fr-FR" altLang="fr-FR" sz="2800" b="1" i="1" dirty="0"/>
              <a:t>Présentation des différents outils méthodologiques</a:t>
            </a:r>
            <a:endParaRPr lang="fr-FR" sz="2800" b="1" dirty="0"/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A2AE0285-83C3-4CDF-918D-80AD11BF686E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2611639-38E6-47A6-A677-C2D0C4B16818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613748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65A3F28-C976-44E2-AF24-F4ECCE832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520" y="605896"/>
            <a:ext cx="4379321" cy="5646208"/>
          </a:xfrm>
        </p:spPr>
        <p:txBody>
          <a:bodyPr anchor="ctr">
            <a:normAutofit/>
          </a:bodyPr>
          <a:lstStyle/>
          <a:p>
            <a:r>
              <a:rPr lang="fr-FR" altLang="fr-FR" sz="3100" dirty="0">
                <a:solidFill>
                  <a:schemeClr val="accent6"/>
                </a:solidFill>
              </a:rPr>
              <a:t>LES QUESTIONS A SE POSER 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039C48-CD79-4226-98F7-17A350D46B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80512" y="605896"/>
            <a:ext cx="6834968" cy="5646208"/>
          </a:xfrm>
        </p:spPr>
        <p:txBody>
          <a:bodyPr anchor="ctr">
            <a:normAutofit/>
          </a:bodyPr>
          <a:lstStyle/>
          <a:p>
            <a:pPr marL="609600" indent="-609600"/>
            <a:endParaRPr lang="fr-FR" altLang="fr-FR" dirty="0">
              <a:solidFill>
                <a:schemeClr val="accent6"/>
              </a:solidFill>
            </a:endParaRPr>
          </a:p>
          <a:p>
            <a:pPr marL="1004888" lvl="1" indent="-533400">
              <a:buFont typeface="Wingdings" panose="05000000000000000000" pitchFamily="2" charset="2"/>
              <a:buAutoNum type="alphaUcPeriod"/>
            </a:pPr>
            <a:r>
              <a:rPr lang="fr-FR" altLang="fr-FR" dirty="0">
                <a:solidFill>
                  <a:schemeClr val="accent6"/>
                </a:solidFill>
              </a:rPr>
              <a:t>Quelle approche méthodologique ?</a:t>
            </a:r>
          </a:p>
          <a:p>
            <a:pPr marL="1004888" lvl="1" indent="-533400">
              <a:buFont typeface="Wingdings" panose="05000000000000000000" pitchFamily="2" charset="2"/>
              <a:buAutoNum type="alphaUcPeriod"/>
            </a:pPr>
            <a:r>
              <a:rPr lang="fr-FR" altLang="fr-FR" dirty="0">
                <a:solidFill>
                  <a:schemeClr val="accent6"/>
                </a:solidFill>
              </a:rPr>
              <a:t>Quel échantillon ? </a:t>
            </a:r>
          </a:p>
          <a:p>
            <a:pPr marL="1004888" lvl="1" indent="-533400">
              <a:buFont typeface="Wingdings" panose="05000000000000000000" pitchFamily="2" charset="2"/>
              <a:buAutoNum type="alphaUcPeriod"/>
            </a:pPr>
            <a:r>
              <a:rPr lang="fr-FR" altLang="fr-FR" dirty="0">
                <a:solidFill>
                  <a:schemeClr val="accent6"/>
                </a:solidFill>
              </a:rPr>
              <a:t>Quelle méthode de collecte?</a:t>
            </a:r>
          </a:p>
          <a:p>
            <a:pPr marL="1004888" lvl="1" indent="-533400">
              <a:buFont typeface="Wingdings" panose="05000000000000000000" pitchFamily="2" charset="2"/>
              <a:buAutoNum type="alphaUcPeriod"/>
            </a:pPr>
            <a:endParaRPr lang="fr-FR" altLang="fr-FR" dirty="0">
              <a:solidFill>
                <a:schemeClr val="accent6"/>
              </a:solidFill>
            </a:endParaRPr>
          </a:p>
          <a:p>
            <a:pPr marL="1004888" lvl="1" indent="-533400">
              <a:buNone/>
            </a:pPr>
            <a:r>
              <a:rPr lang="fr-FR" altLang="fr-FR" dirty="0">
                <a:solidFill>
                  <a:schemeClr val="accent6"/>
                </a:solidFill>
              </a:rPr>
              <a:t>	</a:t>
            </a: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5C2A2F7D-D891-4922-9B6A-5011AA47686B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DB78C5-0987-4246-BF89-5F753296D1E1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C9DABB8-2CFC-4BE2-9516-BF430200A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294640" y="674915"/>
            <a:ext cx="12670246" cy="65314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fr-FR" altLang="fr-F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Étape préalable : L’opérationnalisation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7E05800-5EBA-411B-B927-65681767B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4640" y="1340768"/>
            <a:ext cx="11419840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altLang="fr-FR" sz="3200" dirty="0">
                <a:solidFill>
                  <a:schemeClr val="accent6"/>
                </a:solidFill>
              </a:rPr>
              <a:t>Traduction des questions de recherche en variables à mesurer</a:t>
            </a:r>
          </a:p>
          <a:p>
            <a:pPr eaLnBrk="1" hangingPunct="1"/>
            <a:endParaRPr lang="fr-FR" altLang="fr-FR" dirty="0">
              <a:solidFill>
                <a:schemeClr val="accent6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fr-FR" altLang="fr-FR" i="1" dirty="0">
                <a:solidFill>
                  <a:schemeClr val="accent6"/>
                </a:solidFill>
              </a:rPr>
              <a:t>Hypothèse : « la consommation d’alcool est fonction du milieu social »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fr-FR" altLang="fr-FR" i="1" dirty="0">
              <a:solidFill>
                <a:schemeClr val="accent6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fr-FR" altLang="fr-FR" i="1" dirty="0">
                <a:solidFill>
                  <a:schemeClr val="accent6"/>
                </a:solidFill>
              </a:rPr>
              <a:t>Opérationnalisation : </a:t>
            </a:r>
          </a:p>
          <a:p>
            <a:pPr lvl="1" eaLnBrk="1" hangingPunct="1"/>
            <a:r>
              <a:rPr lang="fr-FR" altLang="fr-FR" i="1" dirty="0">
                <a:solidFill>
                  <a:schemeClr val="accent6"/>
                </a:solidFill>
              </a:rPr>
              <a:t>Conso d’alcool : fréquence / quantité d’alcool </a:t>
            </a:r>
          </a:p>
          <a:p>
            <a:pPr lvl="1" eaLnBrk="1" hangingPunct="1"/>
            <a:r>
              <a:rPr lang="fr-FR" altLang="fr-FR" i="1" dirty="0">
                <a:solidFill>
                  <a:schemeClr val="accent6"/>
                </a:solidFill>
              </a:rPr>
              <a:t>Milieu social : CSP, niveau d’études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fr-FR" altLang="fr-FR" dirty="0">
              <a:solidFill>
                <a:schemeClr val="accent6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fr-FR" altLang="fr-FR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FE55DC73-DFA8-464C-AAA1-7D203BBBE7CB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4C7D662-D191-45B2-9705-58127CA3D76C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2"/>
          <p:cNvSpPr txBox="1">
            <a:spLocks/>
          </p:cNvSpPr>
          <p:nvPr/>
        </p:nvSpPr>
        <p:spPr>
          <a:xfrm>
            <a:off x="6191254" y="880013"/>
            <a:ext cx="5844534" cy="54116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u="sng" dirty="0">
                <a:latin typeface="Cambria" panose="02040503050406030204" pitchFamily="18" charset="0"/>
                <a:ea typeface="Cambria" panose="02040503050406030204" pitchFamily="18" charset="0"/>
              </a:rPr>
              <a:t>EC 251 : </a:t>
            </a:r>
            <a:r>
              <a:rPr lang="fr-FR" b="1" u="sng" dirty="0">
                <a:latin typeface="Cambria" panose="02040503050406030204" pitchFamily="18" charset="0"/>
                <a:ea typeface="Cambria" panose="02040503050406030204" pitchFamily="18" charset="0"/>
              </a:rPr>
              <a:t>Mémoire de recherche : rédaction &amp; soutenance</a:t>
            </a:r>
            <a:endParaRPr lang="fr-FR" altLang="fr-FR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fr-FR" altLang="fr-FR" sz="24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altLang="fr-FR" sz="24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 mémoire individuel  :</a:t>
            </a:r>
          </a:p>
          <a:p>
            <a:pPr marL="0" indent="0">
              <a:buNone/>
            </a:pPr>
            <a:endParaRPr lang="fr-FR" sz="1600" b="1" i="1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fr-FR" sz="2400" b="1" i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Retour Mémoire (S du 3 MARS)</a:t>
            </a:r>
            <a:r>
              <a:rPr lang="fr-F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600" dirty="0">
              <a:solidFill>
                <a:srgbClr val="7030A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400" b="1" i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Soutenance mémoire (à partir du 28 Avril)</a:t>
            </a:r>
            <a:endParaRPr lang="fr-FR" sz="1600" b="1" i="1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600" b="1" i="1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08585" y="55839"/>
            <a:ext cx="11927203" cy="7857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1. La maquette…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D6EC1A4-C8FD-4FD4-BE91-D6228957D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2" y="841601"/>
            <a:ext cx="5987415" cy="5795305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9852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FE06D1C-9B41-408D-AC67-2315F1DC3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93278" y="605896"/>
            <a:ext cx="5642883" cy="138294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fr-FR" altLang="fr-FR" sz="3200" dirty="0">
                <a:solidFill>
                  <a:schemeClr val="accent6"/>
                </a:solidFill>
              </a:rPr>
              <a:t>Opérationnalisation	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EA01BDF-182E-4C7F-B846-32B97D44CD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1545" y="605896"/>
            <a:ext cx="9702615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fr-FR" altLang="fr-FR" dirty="0">
                <a:solidFill>
                  <a:schemeClr val="accent6"/>
                </a:solidFill>
              </a:rPr>
              <a:t>Une étape IMPORTANTE sur laquelle s’arrêter </a:t>
            </a:r>
          </a:p>
          <a:p>
            <a:pPr eaLnBrk="1" hangingPunct="1"/>
            <a:r>
              <a:rPr lang="fr-FR" altLang="fr-FR" dirty="0">
                <a:solidFill>
                  <a:schemeClr val="accent6"/>
                </a:solidFill>
              </a:rPr>
              <a:t>Pensez aux mesures qui sont déjà développées </a:t>
            </a:r>
          </a:p>
          <a:p>
            <a:pPr marL="457200" lvl="1" indent="0" eaLnBrk="1" hangingPunct="1">
              <a:buNone/>
            </a:pPr>
            <a:r>
              <a:rPr lang="fr-FR" altLang="fr-FR" dirty="0">
                <a:solidFill>
                  <a:schemeClr val="accent6"/>
                </a:solidFill>
              </a:rPr>
              <a:t>Ex : échelle de mesure du sentiment d’efficacité des enseignants…</a:t>
            </a:r>
          </a:p>
          <a:p>
            <a:pPr lvl="1" eaLnBrk="1" hangingPunct="1"/>
            <a:endParaRPr lang="fr-FR" altLang="fr-FR" dirty="0">
              <a:solidFill>
                <a:schemeClr val="accent6"/>
              </a:solidFill>
            </a:endParaRP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063BEE0B-56B2-42AD-A35C-8F0246EE3136}"/>
              </a:ext>
            </a:extLst>
          </p:cNvPr>
          <p:cNvSpPr/>
          <p:nvPr/>
        </p:nvSpPr>
        <p:spPr>
          <a:xfrm rot="1767593">
            <a:off x="8736226" y="62830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66C52E-6CB9-4EB2-B60E-F0B8822F76A0}"/>
              </a:ext>
            </a:extLst>
          </p:cNvPr>
          <p:cNvSpPr txBox="1"/>
          <p:nvPr/>
        </p:nvSpPr>
        <p:spPr>
          <a:xfrm rot="1615093">
            <a:off x="9728511" y="1216297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A17C8-3D6F-428E-8F2B-FDD1FD33A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802"/>
            <a:ext cx="10515600" cy="4129664"/>
          </a:xfrm>
        </p:spPr>
        <p:txBody>
          <a:bodyPr>
            <a:normAutofit/>
          </a:bodyPr>
          <a:lstStyle/>
          <a:p>
            <a:r>
              <a:rPr lang="fr-FR" sz="2400" b="1" dirty="0"/>
              <a:t>Le choix de la population : la notion d’échantillonnage</a:t>
            </a:r>
            <a:endParaRPr lang="fr-FR" sz="2400" dirty="0"/>
          </a:p>
          <a:p>
            <a:r>
              <a:rPr lang="fr-FR" sz="2400" b="1" dirty="0"/>
              <a:t>Méthodes « </a:t>
            </a:r>
            <a:r>
              <a:rPr lang="fr-FR" sz="2400" b="1" dirty="0" err="1"/>
              <a:t>quali</a:t>
            </a:r>
            <a:r>
              <a:rPr lang="fr-FR" sz="2400" b="1" dirty="0"/>
              <a:t> » versus « quanti » : divergences, convergences et complémentarité</a:t>
            </a:r>
            <a:endParaRPr lang="fr-FR" sz="2400" dirty="0"/>
          </a:p>
          <a:p>
            <a:r>
              <a:rPr lang="fr-FR" sz="2400" b="1" dirty="0"/>
              <a:t>Le traitement des données (à envisager lors de l’élaboration du protocole de recherche)</a:t>
            </a:r>
            <a:endParaRPr lang="fr-FR" sz="2400" dirty="0"/>
          </a:p>
          <a:p>
            <a:r>
              <a:rPr lang="fr-FR" sz="2400" b="1" dirty="0"/>
              <a:t>Fiabilité et validités des outils de mesure et des données recueillies</a:t>
            </a:r>
          </a:p>
        </p:txBody>
      </p:sp>
      <p:sp>
        <p:nvSpPr>
          <p:cNvPr id="4" name="Titre 2">
            <a:extLst>
              <a:ext uri="{FF2B5EF4-FFF2-40B4-BE49-F238E27FC236}">
                <a16:creationId xmlns:a16="http://schemas.microsoft.com/office/drawing/2014/main" id="{C4B9DB00-80D5-471D-9E69-F7F2AE2D3A1B}"/>
              </a:ext>
            </a:extLst>
          </p:cNvPr>
          <p:cNvSpPr txBox="1">
            <a:spLocks/>
          </p:cNvSpPr>
          <p:nvPr/>
        </p:nvSpPr>
        <p:spPr bwMode="auto">
          <a:xfrm>
            <a:off x="620488" y="239929"/>
            <a:ext cx="114104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eaLnBrk="1" hangingPunct="1">
              <a:lnSpc>
                <a:spcPct val="90000"/>
              </a:lnSpc>
              <a:spcBef>
                <a:spcPts val="0"/>
              </a:spcBef>
              <a:buNone/>
              <a:defRPr sz="3400" b="1">
                <a:solidFill>
                  <a:srgbClr val="313E4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3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howcard Gothic" panose="04020904020102020604" pitchFamily="82" charset="0"/>
              </a:rPr>
              <a:t>Pour la méthodologie:</a:t>
            </a:r>
          </a:p>
          <a:p>
            <a:r>
              <a:rPr lang="fr-FR" altLang="fr-FR" sz="3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howcard Gothic" panose="04020904020102020604" pitchFamily="82" charset="0"/>
              </a:rPr>
              <a:t>Quelques points de </a:t>
            </a:r>
            <a:r>
              <a:rPr lang="fr-FR" altLang="fr-FR" sz="3600" kern="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howcard Gothic" panose="04020904020102020604" pitchFamily="82" charset="0"/>
              </a:rPr>
              <a:t>vigilAnce</a:t>
            </a:r>
            <a:r>
              <a:rPr lang="fr-FR" altLang="fr-FR" sz="3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howcard Gothic" panose="04020904020102020604" pitchFamily="82" charset="0"/>
              </a:rPr>
              <a:t>…</a:t>
            </a:r>
            <a:endParaRPr lang="fr-FR" sz="3600" kern="0" dirty="0">
              <a:solidFill>
                <a:schemeClr val="tx1">
                  <a:lumMod val="50000"/>
                  <a:lumOff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5" name="Explosion : 8 points 4">
            <a:extLst>
              <a:ext uri="{FF2B5EF4-FFF2-40B4-BE49-F238E27FC236}">
                <a16:creationId xmlns:a16="http://schemas.microsoft.com/office/drawing/2014/main" id="{987ECCB0-F0BF-4E9E-91A0-F50DB6C01B3B}"/>
              </a:ext>
            </a:extLst>
          </p:cNvPr>
          <p:cNvSpPr/>
          <p:nvPr/>
        </p:nvSpPr>
        <p:spPr>
          <a:xfrm rot="1767593">
            <a:off x="8736226" y="62830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C8345B-1F58-4180-9ED4-BBC4A157730A}"/>
              </a:ext>
            </a:extLst>
          </p:cNvPr>
          <p:cNvSpPr txBox="1"/>
          <p:nvPr/>
        </p:nvSpPr>
        <p:spPr>
          <a:xfrm rot="1615093">
            <a:off x="9728511" y="1216297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267589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7669E3-8713-4052-8164-E9FE8A5A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Reprendre votre travail du S2 et remplir le document partagé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C1733D4-B837-4F57-9204-E4424A41157D}"/>
              </a:ext>
            </a:extLst>
          </p:cNvPr>
          <p:cNvSpPr txBox="1"/>
          <p:nvPr/>
        </p:nvSpPr>
        <p:spPr>
          <a:xfrm>
            <a:off x="9835978" y="3435178"/>
            <a:ext cx="187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FF0000"/>
                </a:solidFill>
              </a:rPr>
              <a:t>Justifier vos choix</a:t>
            </a:r>
          </a:p>
        </p:txBody>
      </p:sp>
      <p:sp>
        <p:nvSpPr>
          <p:cNvPr id="6" name="Explosion : 14 points 5">
            <a:extLst>
              <a:ext uri="{FF2B5EF4-FFF2-40B4-BE49-F238E27FC236}">
                <a16:creationId xmlns:a16="http://schemas.microsoft.com/office/drawing/2014/main" id="{4F44C069-134E-44CF-B2CD-6DCC2E552103}"/>
              </a:ext>
            </a:extLst>
          </p:cNvPr>
          <p:cNvSpPr/>
          <p:nvPr/>
        </p:nvSpPr>
        <p:spPr>
          <a:xfrm rot="1769993">
            <a:off x="9218966" y="2822933"/>
            <a:ext cx="3779515" cy="1951987"/>
          </a:xfrm>
          <a:prstGeom prst="irregularSeal2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71214E-C168-4A6D-B7AA-7B7D8FEE3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05859"/>
            <a:ext cx="8876483" cy="3887014"/>
          </a:xfrm>
          <a:prstGeom prst="rect">
            <a:avLst/>
          </a:prstGeom>
        </p:spPr>
      </p:pic>
      <p:sp>
        <p:nvSpPr>
          <p:cNvPr id="8" name="Explosion : 14 points 7">
            <a:extLst>
              <a:ext uri="{FF2B5EF4-FFF2-40B4-BE49-F238E27FC236}">
                <a16:creationId xmlns:a16="http://schemas.microsoft.com/office/drawing/2014/main" id="{7589B489-F762-4434-817C-2398D60A12AB}"/>
              </a:ext>
            </a:extLst>
          </p:cNvPr>
          <p:cNvSpPr/>
          <p:nvPr/>
        </p:nvSpPr>
        <p:spPr>
          <a:xfrm rot="1769993">
            <a:off x="9124231" y="2957867"/>
            <a:ext cx="3779515" cy="1951987"/>
          </a:xfrm>
          <a:prstGeom prst="irregularSeal2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CCF60348-F234-4DD5-8094-EE208AB2BF3A}"/>
              </a:ext>
            </a:extLst>
          </p:cNvPr>
          <p:cNvSpPr txBox="1">
            <a:spLocks/>
          </p:cNvSpPr>
          <p:nvPr/>
        </p:nvSpPr>
        <p:spPr>
          <a:xfrm>
            <a:off x="108585" y="55839"/>
            <a:ext cx="11927203" cy="611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7. Pour le TD 1…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B801CDE-B970-4DB4-BC95-7CBAB6C120F3}"/>
              </a:ext>
            </a:extLst>
          </p:cNvPr>
          <p:cNvSpPr txBox="1"/>
          <p:nvPr/>
        </p:nvSpPr>
        <p:spPr>
          <a:xfrm rot="1080780">
            <a:off x="6056874" y="810814"/>
            <a:ext cx="392668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A remplir MAINTENANT</a:t>
            </a:r>
          </a:p>
        </p:txBody>
      </p:sp>
    </p:spTree>
    <p:extLst>
      <p:ext uri="{BB962C8B-B14F-4D97-AF65-F5344CB8AC3E}">
        <p14:creationId xmlns:p14="http://schemas.microsoft.com/office/powerpoint/2010/main" val="1619111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4C227-18CF-4C5C-8254-248ABD5DF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3817" y="1802920"/>
            <a:ext cx="8764367" cy="3252160"/>
          </a:xfrm>
        </p:spPr>
        <p:txBody>
          <a:bodyPr>
            <a:normAutofit/>
          </a:bodyPr>
          <a:lstStyle/>
          <a:p>
            <a:r>
              <a:rPr lang="fr-FR" sz="6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Pour aller plus loin…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5806A5-AD1F-4D3E-A560-895BE14B7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747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es méthodes de recherche en sciences de l'éducation">
            <a:extLst>
              <a:ext uri="{FF2B5EF4-FFF2-40B4-BE49-F238E27FC236}">
                <a16:creationId xmlns:a16="http://schemas.microsoft.com/office/drawing/2014/main" id="{13397F95-470A-4816-9FCB-7BABC8460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090" y="3299335"/>
            <a:ext cx="2176353" cy="340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s://images-na.ssl-images-amazon.com/images/I/31AEHZ8EB9L._SX332_BO1,204,203,200_.jpg">
            <a:extLst>
              <a:ext uri="{FF2B5EF4-FFF2-40B4-BE49-F238E27FC236}">
                <a16:creationId xmlns:a16="http://schemas.microsoft.com/office/drawing/2014/main" id="{9F67358C-4F78-4A4E-8F28-6476A7FD7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50" y="133576"/>
            <a:ext cx="2176352" cy="308859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Manuel de recherche en sciences sociales">
            <a:extLst>
              <a:ext uri="{FF2B5EF4-FFF2-40B4-BE49-F238E27FC236}">
                <a16:creationId xmlns:a16="http://schemas.microsoft.com/office/drawing/2014/main" id="{FCAFD994-6A99-4F6F-9693-73E020B14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3" y="2961138"/>
            <a:ext cx="2484851" cy="350640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s://www.deboecksuperieur.com/sites/default/files/styles/produit_couverture_fiche/public/produits/images/couvertures/9782807331181-g.jpg?itok=leFuBAts">
            <a:extLst>
              <a:ext uri="{FF2B5EF4-FFF2-40B4-BE49-F238E27FC236}">
                <a16:creationId xmlns:a16="http://schemas.microsoft.com/office/drawing/2014/main" id="{391D4F98-F4AB-4ABB-8802-B4068390A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05" y="2924070"/>
            <a:ext cx="2387024" cy="35805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15A649C0-F4CC-4F7C-BD53-8C00FD590FA4}"/>
              </a:ext>
            </a:extLst>
          </p:cNvPr>
          <p:cNvSpPr txBox="1">
            <a:spLocks/>
          </p:cNvSpPr>
          <p:nvPr/>
        </p:nvSpPr>
        <p:spPr>
          <a:xfrm>
            <a:off x="4877279" y="836712"/>
            <a:ext cx="5569038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rgbClr val="313E4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https://journals.openedition.org/ries/10131</a:t>
            </a:r>
            <a:b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Pour vous aider</a:t>
            </a:r>
            <a:r>
              <a:rPr lang="fr-FR" sz="18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u="sng" dirty="0">
                <a:solidFill>
                  <a:schemeClr val="tx1">
                    <a:lumMod val="50000"/>
                    <a:lumOff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https://www.scribbr.fr/memoire/problematique-de-memoire/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u="sng" dirty="0">
                <a:solidFill>
                  <a:schemeClr val="tx1">
                    <a:lumMod val="50000"/>
                    <a:lumOff val="5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http://espe-rtd-reflexpro.u-ga.fr/docs/sciedu-cours-rech-educ/fr/latest/tuto-problematique.html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u="sng" dirty="0">
                <a:solidFill>
                  <a:schemeClr val="tx1">
                    <a:lumMod val="50000"/>
                    <a:lumOff val="5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https://journals.openedition.org/vertigo/5402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5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243A41-A84C-4CC8-B7EB-D4C1DED80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142"/>
            <a:ext cx="10515600" cy="4535563"/>
          </a:xfrm>
        </p:spPr>
        <p:txBody>
          <a:bodyPr>
            <a:normAutofit/>
          </a:bodyPr>
          <a:lstStyle/>
          <a:p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Les CM :</a:t>
            </a:r>
            <a:r>
              <a:rPr lang="fr-FR" altLang="fr-FR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Méthodologies de la recherche : Recueil et analyses des données</a:t>
            </a:r>
            <a:r>
              <a:rPr lang="fr-FR" altLang="fr-FR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Les TP : Guider les étudiants pour les amener en fin d’année à proposer un mémoire de recherche rendant compte du travail débuté en M1.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C76ED5C-FA98-426A-A4CE-66D4178F74C4}"/>
              </a:ext>
            </a:extLst>
          </p:cNvPr>
          <p:cNvSpPr txBox="1">
            <a:spLocks/>
          </p:cNvSpPr>
          <p:nvPr/>
        </p:nvSpPr>
        <p:spPr>
          <a:xfrm>
            <a:off x="108585" y="55839"/>
            <a:ext cx="11927203" cy="7857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2. Les contenus…</a:t>
            </a:r>
          </a:p>
        </p:txBody>
      </p:sp>
    </p:spTree>
    <p:extLst>
      <p:ext uri="{BB962C8B-B14F-4D97-AF65-F5344CB8AC3E}">
        <p14:creationId xmlns:p14="http://schemas.microsoft.com/office/powerpoint/2010/main" val="81559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2"/>
          <p:cNvSpPr txBox="1">
            <a:spLocks/>
          </p:cNvSpPr>
          <p:nvPr/>
        </p:nvSpPr>
        <p:spPr>
          <a:xfrm>
            <a:off x="214287" y="1111590"/>
            <a:ext cx="11811047" cy="574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1000"/>
              </a:spcBef>
              <a:buNone/>
            </a:pPr>
            <a:r>
              <a:rPr lang="fr-FR" altLang="fr-FR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Session 1 : Mémoire + Soutenance du mémoire </a:t>
            </a:r>
          </a:p>
          <a:p>
            <a:pPr marL="0" indent="0">
              <a:buNone/>
            </a:pPr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Le mémoire de recherche devra reprendre l’ensemble du travail de recherche réalisé sur les 2 années. Il sera composé et structuré de la façon suivante :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Table des matières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Introduction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Partie conceptuelle : vers une problématique de recherche 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Partie méthodologique : vers la construction de l’empirie 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Partie analytique : vers la production de résultats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Partie critique : vers la discussion et l’interprétation des résultats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Conclusion : Limites et perspectives du travail mené. 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Bibliographie</a:t>
            </a:r>
          </a:p>
          <a:p>
            <a:pPr lvl="0"/>
            <a:r>
              <a:rPr lang="fr-FR" sz="1800" dirty="0">
                <a:latin typeface="Cambria" panose="02040503050406030204" pitchFamily="18" charset="0"/>
                <a:ea typeface="Cambria" panose="02040503050406030204" pitchFamily="18" charset="0"/>
              </a:rPr>
              <a:t>Annexes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fr-FR" altLang="fr-FR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Session 2 : Modalités fixées par le jury en fonction de la situation de l’étudiant</a:t>
            </a:r>
          </a:p>
          <a:p>
            <a:pPr marL="0" lvl="2" indent="0">
              <a:spcBef>
                <a:spcPts val="1000"/>
              </a:spcBef>
              <a:buNone/>
            </a:pPr>
            <a:endParaRPr lang="fr-FR" sz="1850" b="1" i="1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341140" y="861163"/>
            <a:ext cx="11557340" cy="282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EE8516A4-B901-4971-8440-E962BF4ED8C9}"/>
              </a:ext>
            </a:extLst>
          </p:cNvPr>
          <p:cNvSpPr txBox="1">
            <a:spLocks/>
          </p:cNvSpPr>
          <p:nvPr/>
        </p:nvSpPr>
        <p:spPr>
          <a:xfrm>
            <a:off x="108585" y="55839"/>
            <a:ext cx="11927203" cy="611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3. MCC…</a:t>
            </a:r>
          </a:p>
        </p:txBody>
      </p:sp>
    </p:spTree>
    <p:extLst>
      <p:ext uri="{BB962C8B-B14F-4D97-AF65-F5344CB8AC3E}">
        <p14:creationId xmlns:p14="http://schemas.microsoft.com/office/powerpoint/2010/main" val="19996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E47BBA-5A11-4CDD-951F-9B41C3C7F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435" y="1408670"/>
            <a:ext cx="11469130" cy="476903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2 terrains différents (lieux de stage en S2 et S3).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Problématique;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Données recueillies (en S2 &amp; en S3)</a:t>
            </a:r>
          </a:p>
          <a:p>
            <a:pPr marL="457200" lvl="1" indent="0">
              <a:buNone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Avancés sur le travail de recherche à différents niveaux (et notamment pour « nouveaux » étudiants…)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Poursuivre les recherches bibliographiques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Partir sur un travail individuel (questionnements personnels) avec possibilité d’échanger autour de la même thématique, la bibliographie.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Recueil des données sur lieu de stage.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1E9BD77-3086-44A4-99E7-2C867EEE0040}"/>
              </a:ext>
            </a:extLst>
          </p:cNvPr>
          <p:cNvSpPr txBox="1">
            <a:spLocks/>
          </p:cNvSpPr>
          <p:nvPr/>
        </p:nvSpPr>
        <p:spPr>
          <a:xfrm>
            <a:off x="108585" y="55839"/>
            <a:ext cx="11927203" cy="611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4. Points de vigilance…</a:t>
            </a:r>
          </a:p>
        </p:txBody>
      </p:sp>
    </p:spTree>
    <p:extLst>
      <p:ext uri="{BB962C8B-B14F-4D97-AF65-F5344CB8AC3E}">
        <p14:creationId xmlns:p14="http://schemas.microsoft.com/office/powerpoint/2010/main" val="7956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877C29-67BC-40B1-ADC5-E9DB0B1B2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3104B-4320-44D3-8691-443169CE2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9A5DEF1-0716-40E2-8EC3-92EB96F05DF3}"/>
              </a:ext>
            </a:extLst>
          </p:cNvPr>
          <p:cNvSpPr txBox="1">
            <a:spLocks/>
          </p:cNvSpPr>
          <p:nvPr/>
        </p:nvSpPr>
        <p:spPr>
          <a:xfrm>
            <a:off x="108585" y="55839"/>
            <a:ext cx="11927203" cy="6114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5. Rappels sur la méthodologie de la recherche…</a:t>
            </a:r>
          </a:p>
        </p:txBody>
      </p:sp>
    </p:spTree>
    <p:extLst>
      <p:ext uri="{BB962C8B-B14F-4D97-AF65-F5344CB8AC3E}">
        <p14:creationId xmlns:p14="http://schemas.microsoft.com/office/powerpoint/2010/main" val="234528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>
            <a:extLst>
              <a:ext uri="{FF2B5EF4-FFF2-40B4-BE49-F238E27FC236}">
                <a16:creationId xmlns:a16="http://schemas.microsoft.com/office/drawing/2014/main" id="{3D6ABBA3-4256-4C49-BA99-4ABDD9D2E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543F44D-520D-4362-B014-49381AB41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600562" cy="3252160"/>
          </a:xfrm>
        </p:spPr>
        <p:txBody>
          <a:bodyPr/>
          <a:lstStyle/>
          <a:p>
            <a:r>
              <a:rPr lang="fr-FR" sz="5400" dirty="0"/>
              <a:t>Présentation des attendus du S2</a:t>
            </a:r>
            <a:endParaRPr lang="fr-FR" dirty="0"/>
          </a:p>
        </p:txBody>
      </p:sp>
      <p:sp>
        <p:nvSpPr>
          <p:cNvPr id="2" name="Explosion : 8 points 1">
            <a:extLst>
              <a:ext uri="{FF2B5EF4-FFF2-40B4-BE49-F238E27FC236}">
                <a16:creationId xmlns:a16="http://schemas.microsoft.com/office/drawing/2014/main" id="{CFCB4EEB-8B40-46C1-8892-A89D76A75AC9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AFEA72-958E-4757-AF89-FEF7B4799F24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4085526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A494DBB-B464-4689-93EC-C50315DFD28E}"/>
              </a:ext>
            </a:extLst>
          </p:cNvPr>
          <p:cNvSpPr txBox="1"/>
          <p:nvPr/>
        </p:nvSpPr>
        <p:spPr>
          <a:xfrm>
            <a:off x="1114697" y="2078415"/>
            <a:ext cx="89094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Berlin Sans FB Demi" panose="020E0802020502020306" pitchFamily="34" charset="0"/>
              </a:rPr>
              <a:t>Dont la finalité est de présenter le protocole de recherche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>
                <a:latin typeface="Berlin Sans FB Demi" panose="020E0802020502020306" pitchFamily="34" charset="0"/>
              </a:rPr>
              <a:t>A faire passer en S3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>
                <a:latin typeface="Berlin Sans FB Demi" panose="020E0802020502020306" pitchFamily="34" charset="0"/>
              </a:rPr>
              <a:t>Après adaptation à la population du S3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BE5DF4-E81F-4A94-B404-138D37EE25E0}"/>
              </a:ext>
            </a:extLst>
          </p:cNvPr>
          <p:cNvSpPr/>
          <p:nvPr/>
        </p:nvSpPr>
        <p:spPr>
          <a:xfrm>
            <a:off x="794657" y="555562"/>
            <a:ext cx="6296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Un dossier à rendre fin mai</a:t>
            </a: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41B60164-5E44-454C-ACE2-B0A3996A5D4E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7FCE29A-FC3A-4B63-AD90-4DD1F6E721A2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2020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24CE00-3065-4DA1-BD30-B87DAB740C28}"/>
              </a:ext>
            </a:extLst>
          </p:cNvPr>
          <p:cNvSpPr/>
          <p:nvPr/>
        </p:nvSpPr>
        <p:spPr>
          <a:xfrm>
            <a:off x="794657" y="555562"/>
            <a:ext cx="78069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Un dossier à rendre pour le 17 Mai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E70AF6-C790-4734-ACEF-D4A85A3030D7}"/>
              </a:ext>
            </a:extLst>
          </p:cNvPr>
          <p:cNvSpPr txBox="1"/>
          <p:nvPr/>
        </p:nvSpPr>
        <p:spPr>
          <a:xfrm>
            <a:off x="620486" y="1605125"/>
            <a:ext cx="112231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Finalité : présentation du protocole de recherche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Resituer la question de départ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Point sur les recherches bibliographiques (évolution et avancement par rapport au dossier du S1)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question de recherche (voire les hypothèses)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présentation de la méthodologie pour le pré-test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résultats du pré-test (passé en stage massé semaine du 16 Mai)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présentation de la méthodologie modifiée en fonction des résultats du pré-test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Questionnement sur :</a:t>
            </a:r>
          </a:p>
          <a:p>
            <a:pPr marL="1485900" lvl="2" indent="-571500">
              <a:buFont typeface="+mj-lt"/>
              <a:buAutoNum type="arabicPeriod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méthodo</a:t>
            </a:r>
          </a:p>
          <a:p>
            <a:pPr marL="1485900" lvl="2" indent="-571500">
              <a:buFont typeface="+mj-lt"/>
              <a:buAutoNum type="arabicPeriod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L’intérêt pour le métier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550B2810-F232-4056-BD97-210D54B5B9DF}"/>
              </a:ext>
            </a:extLst>
          </p:cNvPr>
          <p:cNvSpPr/>
          <p:nvPr/>
        </p:nvSpPr>
        <p:spPr>
          <a:xfrm rot="1767593">
            <a:off x="8736226" y="62831"/>
            <a:ext cx="3954163" cy="2755557"/>
          </a:xfrm>
          <a:prstGeom prst="irregularSeal1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98C623-1566-49E2-AF22-1628729D270A}"/>
              </a:ext>
            </a:extLst>
          </p:cNvPr>
          <p:cNvSpPr txBox="1"/>
          <p:nvPr/>
        </p:nvSpPr>
        <p:spPr>
          <a:xfrm rot="1615093">
            <a:off x="9728511" y="1216298"/>
            <a:ext cx="26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</a:rPr>
              <a:t>Rappel</a:t>
            </a:r>
          </a:p>
        </p:txBody>
      </p:sp>
    </p:spTree>
    <p:extLst>
      <p:ext uri="{BB962C8B-B14F-4D97-AF65-F5344CB8AC3E}">
        <p14:creationId xmlns:p14="http://schemas.microsoft.com/office/powerpoint/2010/main" val="1114868675"/>
      </p:ext>
    </p:extLst>
  </p:cSld>
  <p:clrMapOvr>
    <a:masterClrMapping/>
  </p:clrMapOvr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refaire" id="{94AEBCF8-AF65-4DB5-B259-1F3F1BE73777}" vid="{6FB0EB57-A501-4BEC-859A-9BC2B4F2B6C4}"/>
    </a:ext>
  </a:extLst>
</a:theme>
</file>

<file path=ppt/theme/theme2.xml><?xml version="1.0" encoding="utf-8"?>
<a:theme xmlns:a="http://schemas.openxmlformats.org/drawingml/2006/main" name="2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refaire" id="{94AEBCF8-AF65-4DB5-B259-1F3F1BE73777}" vid="{6FB0EB57-A501-4BEC-859A-9BC2B4F2B6C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1013</Words>
  <Application>Microsoft Office PowerPoint</Application>
  <PresentationFormat>Grand écran</PresentationFormat>
  <Paragraphs>162</Paragraphs>
  <Slides>24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7" baseType="lpstr">
      <vt:lpstr>Arial</vt:lpstr>
      <vt:lpstr>Arial Black</vt:lpstr>
      <vt:lpstr>Arial Unicode MS</vt:lpstr>
      <vt:lpstr>Berlin Sans FB Demi</vt:lpstr>
      <vt:lpstr>Calibri</vt:lpstr>
      <vt:lpstr>Cambria</vt:lpstr>
      <vt:lpstr>Open Sans</vt:lpstr>
      <vt:lpstr>Segoe UI</vt:lpstr>
      <vt:lpstr>Showcard Gothic</vt:lpstr>
      <vt:lpstr>Times New Roman</vt:lpstr>
      <vt:lpstr>Wingdings</vt:lpstr>
      <vt:lpstr>1_UPSACLAY</vt:lpstr>
      <vt:lpstr>2_UPSACLAY</vt:lpstr>
      <vt:lpstr> EC 251 : Mémoire de recherche : rédaction &amp; soutenance  Master  2 MEEF 1 - Parcours Professeur des écoles</vt:lpstr>
      <vt:lpstr>1. La maquette…</vt:lpstr>
      <vt:lpstr>Présentation PowerPoint</vt:lpstr>
      <vt:lpstr>Présentation PowerPoint</vt:lpstr>
      <vt:lpstr>Présentation PowerPoint</vt:lpstr>
      <vt:lpstr>Présentation PowerPoint</vt:lpstr>
      <vt:lpstr>Présentation des attendus du S2</vt:lpstr>
      <vt:lpstr>Présentation PowerPoint</vt:lpstr>
      <vt:lpstr>Présentation PowerPoint</vt:lpstr>
      <vt:lpstr>Présentation PowerPoint</vt:lpstr>
      <vt:lpstr>Présentation PowerPoint</vt:lpstr>
      <vt:lpstr>  Rappels sur la méthodologie de la recherche </vt:lpstr>
      <vt:lpstr>Présentation PowerPoint</vt:lpstr>
      <vt:lpstr>Présentation PowerPoint</vt:lpstr>
      <vt:lpstr>Présentation PowerPoint</vt:lpstr>
      <vt:lpstr>Présentation PowerPoint</vt:lpstr>
      <vt:lpstr>Choisir la bonne méthodologie  </vt:lpstr>
      <vt:lpstr>LES QUESTIONS A SE POSER  </vt:lpstr>
      <vt:lpstr>Étape préalable : L’opérationnalisation </vt:lpstr>
      <vt:lpstr>Opérationnalisation </vt:lpstr>
      <vt:lpstr>Présentation PowerPoint</vt:lpstr>
      <vt:lpstr>Présentation PowerPoint</vt:lpstr>
      <vt:lpstr>Pour aller plus loin…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Michel</dc:creator>
  <cp:lastModifiedBy>Sophie Michel</cp:lastModifiedBy>
  <cp:revision>131</cp:revision>
  <dcterms:created xsi:type="dcterms:W3CDTF">2021-05-06T11:24:31Z</dcterms:created>
  <dcterms:modified xsi:type="dcterms:W3CDTF">2024-09-18T14:37:31Z</dcterms:modified>
</cp:coreProperties>
</file>