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3" r:id="rId2"/>
    <p:sldMasterId id="2147483741" r:id="rId3"/>
    <p:sldMasterId id="2147483743" r:id="rId4"/>
    <p:sldMasterId id="2147483771" r:id="rId5"/>
    <p:sldMasterId id="2147483807" r:id="rId6"/>
  </p:sldMasterIdLst>
  <p:notesMasterIdLst>
    <p:notesMasterId r:id="rId25"/>
  </p:notesMasterIdLst>
  <p:sldIdLst>
    <p:sldId id="1131" r:id="rId7"/>
    <p:sldId id="1334" r:id="rId8"/>
    <p:sldId id="1338" r:id="rId9"/>
    <p:sldId id="1426" r:id="rId10"/>
    <p:sldId id="1427" r:id="rId11"/>
    <p:sldId id="1435" r:id="rId12"/>
    <p:sldId id="1335" r:id="rId13"/>
    <p:sldId id="1351" r:id="rId14"/>
    <p:sldId id="1352" r:id="rId15"/>
    <p:sldId id="1432" r:id="rId16"/>
    <p:sldId id="1339" r:id="rId17"/>
    <p:sldId id="1433" r:id="rId18"/>
    <p:sldId id="1434" r:id="rId19"/>
    <p:sldId id="1337" r:id="rId20"/>
    <p:sldId id="1428" r:id="rId21"/>
    <p:sldId id="1353" r:id="rId22"/>
    <p:sldId id="1431" r:id="rId23"/>
    <p:sldId id="1437" r:id="rId24"/>
  </p:sldIdLst>
  <p:sldSz cx="12190413" cy="6858000"/>
  <p:notesSz cx="6858000" cy="9144000"/>
  <p:defaultTextStyle>
    <a:defPPr>
      <a:defRPr lang="en-US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9327" autoAdjust="0"/>
  </p:normalViewPr>
  <p:slideViewPr>
    <p:cSldViewPr>
      <p:cViewPr varScale="1">
        <p:scale>
          <a:sx n="73" d="100"/>
          <a:sy n="73" d="100"/>
        </p:scale>
        <p:origin x="380" y="48"/>
      </p:cViewPr>
      <p:guideLst>
        <p:guide orient="horz" pos="2160"/>
        <p:guide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61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47AA3-B2B0-45C6-B5FC-9DA6A5F8559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2BD63-4732-4E25-9235-698F2FA5B5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32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18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29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7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30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32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29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73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" TargetMode="Externa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4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" TargetMode="Externa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9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6200"/>
            <a:ext cx="853329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9" indent="0" algn="ctr">
              <a:buNone/>
              <a:defRPr/>
            </a:lvl3pPr>
            <a:lvl4pPr marL="1371463" indent="0" algn="ctr">
              <a:buNone/>
              <a:defRPr/>
            </a:lvl4pPr>
            <a:lvl5pPr marL="1828617" indent="0" algn="ctr">
              <a:buNone/>
              <a:defRPr/>
            </a:lvl5pPr>
            <a:lvl6pPr marL="2285771" indent="0" algn="ctr">
              <a:buNone/>
              <a:defRPr/>
            </a:lvl6pPr>
            <a:lvl7pPr marL="2742926" indent="0" algn="ctr">
              <a:buNone/>
              <a:defRPr/>
            </a:lvl7pPr>
            <a:lvl8pPr marL="3200080" indent="0" algn="ctr">
              <a:buNone/>
              <a:defRPr/>
            </a:lvl8pPr>
            <a:lvl9pPr marL="365723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868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758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166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776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9457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0582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12651" y="1412875"/>
            <a:ext cx="2499459" cy="45799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4280" y="1412875"/>
            <a:ext cx="7295201" cy="45799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0548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2689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918514" y="828675"/>
            <a:ext cx="960842" cy="88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de-CH" altLang="en-US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912167" y="1808162"/>
            <a:ext cx="10823224" cy="47180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/>
            </a:lvl7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5"/>
            <a:r>
              <a:rPr lang="en-US" noProof="0" dirty="0"/>
              <a:t>Fourth level</a:t>
            </a:r>
          </a:p>
          <a:p>
            <a:pPr lvl="6"/>
            <a:r>
              <a:rPr lang="en-US" noProof="0" dirty="0"/>
              <a:t>Fifth level 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1392586" y="6526217"/>
            <a:ext cx="10342806" cy="185737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Inspiring Cube | 23.01.2014 | © SWITZERLAND GLOBAL ENTERPRISE</a:t>
            </a:r>
            <a:endParaRPr lang="de-CH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>
          <a:xfrm>
            <a:off x="912166" y="6526213"/>
            <a:ext cx="480421" cy="182563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68A0180-B9E2-4A9B-B655-7ADC49AC4B98}" type="slidenum">
              <a:rPr lang="de-CH" altLang="en-US"/>
              <a:pPr>
                <a:defRPr/>
              </a:pPr>
              <a:t>‹N°›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3215033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DAT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306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71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7570" y="1030659"/>
            <a:ext cx="5776055" cy="50955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6794" y="1030659"/>
            <a:ext cx="5788444" cy="50955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4897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6"/>
          <a:stretch/>
        </p:blipFill>
        <p:spPr>
          <a:xfrm>
            <a:off x="-4233" y="6385942"/>
            <a:ext cx="12194648" cy="505471"/>
          </a:xfrm>
          <a:prstGeom prst="rect">
            <a:avLst/>
          </a:prstGeom>
        </p:spPr>
      </p:pic>
      <p:sp>
        <p:nvSpPr>
          <p:cNvPr id="5" name="Textfeld 7"/>
          <p:cNvSpPr txBox="1">
            <a:spLocks noChangeArrowheads="1"/>
          </p:cNvSpPr>
          <p:nvPr userDrawn="1"/>
        </p:nvSpPr>
        <p:spPr bwMode="auto">
          <a:xfrm>
            <a:off x="603173" y="6521452"/>
            <a:ext cx="30856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fr-FR" altLang="en-US" sz="1600" b="1" i="1" dirty="0">
                <a:solidFill>
                  <a:srgbClr val="FF0000"/>
                </a:solidFill>
                <a:latin typeface="Arial" pitchFamily="34" charset="0"/>
              </a:rPr>
              <a:t>une</a:t>
            </a:r>
            <a:r>
              <a:rPr lang="fr-FR" altLang="en-US" dirty="0"/>
              <a:t> </a:t>
            </a:r>
            <a:r>
              <a:rPr lang="fr-FR" altLang="en-US" sz="1600" b="1" i="1" dirty="0">
                <a:solidFill>
                  <a:srgbClr val="FF0000"/>
                </a:solidFill>
                <a:latin typeface="Arial" pitchFamily="34" charset="0"/>
              </a:rPr>
              <a:t>seule voix</a:t>
            </a:r>
            <a:r>
              <a:rPr lang="fr-FR" altLang="en-US" dirty="0"/>
              <a:t> </a:t>
            </a:r>
            <a:r>
              <a:rPr lang="fr-FR" altLang="en-US" sz="1600" b="1" i="1" dirty="0">
                <a:solidFill>
                  <a:srgbClr val="FF0000"/>
                </a:solidFill>
                <a:latin typeface="Arial" pitchFamily="34" charset="0"/>
              </a:rPr>
              <a:t>pour les TIC</a:t>
            </a:r>
          </a:p>
        </p:txBody>
      </p:sp>
      <p:pic>
        <p:nvPicPr>
          <p:cNvPr id="6" name="Bild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125" y="261939"/>
            <a:ext cx="26518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8938" y="1714491"/>
            <a:ext cx="10965025" cy="492443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4000" b="1" cap="none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8941" y="3429002"/>
            <a:ext cx="10981953" cy="3323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rgbClr val="000000"/>
                </a:solidFill>
                <a:latin typeface="+mj-lt"/>
                <a:ea typeface="Verdana" pitchFamily="34" charset="0"/>
                <a:cs typeface="Arial" pitchFamily="34" charset="0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19309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1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96823" y="937449"/>
            <a:ext cx="10967139" cy="429348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90000"/>
              </a:lnSpc>
              <a:defRPr sz="31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96823" y="1628777"/>
            <a:ext cx="10967139" cy="4608513"/>
          </a:xfrm>
          <a:prstGeom prst="rect">
            <a:avLst/>
          </a:prstGeom>
        </p:spPr>
        <p:txBody>
          <a:bodyPr/>
          <a:lstStyle>
            <a:lvl1pPr marL="215978" indent="-215978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SzPct val="70000"/>
              <a:buFont typeface="Arial" pitchFamily="34" charset="0"/>
              <a:buChar char="•"/>
              <a:defRPr sz="2400">
                <a:latin typeface="+mj-lt"/>
                <a:ea typeface="Verdana" pitchFamily="34" charset="0"/>
                <a:cs typeface="Calibri"/>
              </a:defRPr>
            </a:lvl1pPr>
            <a:lvl2pPr marL="575942" indent="-179982">
              <a:lnSpc>
                <a:spcPct val="90000"/>
              </a:lnSpc>
              <a:spcBef>
                <a:spcPts val="480"/>
              </a:spcBef>
              <a:buClr>
                <a:srgbClr val="FF0000"/>
              </a:buClr>
              <a:buSzPct val="70000"/>
              <a:buFont typeface="Arial" pitchFamily="34" charset="0"/>
              <a:buChar char="•"/>
              <a:defRPr sz="2000">
                <a:latin typeface="+mj-lt"/>
                <a:ea typeface="Verdana" pitchFamily="34" charset="0"/>
                <a:cs typeface="Calibri"/>
              </a:defRPr>
            </a:lvl2pPr>
            <a:lvl3pPr marL="935906" indent="-143986">
              <a:lnSpc>
                <a:spcPct val="90000"/>
              </a:lnSpc>
              <a:buClr>
                <a:srgbClr val="FF0000"/>
              </a:buClr>
              <a:buSzPct val="70000"/>
              <a:buFont typeface="Arial" pitchFamily="34" charset="0"/>
              <a:buChar char="•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3pPr>
            <a:lvl4pPr>
              <a:buClrTx/>
              <a:buFont typeface="Arial" pitchFamily="34" charset="0"/>
              <a:buNone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>
              <a:buClrTx/>
              <a:buFont typeface="Arial" pitchFamily="34" charset="0"/>
              <a:buNone/>
              <a:defRPr sz="15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788819" y="6486677"/>
            <a:ext cx="7706342" cy="4048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  <a:lvl2pPr marL="457154" indent="0">
              <a:buFontTx/>
              <a:buNone/>
              <a:defRPr/>
            </a:lvl2pPr>
            <a:lvl3pPr marL="914309" indent="0">
              <a:buFontTx/>
              <a:buNone/>
              <a:defRPr/>
            </a:lvl3pPr>
            <a:lvl4pPr marL="1371463" indent="0">
              <a:buFontTx/>
              <a:buNone/>
              <a:defRPr/>
            </a:lvl4pPr>
            <a:lvl5pPr marL="1828617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1605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2 Text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596824" y="937449"/>
            <a:ext cx="10967142" cy="429348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90000"/>
              </a:lnSpc>
              <a:defRPr sz="31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1"/>
          </p:nvPr>
        </p:nvSpPr>
        <p:spPr>
          <a:xfrm>
            <a:off x="596824" y="1628775"/>
            <a:ext cx="5402386" cy="4606927"/>
          </a:xfrm>
          <a:prstGeom prst="rect">
            <a:avLst/>
          </a:prstGeom>
        </p:spPr>
        <p:txBody>
          <a:bodyPr/>
          <a:lstStyle>
            <a:lvl1pPr marL="215978" indent="-215978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SzPct val="70000"/>
              <a:buFont typeface="Arial" pitchFamily="34" charset="0"/>
              <a:buChar char="•"/>
              <a:defRPr sz="2400">
                <a:latin typeface="+mj-lt"/>
                <a:ea typeface="Verdana" pitchFamily="34" charset="0"/>
                <a:cs typeface="Calibri"/>
              </a:defRPr>
            </a:lvl1pPr>
            <a:lvl2pPr marL="575942" indent="-179982">
              <a:lnSpc>
                <a:spcPct val="90000"/>
              </a:lnSpc>
              <a:spcBef>
                <a:spcPts val="480"/>
              </a:spcBef>
              <a:buClr>
                <a:srgbClr val="FF0000"/>
              </a:buClr>
              <a:buSzPct val="70000"/>
              <a:buFont typeface="Arial" pitchFamily="34" charset="0"/>
              <a:buChar char="•"/>
              <a:defRPr sz="2000">
                <a:latin typeface="+mj-lt"/>
                <a:ea typeface="Verdana" pitchFamily="34" charset="0"/>
                <a:cs typeface="Calibri"/>
              </a:defRPr>
            </a:lvl2pPr>
            <a:lvl3pPr marL="935906" indent="-143986">
              <a:lnSpc>
                <a:spcPct val="90000"/>
              </a:lnSpc>
              <a:buClr>
                <a:srgbClr val="FF0000"/>
              </a:buClr>
              <a:buSzPct val="70000"/>
              <a:buFont typeface="Arial" pitchFamily="34" charset="0"/>
              <a:buChar char="•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3pPr>
            <a:lvl4pPr>
              <a:buClrTx/>
              <a:buFont typeface="Arial" pitchFamily="34" charset="0"/>
              <a:buNone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>
              <a:buClrTx/>
              <a:buFont typeface="Arial" pitchFamily="34" charset="0"/>
              <a:buNone/>
              <a:defRPr sz="15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2"/>
          </p:nvPr>
        </p:nvSpPr>
        <p:spPr>
          <a:xfrm>
            <a:off x="6180625" y="1628775"/>
            <a:ext cx="5400269" cy="4606927"/>
          </a:xfrm>
          <a:prstGeom prst="rect">
            <a:avLst/>
          </a:prstGeom>
        </p:spPr>
        <p:txBody>
          <a:bodyPr/>
          <a:lstStyle>
            <a:lvl1pPr marL="215978" indent="-215978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SzPct val="70000"/>
              <a:buFont typeface="Arial" pitchFamily="34" charset="0"/>
              <a:buChar char="•"/>
              <a:defRPr sz="2400">
                <a:latin typeface="+mj-lt"/>
                <a:ea typeface="Verdana" pitchFamily="34" charset="0"/>
                <a:cs typeface="Calibri"/>
              </a:defRPr>
            </a:lvl1pPr>
            <a:lvl2pPr marL="575942" indent="-179982">
              <a:lnSpc>
                <a:spcPct val="90000"/>
              </a:lnSpc>
              <a:spcBef>
                <a:spcPts val="480"/>
              </a:spcBef>
              <a:buClr>
                <a:srgbClr val="FF0000"/>
              </a:buClr>
              <a:buSzPct val="70000"/>
              <a:buFont typeface="Arial" pitchFamily="34" charset="0"/>
              <a:buChar char="•"/>
              <a:defRPr sz="2000">
                <a:latin typeface="+mj-lt"/>
                <a:ea typeface="Verdana" pitchFamily="34" charset="0"/>
                <a:cs typeface="Calibri"/>
              </a:defRPr>
            </a:lvl2pPr>
            <a:lvl3pPr marL="935906" indent="-143986">
              <a:lnSpc>
                <a:spcPct val="90000"/>
              </a:lnSpc>
              <a:buClr>
                <a:srgbClr val="FF0000"/>
              </a:buClr>
              <a:buSzPct val="70000"/>
              <a:buFont typeface="Arial" pitchFamily="34" charset="0"/>
              <a:buChar char="•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3pPr>
            <a:lvl4pPr>
              <a:buClrTx/>
              <a:buFont typeface="Arial" pitchFamily="34" charset="0"/>
              <a:buNone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>
              <a:buClrTx/>
              <a:buFont typeface="Arial" pitchFamily="34" charset="0"/>
              <a:buNone/>
              <a:defRPr sz="15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788819" y="6486677"/>
            <a:ext cx="7706342" cy="4048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  <a:lvl2pPr marL="457154" indent="0">
              <a:buFontTx/>
              <a:buNone/>
              <a:defRPr/>
            </a:lvl2pPr>
            <a:lvl3pPr marL="914309" indent="0">
              <a:buFontTx/>
              <a:buNone/>
              <a:defRPr/>
            </a:lvl3pPr>
            <a:lvl4pPr marL="1371463" indent="0">
              <a:buFontTx/>
              <a:buNone/>
              <a:defRPr/>
            </a:lvl4pPr>
            <a:lvl5pPr marL="1828617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42407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282" y="4572000"/>
            <a:ext cx="8614559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10473860" y="1585417"/>
            <a:ext cx="2438400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5.3.2015</a:t>
            </a:r>
            <a:endParaRPr lang="fr-CH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 rot="16200000">
            <a:off x="10411157" y="3962698"/>
            <a:ext cx="2563813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CashSentinel                                      Switzerland Global Enterprise</a:t>
            </a:r>
            <a:endParaRPr lang="fr-CH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73488" y="5648328"/>
            <a:ext cx="732271" cy="396875"/>
          </a:xfrm>
          <a:prstGeom prst="bracketPair">
            <a:avLst>
              <a:gd name="adj" fmla="val 17949"/>
            </a:avLst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fld id="{B9ADB758-4347-429B-9788-74BFE403064D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78970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282" y="4572000"/>
            <a:ext cx="8614559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10473860" y="1585417"/>
            <a:ext cx="2438400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5.3.2015</a:t>
            </a:r>
            <a:endParaRPr lang="fr-CH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 rot="16200000">
            <a:off x="10411157" y="3962698"/>
            <a:ext cx="2563813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CashSentinel                                      Switzerland Global Enterprise</a:t>
            </a:r>
            <a:endParaRPr lang="fr-CH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73488" y="5648328"/>
            <a:ext cx="732271" cy="396875"/>
          </a:xfrm>
          <a:prstGeom prst="bracketPair">
            <a:avLst>
              <a:gd name="adj" fmla="val 17949"/>
            </a:avLst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fld id="{E9216BE2-4CDD-4B1A-ACF6-DA5C0CCC77B6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85232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282" y="4572000"/>
            <a:ext cx="8614559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10473860" y="1585417"/>
            <a:ext cx="2438400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5.3.2015</a:t>
            </a:r>
            <a:endParaRPr lang="fr-CH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 rot="16200000">
            <a:off x="10411157" y="3962698"/>
            <a:ext cx="2563813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CashSentinel                                      Switzerland Global Enterprise</a:t>
            </a:r>
            <a:endParaRPr lang="fr-CH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73488" y="5648328"/>
            <a:ext cx="732271" cy="396875"/>
          </a:xfrm>
          <a:prstGeom prst="bracketPair">
            <a:avLst>
              <a:gd name="adj" fmla="val 17949"/>
            </a:avLst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fld id="{C056E420-4337-4728-838A-A3803103A633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87861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282" y="4572000"/>
            <a:ext cx="8614559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10473860" y="1585417"/>
            <a:ext cx="2438400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5.3.2015</a:t>
            </a:r>
            <a:endParaRPr lang="fr-CH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 rot="16200000">
            <a:off x="10411157" y="3962698"/>
            <a:ext cx="2563813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CashSentinel                                      Switzerland Global Enterprise</a:t>
            </a:r>
            <a:endParaRPr lang="fr-CH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73488" y="5648328"/>
            <a:ext cx="732271" cy="396875"/>
          </a:xfrm>
          <a:prstGeom prst="bracketPair">
            <a:avLst>
              <a:gd name="adj" fmla="val 17949"/>
            </a:avLst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fld id="{90A93373-6BED-4AFB-95B6-481C8C9A675A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50427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843" y="1689133"/>
            <a:ext cx="5945626" cy="2736800"/>
          </a:xfrm>
          <a:prstGeom prst="rect">
            <a:avLst/>
          </a:prstGeom>
        </p:spPr>
        <p:txBody>
          <a:bodyPr spcFirstLastPara="1" wrap="square" lIns="121876" tIns="121876" rIns="121876" bIns="121876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844" y="4475200"/>
            <a:ext cx="5833641" cy="578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69226" y="0"/>
            <a:ext cx="1964544" cy="570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/>
          <p:nvPr/>
        </p:nvSpPr>
        <p:spPr>
          <a:xfrm>
            <a:off x="7344477" y="0"/>
            <a:ext cx="4846169" cy="178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868793" y="3451815"/>
            <a:ext cx="6452760" cy="11224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868827" y="4574215"/>
            <a:ext cx="6452760" cy="49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64484" y="1666215"/>
            <a:ext cx="4261445" cy="17856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/>
          <p:nvPr/>
        </p:nvSpPr>
        <p:spPr>
          <a:xfrm>
            <a:off x="9438171" y="3451800"/>
            <a:ext cx="1999740" cy="34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18;p3"/>
          <p:cNvSpPr/>
          <p:nvPr/>
        </p:nvSpPr>
        <p:spPr>
          <a:xfrm>
            <a:off x="0" y="1645215"/>
            <a:ext cx="7218660" cy="112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6903"/>
            <a:ext cx="10361851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900"/>
            </a:lvl2pPr>
            <a:lvl3pPr marL="914309" indent="0">
              <a:buNone/>
              <a:defRPr sz="1600"/>
            </a:lvl3pPr>
            <a:lvl4pPr marL="1371463" indent="0">
              <a:buNone/>
              <a:defRPr sz="1500"/>
            </a:lvl4pPr>
            <a:lvl5pPr marL="1828617" indent="0">
              <a:buNone/>
              <a:defRPr sz="1500"/>
            </a:lvl5pPr>
            <a:lvl6pPr marL="2285771" indent="0">
              <a:buNone/>
              <a:defRPr sz="1500"/>
            </a:lvl6pPr>
            <a:lvl7pPr marL="2742926" indent="0">
              <a:buNone/>
              <a:defRPr sz="1500"/>
            </a:lvl7pPr>
            <a:lvl8pPr marL="3200080" indent="0">
              <a:buNone/>
              <a:defRPr sz="1500"/>
            </a:lvl8pPr>
            <a:lvl9pPr marL="365723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448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950844" y="1662600"/>
            <a:ext cx="10288661" cy="4476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marL="609478" lvl="0" indent="-440179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8957" lvl="1" indent="-440179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434" lvl="2" indent="-440179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7912" lvl="3" indent="-440179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390" lvl="4" indent="-440179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6869" lvl="5" indent="-440179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347" lvl="6" indent="-440179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5824" lvl="7" indent="-440179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5302" lvl="8" indent="-440179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10660179" y="1682800"/>
            <a:ext cx="1158649" cy="517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23;p4"/>
          <p:cNvSpPr/>
          <p:nvPr/>
        </p:nvSpPr>
        <p:spPr>
          <a:xfrm>
            <a:off x="0" y="268767"/>
            <a:ext cx="6097606" cy="76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394485" y="3780933"/>
            <a:ext cx="4174657" cy="160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marL="609478" lvl="0" indent="-423248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8957" lvl="1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434" lvl="2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912" lvl="3" indent="-4063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390" lvl="4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869" lvl="5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347" lvl="6" indent="-4063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824" lvl="7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302" lvl="8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6621204" y="3780933"/>
            <a:ext cx="4174657" cy="160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marL="609478" lvl="0" indent="-423248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8957" lvl="1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434" lvl="2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912" lvl="3" indent="-4063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390" lvl="4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869" lvl="5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347" lvl="6" indent="-4063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824" lvl="7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302" lvl="8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 idx="3"/>
          </p:nvPr>
        </p:nvSpPr>
        <p:spPr>
          <a:xfrm>
            <a:off x="1394485" y="3008867"/>
            <a:ext cx="4174657" cy="6704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4"/>
          </p:nvPr>
        </p:nvSpPr>
        <p:spPr>
          <a:xfrm>
            <a:off x="6621204" y="3008867"/>
            <a:ext cx="4174657" cy="6704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5611036" y="1899467"/>
            <a:ext cx="5628467" cy="10076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5456091" y="3110267"/>
            <a:ext cx="5783247" cy="2194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marL="609478" lvl="0" indent="-406318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accent1"/>
                </a:solidFill>
              </a:defRPr>
            </a:lvl1pPr>
            <a:lvl2pPr marL="1218957" lvl="1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434" lvl="2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912" lvl="3" indent="-4063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390" lvl="4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869" lvl="5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347" lvl="6" indent="-4063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824" lvl="7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302" lvl="8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5" name="Google Shape;35;p7"/>
          <p:cNvSpPr/>
          <p:nvPr/>
        </p:nvSpPr>
        <p:spPr>
          <a:xfrm>
            <a:off x="6311978" y="1027933"/>
            <a:ext cx="5878435" cy="144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7"/>
          <p:cNvSpPr/>
          <p:nvPr/>
        </p:nvSpPr>
        <p:spPr>
          <a:xfrm>
            <a:off x="371518" y="1682700"/>
            <a:ext cx="1158649" cy="517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991271" y="2168400"/>
            <a:ext cx="5644465" cy="35372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1791167" y="3273300"/>
            <a:ext cx="8608079" cy="2826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1485640" y="2212700"/>
            <a:ext cx="9219200" cy="464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p9"/>
          <p:cNvSpPr/>
          <p:nvPr/>
        </p:nvSpPr>
        <p:spPr>
          <a:xfrm>
            <a:off x="9126980" y="-13867"/>
            <a:ext cx="3063601" cy="93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44;p9"/>
          <p:cNvSpPr/>
          <p:nvPr/>
        </p:nvSpPr>
        <p:spPr>
          <a:xfrm>
            <a:off x="0" y="288667"/>
            <a:ext cx="6351573" cy="144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7194030" y="4639667"/>
            <a:ext cx="4045473" cy="14988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47" name="Google Shape;47;p10"/>
          <p:cNvSpPr/>
          <p:nvPr/>
        </p:nvSpPr>
        <p:spPr>
          <a:xfrm>
            <a:off x="5991388" y="4477667"/>
            <a:ext cx="6198793" cy="172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10"/>
          <p:cNvSpPr/>
          <p:nvPr/>
        </p:nvSpPr>
        <p:spPr>
          <a:xfrm>
            <a:off x="646882" y="0"/>
            <a:ext cx="607921" cy="308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2167218" y="2428400"/>
            <a:ext cx="7856177" cy="1921200"/>
          </a:xfrm>
          <a:prstGeom prst="rect">
            <a:avLst/>
          </a:prstGeom>
        </p:spPr>
        <p:txBody>
          <a:bodyPr spcFirstLastPara="1" wrap="square" lIns="121876" tIns="121876" rIns="121876" bIns="121876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2167218" y="4248000"/>
            <a:ext cx="7856177" cy="588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marL="609478" lvl="0" indent="-440179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8957" lvl="1" indent="-440179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434" lvl="2" indent="-440179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7912" lvl="3" indent="-440179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390" lvl="4" indent="-440179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6869" lvl="5" indent="-440179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347" lvl="6" indent="-440179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5824" lvl="7" indent="-440179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5302" lvl="8" indent="-440179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950844" y="2533500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950844" y="2940429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3" hasCustomPrompt="1"/>
          </p:nvPr>
        </p:nvSpPr>
        <p:spPr>
          <a:xfrm>
            <a:off x="950776" y="1835789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4"/>
          </p:nvPr>
        </p:nvSpPr>
        <p:spPr>
          <a:xfrm>
            <a:off x="950844" y="4694667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5"/>
          </p:nvPr>
        </p:nvSpPr>
        <p:spPr>
          <a:xfrm>
            <a:off x="950844" y="5101596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6" hasCustomPrompt="1"/>
          </p:nvPr>
        </p:nvSpPr>
        <p:spPr>
          <a:xfrm>
            <a:off x="950776" y="3996956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7"/>
          </p:nvPr>
        </p:nvSpPr>
        <p:spPr>
          <a:xfrm flipH="1">
            <a:off x="8310751" y="2533500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8"/>
          </p:nvPr>
        </p:nvSpPr>
        <p:spPr>
          <a:xfrm flipH="1">
            <a:off x="8310751" y="2940429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8310686" y="1835789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3"/>
          </p:nvPr>
        </p:nvSpPr>
        <p:spPr>
          <a:xfrm flipH="1">
            <a:off x="8310751" y="4694667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4"/>
          </p:nvPr>
        </p:nvSpPr>
        <p:spPr>
          <a:xfrm flipH="1">
            <a:off x="8310751" y="5101596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8310686" y="3996956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/>
          <p:nvPr/>
        </p:nvSpPr>
        <p:spPr>
          <a:xfrm>
            <a:off x="4967986" y="0"/>
            <a:ext cx="2254107" cy="80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276" y="2492375"/>
            <a:ext cx="4878282" cy="3500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95735" y="2492375"/>
            <a:ext cx="4878280" cy="3500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6118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0" y="632367"/>
            <a:ext cx="6097606" cy="11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4967986" y="0"/>
            <a:ext cx="7222260" cy="91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3802173" y="0"/>
            <a:ext cx="2545269" cy="89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subTitle" idx="1"/>
          </p:nvPr>
        </p:nvSpPr>
        <p:spPr>
          <a:xfrm>
            <a:off x="950844" y="2038967"/>
            <a:ext cx="4834171" cy="40996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2"/>
          </p:nvPr>
        </p:nvSpPr>
        <p:spPr>
          <a:xfrm>
            <a:off x="6405234" y="2038967"/>
            <a:ext cx="4834171" cy="40996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5393365" y="0"/>
            <a:ext cx="4052672" cy="123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1066261" y="3821100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1"/>
          </p:nvPr>
        </p:nvSpPr>
        <p:spPr>
          <a:xfrm>
            <a:off x="1066261" y="4329636"/>
            <a:ext cx="2928819" cy="1439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2"/>
          </p:nvPr>
        </p:nvSpPr>
        <p:spPr>
          <a:xfrm>
            <a:off x="4630797" y="3821100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ubTitle" idx="3"/>
          </p:nvPr>
        </p:nvSpPr>
        <p:spPr>
          <a:xfrm>
            <a:off x="4630797" y="4329636"/>
            <a:ext cx="2928819" cy="1439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 idx="4"/>
          </p:nvPr>
        </p:nvSpPr>
        <p:spPr>
          <a:xfrm>
            <a:off x="8195333" y="3821100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5"/>
          </p:nvPr>
        </p:nvSpPr>
        <p:spPr>
          <a:xfrm>
            <a:off x="8195333" y="4329636"/>
            <a:ext cx="2928819" cy="1439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title" idx="6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0" name="Google Shape;90;p18"/>
          <p:cNvSpPr/>
          <p:nvPr/>
        </p:nvSpPr>
        <p:spPr>
          <a:xfrm>
            <a:off x="579625" y="3404767"/>
            <a:ext cx="11610888" cy="2780800"/>
          </a:xfrm>
          <a:prstGeom prst="rect">
            <a:avLst/>
          </a:prstGeom>
          <a:solidFill>
            <a:srgbClr val="BBC8F7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18"/>
          <p:cNvSpPr/>
          <p:nvPr/>
        </p:nvSpPr>
        <p:spPr>
          <a:xfrm>
            <a:off x="6097606" y="0"/>
            <a:ext cx="4162658" cy="182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1"/>
          </p:nvPr>
        </p:nvSpPr>
        <p:spPr>
          <a:xfrm>
            <a:off x="1980542" y="1929067"/>
            <a:ext cx="8229329" cy="8872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2"/>
          </p:nvPr>
        </p:nvSpPr>
        <p:spPr>
          <a:xfrm>
            <a:off x="1980542" y="2816233"/>
            <a:ext cx="8229329" cy="506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3"/>
          </p:nvPr>
        </p:nvSpPr>
        <p:spPr>
          <a:xfrm>
            <a:off x="1980542" y="4745067"/>
            <a:ext cx="8229329" cy="8872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 idx="4"/>
          </p:nvPr>
        </p:nvSpPr>
        <p:spPr>
          <a:xfrm>
            <a:off x="1980542" y="5632236"/>
            <a:ext cx="8229329" cy="506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8" name="Google Shape;98;p19"/>
          <p:cNvSpPr/>
          <p:nvPr/>
        </p:nvSpPr>
        <p:spPr>
          <a:xfrm>
            <a:off x="0" y="4279033"/>
            <a:ext cx="10436241" cy="204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9"/>
          <p:cNvSpPr/>
          <p:nvPr/>
        </p:nvSpPr>
        <p:spPr>
          <a:xfrm>
            <a:off x="950844" y="1085467"/>
            <a:ext cx="11239737" cy="290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19"/>
          <p:cNvSpPr/>
          <p:nvPr/>
        </p:nvSpPr>
        <p:spPr>
          <a:xfrm>
            <a:off x="10922178" y="5291233"/>
            <a:ext cx="828692" cy="156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1691581" y="4712469"/>
            <a:ext cx="3972283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ubTitle" idx="1"/>
          </p:nvPr>
        </p:nvSpPr>
        <p:spPr>
          <a:xfrm>
            <a:off x="1691578" y="5221000"/>
            <a:ext cx="3972283" cy="917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title" idx="2"/>
          </p:nvPr>
        </p:nvSpPr>
        <p:spPr>
          <a:xfrm>
            <a:off x="6526326" y="4712469"/>
            <a:ext cx="3972283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3"/>
          </p:nvPr>
        </p:nvSpPr>
        <p:spPr>
          <a:xfrm>
            <a:off x="6526321" y="5221000"/>
            <a:ext cx="3972283" cy="917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title" idx="4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 idx="5"/>
          </p:nvPr>
        </p:nvSpPr>
        <p:spPr>
          <a:xfrm>
            <a:off x="1691581" y="2383100"/>
            <a:ext cx="3972283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6"/>
          </p:nvPr>
        </p:nvSpPr>
        <p:spPr>
          <a:xfrm>
            <a:off x="1691578" y="2891633"/>
            <a:ext cx="3972283" cy="917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 idx="7"/>
          </p:nvPr>
        </p:nvSpPr>
        <p:spPr>
          <a:xfrm>
            <a:off x="6526326" y="2383100"/>
            <a:ext cx="3972283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8"/>
          </p:nvPr>
        </p:nvSpPr>
        <p:spPr>
          <a:xfrm>
            <a:off x="6526321" y="2891633"/>
            <a:ext cx="3972283" cy="917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1066261" y="2255467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1"/>
          </p:nvPr>
        </p:nvSpPr>
        <p:spPr>
          <a:xfrm>
            <a:off x="1066261" y="2764001"/>
            <a:ext cx="2928819" cy="93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 idx="2"/>
          </p:nvPr>
        </p:nvSpPr>
        <p:spPr>
          <a:xfrm>
            <a:off x="4630797" y="2255467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3"/>
          </p:nvPr>
        </p:nvSpPr>
        <p:spPr>
          <a:xfrm>
            <a:off x="4630797" y="2764001"/>
            <a:ext cx="2928819" cy="93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 idx="4"/>
          </p:nvPr>
        </p:nvSpPr>
        <p:spPr>
          <a:xfrm>
            <a:off x="8195333" y="2255467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5"/>
          </p:nvPr>
        </p:nvSpPr>
        <p:spPr>
          <a:xfrm>
            <a:off x="8195333" y="2764001"/>
            <a:ext cx="2928819" cy="93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title" idx="6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 idx="7"/>
          </p:nvPr>
        </p:nvSpPr>
        <p:spPr>
          <a:xfrm>
            <a:off x="1066261" y="4236433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8"/>
          </p:nvPr>
        </p:nvSpPr>
        <p:spPr>
          <a:xfrm>
            <a:off x="1066261" y="4744967"/>
            <a:ext cx="2928819" cy="93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 idx="9"/>
          </p:nvPr>
        </p:nvSpPr>
        <p:spPr>
          <a:xfrm>
            <a:off x="4630797" y="4236433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3"/>
          </p:nvPr>
        </p:nvSpPr>
        <p:spPr>
          <a:xfrm>
            <a:off x="4630797" y="4744967"/>
            <a:ext cx="2928819" cy="93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14"/>
          </p:nvPr>
        </p:nvSpPr>
        <p:spPr>
          <a:xfrm>
            <a:off x="8195333" y="4236433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5"/>
          </p:nvPr>
        </p:nvSpPr>
        <p:spPr>
          <a:xfrm>
            <a:off x="8195333" y="4744967"/>
            <a:ext cx="2928819" cy="93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3707517" y="0"/>
            <a:ext cx="7299450" cy="9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21"/>
          <p:cNvSpPr/>
          <p:nvPr/>
        </p:nvSpPr>
        <p:spPr>
          <a:xfrm>
            <a:off x="0" y="4849200"/>
            <a:ext cx="11239337" cy="128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Title and six columns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1595559" y="1804033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595559" y="2312567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title" idx="2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 idx="3"/>
          </p:nvPr>
        </p:nvSpPr>
        <p:spPr>
          <a:xfrm>
            <a:off x="1595559" y="3222933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ubTitle" idx="4"/>
          </p:nvPr>
        </p:nvSpPr>
        <p:spPr>
          <a:xfrm>
            <a:off x="1595559" y="3731467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title" idx="5"/>
          </p:nvPr>
        </p:nvSpPr>
        <p:spPr>
          <a:xfrm>
            <a:off x="1595559" y="4641833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ubTitle" idx="6"/>
          </p:nvPr>
        </p:nvSpPr>
        <p:spPr>
          <a:xfrm>
            <a:off x="1595559" y="5150367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 idx="7"/>
          </p:nvPr>
        </p:nvSpPr>
        <p:spPr>
          <a:xfrm>
            <a:off x="7278019" y="1804033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ubTitle" idx="8"/>
          </p:nvPr>
        </p:nvSpPr>
        <p:spPr>
          <a:xfrm>
            <a:off x="7278019" y="2312567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title" idx="9"/>
          </p:nvPr>
        </p:nvSpPr>
        <p:spPr>
          <a:xfrm>
            <a:off x="7278019" y="3222933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ubTitle" idx="13"/>
          </p:nvPr>
        </p:nvSpPr>
        <p:spPr>
          <a:xfrm>
            <a:off x="7278019" y="3731467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title" idx="14"/>
          </p:nvPr>
        </p:nvSpPr>
        <p:spPr>
          <a:xfrm>
            <a:off x="7278019" y="4641833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subTitle" idx="15"/>
          </p:nvPr>
        </p:nvSpPr>
        <p:spPr>
          <a:xfrm>
            <a:off x="7278019" y="5150367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8576250" y="0"/>
            <a:ext cx="3614329" cy="91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subTitle" idx="1"/>
          </p:nvPr>
        </p:nvSpPr>
        <p:spPr>
          <a:xfrm>
            <a:off x="950843" y="2317400"/>
            <a:ext cx="3702318" cy="2549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4639"/>
            <a:ext cx="1097137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05184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/>
          <p:nvPr/>
        </p:nvSpPr>
        <p:spPr>
          <a:xfrm>
            <a:off x="745671" y="1943200"/>
            <a:ext cx="3803505" cy="491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037233" y="3296517"/>
            <a:ext cx="3201183" cy="21004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1864225" y="3117705"/>
            <a:ext cx="2928819" cy="1008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 idx="2" hasCustomPrompt="1"/>
          </p:nvPr>
        </p:nvSpPr>
        <p:spPr>
          <a:xfrm>
            <a:off x="1864157" y="2318373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52" name="Google Shape;152;p25"/>
          <p:cNvSpPr txBox="1">
            <a:spLocks noGrp="1"/>
          </p:cNvSpPr>
          <p:nvPr>
            <p:ph type="title" idx="3"/>
          </p:nvPr>
        </p:nvSpPr>
        <p:spPr>
          <a:xfrm>
            <a:off x="1864192" y="4925439"/>
            <a:ext cx="2928819" cy="1008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title" idx="4" hasCustomPrompt="1"/>
          </p:nvPr>
        </p:nvSpPr>
        <p:spPr>
          <a:xfrm>
            <a:off x="1864124" y="4126107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54" name="Google Shape;154;p25"/>
          <p:cNvSpPr txBox="1">
            <a:spLocks noGrp="1"/>
          </p:cNvSpPr>
          <p:nvPr>
            <p:ph type="title" idx="5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950843" y="1792767"/>
            <a:ext cx="4277843" cy="2062800"/>
          </a:xfrm>
          <a:prstGeom prst="rect">
            <a:avLst/>
          </a:prstGeom>
        </p:spPr>
        <p:txBody>
          <a:bodyPr spcFirstLastPara="1" wrap="square" lIns="121876" tIns="121876" rIns="121876" bIns="121876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1"/>
          </p:nvPr>
        </p:nvSpPr>
        <p:spPr>
          <a:xfrm>
            <a:off x="950843" y="3855633"/>
            <a:ext cx="4277843" cy="1209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4828786" y="898200"/>
            <a:ext cx="5567275" cy="14308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subTitle" idx="1"/>
          </p:nvPr>
        </p:nvSpPr>
        <p:spPr>
          <a:xfrm>
            <a:off x="4989985" y="2329000"/>
            <a:ext cx="5567275" cy="1826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61" name="Google Shape;161;p27"/>
          <p:cNvSpPr txBox="1"/>
          <p:nvPr/>
        </p:nvSpPr>
        <p:spPr>
          <a:xfrm>
            <a:off x="4989984" y="4155400"/>
            <a:ext cx="6249586" cy="1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6" tIns="121876" rIns="121876" bIns="121876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CREDITS</a:t>
            </a:r>
            <a:r>
              <a:rPr lang="en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: This presentation template was created by </a:t>
            </a:r>
            <a:r>
              <a:rPr lang="en" b="1" dirty="0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, including icons by </a:t>
            </a:r>
            <a:r>
              <a:rPr lang="en" b="1" dirty="0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, infographics &amp; images by </a:t>
            </a:r>
            <a:r>
              <a:rPr lang="en" b="1" dirty="0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 and illustrations by </a:t>
            </a:r>
            <a:r>
              <a:rPr lang="en" b="1" dirty="0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</a:t>
            </a:r>
            <a:r>
              <a:rPr lang="en" b="1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yset</a:t>
            </a:r>
            <a:r>
              <a:rPr lang="en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.</a:t>
            </a:r>
            <a:endParaRPr dirty="0">
              <a:solidFill>
                <a:schemeClr val="accent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95476" y="224495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396A3A3-94A6-4E5B-AF39-173ACA3E61CC}" type="datetime2">
              <a:rPr lang="en-US" smtClean="0"/>
              <a:pPr/>
              <a:t>Wednesday, September 18,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87792" y="5852163"/>
            <a:ext cx="46689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7989" y="224494"/>
            <a:ext cx="177597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0CFEC368-1D7A-4F81-ABF6-AE0E36BAF64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843" y="1689133"/>
            <a:ext cx="5945626" cy="2736800"/>
          </a:xfrm>
          <a:prstGeom prst="rect">
            <a:avLst/>
          </a:prstGeom>
        </p:spPr>
        <p:txBody>
          <a:bodyPr spcFirstLastPara="1" wrap="square" lIns="121888" tIns="121888" rIns="121888" bIns="121888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843" y="4475200"/>
            <a:ext cx="5833641" cy="578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69226" y="0"/>
            <a:ext cx="1964544" cy="570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344477" y="0"/>
            <a:ext cx="4846169" cy="178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868793" y="3451815"/>
            <a:ext cx="6452760" cy="11224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868827" y="4574215"/>
            <a:ext cx="6452760" cy="49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64484" y="1666215"/>
            <a:ext cx="4261445" cy="17856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/>
          <p:nvPr/>
        </p:nvSpPr>
        <p:spPr>
          <a:xfrm>
            <a:off x="9438171" y="3451800"/>
            <a:ext cx="1999740" cy="34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1645215"/>
            <a:ext cx="7218660" cy="112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950843" y="1662600"/>
            <a:ext cx="10288661" cy="4476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marL="609539" lvl="0" indent="-44022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078" lvl="1" indent="-440223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617" lvl="2" indent="-440223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156" lvl="3" indent="-44022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695" lvl="4" indent="-440223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234" lvl="5" indent="-440223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773" lvl="6" indent="-44022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312" lvl="7" indent="-440223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5851" lvl="8" indent="-440223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10660179" y="1682800"/>
            <a:ext cx="1158649" cy="517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0" y="268767"/>
            <a:ext cx="6097606" cy="76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394485" y="3780933"/>
            <a:ext cx="4174657" cy="160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marL="609539" lvl="0" indent="-423291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078" lvl="1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617" lvl="2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156" lvl="3" indent="-40635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695" lvl="4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234" lvl="5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773" lvl="6" indent="-40635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312" lvl="7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851" lvl="8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6621204" y="3780933"/>
            <a:ext cx="4174657" cy="160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marL="609539" lvl="0" indent="-423291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078" lvl="1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617" lvl="2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156" lvl="3" indent="-40635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695" lvl="4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234" lvl="5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773" lvl="6" indent="-40635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312" lvl="7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851" lvl="8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 idx="3"/>
          </p:nvPr>
        </p:nvSpPr>
        <p:spPr>
          <a:xfrm>
            <a:off x="1394485" y="3008867"/>
            <a:ext cx="4174657" cy="6704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4"/>
          </p:nvPr>
        </p:nvSpPr>
        <p:spPr>
          <a:xfrm>
            <a:off x="6621204" y="3008867"/>
            <a:ext cx="4174657" cy="6704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4169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5611036" y="1899467"/>
            <a:ext cx="5628467" cy="10076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5456090" y="3110267"/>
            <a:ext cx="5783247" cy="2194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marL="609539" lvl="0" indent="-406359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accent1"/>
                </a:solidFill>
              </a:defRPr>
            </a:lvl1pPr>
            <a:lvl2pPr marL="1219078" lvl="1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617" lvl="2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156" lvl="3" indent="-40635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695" lvl="4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234" lvl="5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773" lvl="6" indent="-40635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312" lvl="7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851" lvl="8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5" name="Google Shape;35;p7"/>
          <p:cNvSpPr/>
          <p:nvPr/>
        </p:nvSpPr>
        <p:spPr>
          <a:xfrm>
            <a:off x="6311978" y="1027933"/>
            <a:ext cx="5878435" cy="144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/>
          <p:nvPr/>
        </p:nvSpPr>
        <p:spPr>
          <a:xfrm>
            <a:off x="371518" y="1682700"/>
            <a:ext cx="1158649" cy="517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991271" y="2168400"/>
            <a:ext cx="5644465" cy="35372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1791167" y="3273300"/>
            <a:ext cx="8608079" cy="2826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1485640" y="2212700"/>
            <a:ext cx="9219200" cy="464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/>
          <p:nvPr/>
        </p:nvSpPr>
        <p:spPr>
          <a:xfrm>
            <a:off x="9126979" y="-13867"/>
            <a:ext cx="3063601" cy="93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9"/>
          <p:cNvSpPr/>
          <p:nvPr/>
        </p:nvSpPr>
        <p:spPr>
          <a:xfrm>
            <a:off x="0" y="288667"/>
            <a:ext cx="6351573" cy="144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7194030" y="4639667"/>
            <a:ext cx="4045473" cy="14988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47" name="Google Shape;47;p10"/>
          <p:cNvSpPr/>
          <p:nvPr/>
        </p:nvSpPr>
        <p:spPr>
          <a:xfrm>
            <a:off x="5991387" y="4477667"/>
            <a:ext cx="6198793" cy="172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0"/>
          <p:cNvSpPr/>
          <p:nvPr/>
        </p:nvSpPr>
        <p:spPr>
          <a:xfrm>
            <a:off x="646882" y="0"/>
            <a:ext cx="607921" cy="308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2167218" y="2428400"/>
            <a:ext cx="7856177" cy="1921200"/>
          </a:xfrm>
          <a:prstGeom prst="rect">
            <a:avLst/>
          </a:prstGeom>
        </p:spPr>
        <p:txBody>
          <a:bodyPr spcFirstLastPara="1" wrap="square" lIns="121888" tIns="121888" rIns="121888" bIns="121888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2167218" y="4248000"/>
            <a:ext cx="7856177" cy="588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marL="609539" lvl="0" indent="-440223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078" lvl="1" indent="-440223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617" lvl="2" indent="-440223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156" lvl="3" indent="-440223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695" lvl="4" indent="-440223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234" lvl="5" indent="-440223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773" lvl="6" indent="-440223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312" lvl="7" indent="-440223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5851" lvl="8" indent="-440223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950843" y="2533500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950843" y="2940429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3" hasCustomPrompt="1"/>
          </p:nvPr>
        </p:nvSpPr>
        <p:spPr>
          <a:xfrm>
            <a:off x="950776" y="1835789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4"/>
          </p:nvPr>
        </p:nvSpPr>
        <p:spPr>
          <a:xfrm>
            <a:off x="950843" y="4694667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5"/>
          </p:nvPr>
        </p:nvSpPr>
        <p:spPr>
          <a:xfrm>
            <a:off x="950843" y="5101596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6" hasCustomPrompt="1"/>
          </p:nvPr>
        </p:nvSpPr>
        <p:spPr>
          <a:xfrm>
            <a:off x="950776" y="3996956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7"/>
          </p:nvPr>
        </p:nvSpPr>
        <p:spPr>
          <a:xfrm flipH="1">
            <a:off x="8310751" y="2533500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8"/>
          </p:nvPr>
        </p:nvSpPr>
        <p:spPr>
          <a:xfrm flipH="1">
            <a:off x="8310751" y="2940429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8310685" y="1835789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3"/>
          </p:nvPr>
        </p:nvSpPr>
        <p:spPr>
          <a:xfrm flipH="1">
            <a:off x="8310751" y="4694667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4"/>
          </p:nvPr>
        </p:nvSpPr>
        <p:spPr>
          <a:xfrm flipH="1">
            <a:off x="8310751" y="5101596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8310685" y="3996956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/>
          <p:nvPr/>
        </p:nvSpPr>
        <p:spPr>
          <a:xfrm>
            <a:off x="4967986" y="0"/>
            <a:ext cx="2254107" cy="80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0" y="632367"/>
            <a:ext cx="6097606" cy="11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4967986" y="0"/>
            <a:ext cx="7222260" cy="91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396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3802172" y="0"/>
            <a:ext cx="2545269" cy="89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subTitle" idx="1"/>
          </p:nvPr>
        </p:nvSpPr>
        <p:spPr>
          <a:xfrm>
            <a:off x="950843" y="2038967"/>
            <a:ext cx="4834171" cy="40996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2"/>
          </p:nvPr>
        </p:nvSpPr>
        <p:spPr>
          <a:xfrm>
            <a:off x="6405233" y="2038967"/>
            <a:ext cx="4834171" cy="40996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5393365" y="0"/>
            <a:ext cx="4052672" cy="123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1066261" y="3821100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1"/>
          </p:nvPr>
        </p:nvSpPr>
        <p:spPr>
          <a:xfrm>
            <a:off x="1066261" y="4329636"/>
            <a:ext cx="2928819" cy="1439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2"/>
          </p:nvPr>
        </p:nvSpPr>
        <p:spPr>
          <a:xfrm>
            <a:off x="4630797" y="3821100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ubTitle" idx="3"/>
          </p:nvPr>
        </p:nvSpPr>
        <p:spPr>
          <a:xfrm>
            <a:off x="4630797" y="4329636"/>
            <a:ext cx="2928819" cy="1439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 idx="4"/>
          </p:nvPr>
        </p:nvSpPr>
        <p:spPr>
          <a:xfrm>
            <a:off x="8195333" y="3821100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5"/>
          </p:nvPr>
        </p:nvSpPr>
        <p:spPr>
          <a:xfrm>
            <a:off x="8195333" y="4329636"/>
            <a:ext cx="2928819" cy="1439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title" idx="6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0" name="Google Shape;90;p18"/>
          <p:cNvSpPr/>
          <p:nvPr/>
        </p:nvSpPr>
        <p:spPr>
          <a:xfrm>
            <a:off x="579625" y="3404767"/>
            <a:ext cx="11610888" cy="2780800"/>
          </a:xfrm>
          <a:prstGeom prst="rect">
            <a:avLst/>
          </a:prstGeom>
          <a:solidFill>
            <a:srgbClr val="BBC8F7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/>
          <p:nvPr/>
        </p:nvSpPr>
        <p:spPr>
          <a:xfrm>
            <a:off x="6097606" y="0"/>
            <a:ext cx="4162658" cy="182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1"/>
          </p:nvPr>
        </p:nvSpPr>
        <p:spPr>
          <a:xfrm>
            <a:off x="1980542" y="1929067"/>
            <a:ext cx="8229329" cy="8872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2"/>
          </p:nvPr>
        </p:nvSpPr>
        <p:spPr>
          <a:xfrm>
            <a:off x="1980542" y="2816233"/>
            <a:ext cx="8229329" cy="506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3"/>
          </p:nvPr>
        </p:nvSpPr>
        <p:spPr>
          <a:xfrm>
            <a:off x="1980542" y="4745067"/>
            <a:ext cx="8229329" cy="8872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 idx="4"/>
          </p:nvPr>
        </p:nvSpPr>
        <p:spPr>
          <a:xfrm>
            <a:off x="1980542" y="5632236"/>
            <a:ext cx="8229329" cy="506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8" name="Google Shape;98;p19"/>
          <p:cNvSpPr/>
          <p:nvPr/>
        </p:nvSpPr>
        <p:spPr>
          <a:xfrm>
            <a:off x="0" y="4279033"/>
            <a:ext cx="10436241" cy="204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9"/>
          <p:cNvSpPr/>
          <p:nvPr/>
        </p:nvSpPr>
        <p:spPr>
          <a:xfrm>
            <a:off x="950843" y="1085467"/>
            <a:ext cx="11239737" cy="290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9"/>
          <p:cNvSpPr/>
          <p:nvPr/>
        </p:nvSpPr>
        <p:spPr>
          <a:xfrm>
            <a:off x="10922178" y="5291233"/>
            <a:ext cx="828692" cy="156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1691581" y="4712469"/>
            <a:ext cx="3972283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ubTitle" idx="1"/>
          </p:nvPr>
        </p:nvSpPr>
        <p:spPr>
          <a:xfrm>
            <a:off x="1691578" y="5221000"/>
            <a:ext cx="3972283" cy="917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title" idx="2"/>
          </p:nvPr>
        </p:nvSpPr>
        <p:spPr>
          <a:xfrm>
            <a:off x="6526326" y="4712469"/>
            <a:ext cx="3972283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3"/>
          </p:nvPr>
        </p:nvSpPr>
        <p:spPr>
          <a:xfrm>
            <a:off x="6526321" y="5221000"/>
            <a:ext cx="3972283" cy="917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title" idx="4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 idx="5"/>
          </p:nvPr>
        </p:nvSpPr>
        <p:spPr>
          <a:xfrm>
            <a:off x="1691581" y="2383100"/>
            <a:ext cx="3972283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6"/>
          </p:nvPr>
        </p:nvSpPr>
        <p:spPr>
          <a:xfrm>
            <a:off x="1691578" y="2891633"/>
            <a:ext cx="3972283" cy="917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 idx="7"/>
          </p:nvPr>
        </p:nvSpPr>
        <p:spPr>
          <a:xfrm>
            <a:off x="6526326" y="2383100"/>
            <a:ext cx="3972283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8"/>
          </p:nvPr>
        </p:nvSpPr>
        <p:spPr>
          <a:xfrm>
            <a:off x="6526321" y="2891633"/>
            <a:ext cx="3972283" cy="917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1066261" y="2255467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1"/>
          </p:nvPr>
        </p:nvSpPr>
        <p:spPr>
          <a:xfrm>
            <a:off x="1066261" y="2764001"/>
            <a:ext cx="2928819" cy="93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 idx="2"/>
          </p:nvPr>
        </p:nvSpPr>
        <p:spPr>
          <a:xfrm>
            <a:off x="4630797" y="2255467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3"/>
          </p:nvPr>
        </p:nvSpPr>
        <p:spPr>
          <a:xfrm>
            <a:off x="4630797" y="2764001"/>
            <a:ext cx="2928819" cy="93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 idx="4"/>
          </p:nvPr>
        </p:nvSpPr>
        <p:spPr>
          <a:xfrm>
            <a:off x="8195333" y="2255467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5"/>
          </p:nvPr>
        </p:nvSpPr>
        <p:spPr>
          <a:xfrm>
            <a:off x="8195333" y="2764001"/>
            <a:ext cx="2928819" cy="93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title" idx="6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 idx="7"/>
          </p:nvPr>
        </p:nvSpPr>
        <p:spPr>
          <a:xfrm>
            <a:off x="1066261" y="4236433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8"/>
          </p:nvPr>
        </p:nvSpPr>
        <p:spPr>
          <a:xfrm>
            <a:off x="1066261" y="4744967"/>
            <a:ext cx="2928819" cy="93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 idx="9"/>
          </p:nvPr>
        </p:nvSpPr>
        <p:spPr>
          <a:xfrm>
            <a:off x="4630797" y="4236433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3"/>
          </p:nvPr>
        </p:nvSpPr>
        <p:spPr>
          <a:xfrm>
            <a:off x="4630797" y="4744967"/>
            <a:ext cx="2928819" cy="93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14"/>
          </p:nvPr>
        </p:nvSpPr>
        <p:spPr>
          <a:xfrm>
            <a:off x="8195333" y="4236433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5"/>
          </p:nvPr>
        </p:nvSpPr>
        <p:spPr>
          <a:xfrm>
            <a:off x="8195333" y="4744967"/>
            <a:ext cx="2928819" cy="93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3707517" y="0"/>
            <a:ext cx="7299450" cy="9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1"/>
          <p:cNvSpPr/>
          <p:nvPr/>
        </p:nvSpPr>
        <p:spPr>
          <a:xfrm>
            <a:off x="0" y="4849200"/>
            <a:ext cx="11239337" cy="128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Title and six columns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1595559" y="1804033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595559" y="2312567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title" idx="2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 idx="3"/>
          </p:nvPr>
        </p:nvSpPr>
        <p:spPr>
          <a:xfrm>
            <a:off x="1595559" y="3222933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ubTitle" idx="4"/>
          </p:nvPr>
        </p:nvSpPr>
        <p:spPr>
          <a:xfrm>
            <a:off x="1595559" y="3731467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title" idx="5"/>
          </p:nvPr>
        </p:nvSpPr>
        <p:spPr>
          <a:xfrm>
            <a:off x="1595559" y="4641833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ubTitle" idx="6"/>
          </p:nvPr>
        </p:nvSpPr>
        <p:spPr>
          <a:xfrm>
            <a:off x="1595559" y="5150367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 idx="7"/>
          </p:nvPr>
        </p:nvSpPr>
        <p:spPr>
          <a:xfrm>
            <a:off x="7278019" y="1804033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ubTitle" idx="8"/>
          </p:nvPr>
        </p:nvSpPr>
        <p:spPr>
          <a:xfrm>
            <a:off x="7278019" y="2312567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title" idx="9"/>
          </p:nvPr>
        </p:nvSpPr>
        <p:spPr>
          <a:xfrm>
            <a:off x="7278019" y="3222933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ubTitle" idx="13"/>
          </p:nvPr>
        </p:nvSpPr>
        <p:spPr>
          <a:xfrm>
            <a:off x="7278019" y="3731467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title" idx="14"/>
          </p:nvPr>
        </p:nvSpPr>
        <p:spPr>
          <a:xfrm>
            <a:off x="7278019" y="4641833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subTitle" idx="15"/>
          </p:nvPr>
        </p:nvSpPr>
        <p:spPr>
          <a:xfrm>
            <a:off x="7278019" y="5150367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8576250" y="0"/>
            <a:ext cx="3614329" cy="91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subTitle" idx="1"/>
          </p:nvPr>
        </p:nvSpPr>
        <p:spPr>
          <a:xfrm>
            <a:off x="950843" y="2317400"/>
            <a:ext cx="3702318" cy="2549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/>
          <p:nvPr/>
        </p:nvSpPr>
        <p:spPr>
          <a:xfrm>
            <a:off x="745670" y="1943200"/>
            <a:ext cx="3803505" cy="491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037232" y="3296517"/>
            <a:ext cx="3201183" cy="21004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1864224" y="3117705"/>
            <a:ext cx="2928819" cy="1008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 idx="2" hasCustomPrompt="1"/>
          </p:nvPr>
        </p:nvSpPr>
        <p:spPr>
          <a:xfrm>
            <a:off x="1864157" y="2318373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52" name="Google Shape;152;p25"/>
          <p:cNvSpPr txBox="1">
            <a:spLocks noGrp="1"/>
          </p:cNvSpPr>
          <p:nvPr>
            <p:ph type="title" idx="3"/>
          </p:nvPr>
        </p:nvSpPr>
        <p:spPr>
          <a:xfrm>
            <a:off x="1864191" y="4925439"/>
            <a:ext cx="2928819" cy="1008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title" idx="4" hasCustomPrompt="1"/>
          </p:nvPr>
        </p:nvSpPr>
        <p:spPr>
          <a:xfrm>
            <a:off x="1864124" y="4126107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54" name="Google Shape;154;p25"/>
          <p:cNvSpPr txBox="1">
            <a:spLocks noGrp="1"/>
          </p:cNvSpPr>
          <p:nvPr>
            <p:ph type="title" idx="5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049"/>
            <a:ext cx="401056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103"/>
            <a:ext cx="4010562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54" indent="0">
              <a:buNone/>
              <a:defRPr sz="1200"/>
            </a:lvl2pPr>
            <a:lvl3pPr marL="914309" indent="0">
              <a:buNone/>
              <a:defRPr sz="11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1862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950843" y="1792767"/>
            <a:ext cx="4277843" cy="2062800"/>
          </a:xfrm>
          <a:prstGeom prst="rect">
            <a:avLst/>
          </a:prstGeom>
        </p:spPr>
        <p:txBody>
          <a:bodyPr spcFirstLastPara="1" wrap="square" lIns="121888" tIns="121888" rIns="121888" bIns="121888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1"/>
          </p:nvPr>
        </p:nvSpPr>
        <p:spPr>
          <a:xfrm>
            <a:off x="950843" y="3855633"/>
            <a:ext cx="4277843" cy="1209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4828786" y="898200"/>
            <a:ext cx="5567275" cy="14308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subTitle" idx="1"/>
          </p:nvPr>
        </p:nvSpPr>
        <p:spPr>
          <a:xfrm>
            <a:off x="4989984" y="2329000"/>
            <a:ext cx="5567275" cy="1826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61" name="Google Shape;161;p27"/>
          <p:cNvSpPr txBox="1"/>
          <p:nvPr/>
        </p:nvSpPr>
        <p:spPr>
          <a:xfrm>
            <a:off x="4989984" y="4155400"/>
            <a:ext cx="6249586" cy="1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CREDITS</a:t>
            </a:r>
            <a:r>
              <a:rPr lang="en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: This presentation template was created by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, including icons by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, infographics &amp; images by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 and illustrations by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</a:t>
            </a:r>
            <a:r>
              <a:rPr lang="en" b="1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yset</a:t>
            </a:r>
            <a:r>
              <a:rPr lang="en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.</a:t>
            </a:r>
            <a:endParaRPr>
              <a:solidFill>
                <a:schemeClr val="accent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95476" y="224495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396A3A3-94A6-4E5B-AF39-173ACA3E61CC}" type="datetime2">
              <a:rPr lang="en-US" smtClean="0"/>
              <a:pPr/>
              <a:t>Wednesday, September 18,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87792" y="5852163"/>
            <a:ext cx="46689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7989" y="224494"/>
            <a:ext cx="177597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0CFEC368-1D7A-4F81-ABF6-AE0E36BAF64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2638" y="3810001"/>
            <a:ext cx="4977777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212662" y="3897010"/>
            <a:ext cx="4977753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7212662" y="4115167"/>
            <a:ext cx="4977753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7212661" y="4164403"/>
            <a:ext cx="2620939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7212661" y="4199572"/>
            <a:ext cx="2620939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7212661" y="3962400"/>
            <a:ext cx="4083788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9834063" y="4060983"/>
            <a:ext cx="2133322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0413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0414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8550955" y="3643090"/>
            <a:ext cx="363946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0413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09521" y="2401888"/>
            <a:ext cx="11276132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609521" y="3899938"/>
            <a:ext cx="660314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8939636" y="4206240"/>
            <a:ext cx="1279993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7212661" y="4205288"/>
            <a:ext cx="1726975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1092006" y="1136"/>
            <a:ext cx="996820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‹N°›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59" y="1981201"/>
            <a:ext cx="10361851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59" y="3367088"/>
            <a:ext cx="10361851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521" y="2249425"/>
            <a:ext cx="5384099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6793" y="2249425"/>
            <a:ext cx="5384099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7934" y="1143000"/>
            <a:ext cx="11174545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7934" y="2244970"/>
            <a:ext cx="538816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294148" y="2244970"/>
            <a:ext cx="5388332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507934" y="2708519"/>
            <a:ext cx="538816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90254" y="2708519"/>
            <a:ext cx="5388332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9/18/2024</a:t>
            </a:fld>
            <a:endParaRPr lang="en-US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‹N°›</a:t>
            </a:fld>
            <a:endParaRPr kumimoji="0" lang="en-US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1143000"/>
            <a:ext cx="10971372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777097" y="612648"/>
            <a:ext cx="1276186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009487" y="612648"/>
            <a:ext cx="176761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898229" y="2272"/>
            <a:ext cx="1015868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8" y="4800600"/>
            <a:ext cx="7314248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8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8" y="5367338"/>
            <a:ext cx="7314248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54" indent="0">
              <a:buNone/>
              <a:defRPr sz="1200"/>
            </a:lvl2pPr>
            <a:lvl3pPr marL="914309" indent="0">
              <a:buNone/>
              <a:defRPr sz="11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24427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7065" y="1101970"/>
            <a:ext cx="4510453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7137065" y="2010727"/>
            <a:ext cx="4510453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03174" y="776287"/>
            <a:ext cx="6802250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52969" y="1109161"/>
            <a:ext cx="782302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38158" y="1143000"/>
            <a:ext cx="6095207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16867" y="3274309"/>
            <a:ext cx="345395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41223" y="1143000"/>
            <a:ext cx="2539669" cy="5486400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520" y="1143000"/>
            <a:ext cx="8330116" cy="548640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7189" y="1412878"/>
            <a:ext cx="9944921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err="1"/>
              <a:t>Cliquez</a:t>
            </a:r>
            <a:r>
              <a:rPr lang="en-GB" altLang="en-US" dirty="0"/>
              <a:t> pour </a:t>
            </a:r>
            <a:r>
              <a:rPr lang="en-GB" altLang="en-US" dirty="0" err="1"/>
              <a:t>éditer</a:t>
            </a:r>
            <a:r>
              <a:rPr lang="en-GB" altLang="en-US" dirty="0"/>
              <a:t> le format du </a:t>
            </a:r>
            <a:r>
              <a:rPr lang="en-GB" altLang="en-US" dirty="0" err="1"/>
              <a:t>texte</a:t>
            </a:r>
            <a:r>
              <a:rPr lang="en-GB" altLang="en-US" dirty="0"/>
              <a:t>-titre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279" y="2492375"/>
            <a:ext cx="9959737" cy="350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err="1"/>
              <a:t>Cliquez</a:t>
            </a:r>
            <a:r>
              <a:rPr lang="en-GB" altLang="en-US" dirty="0"/>
              <a:t> pour </a:t>
            </a:r>
            <a:r>
              <a:rPr lang="en-GB" altLang="en-US" dirty="0" err="1"/>
              <a:t>éditer</a:t>
            </a:r>
            <a:r>
              <a:rPr lang="en-GB" altLang="en-US" dirty="0"/>
              <a:t> le format du plan de </a:t>
            </a:r>
            <a:r>
              <a:rPr lang="en-GB" altLang="en-US" dirty="0" err="1"/>
              <a:t>texte</a:t>
            </a:r>
            <a:endParaRPr lang="en-GB" altLang="en-US" dirty="0"/>
          </a:p>
          <a:p>
            <a:pPr lvl="1"/>
            <a:r>
              <a:rPr lang="en-GB" altLang="en-US" dirty="0"/>
              <a:t>Second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2"/>
            <a:r>
              <a:rPr lang="en-GB" altLang="en-US" dirty="0" err="1"/>
              <a:t>Troisième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3"/>
            <a:r>
              <a:rPr lang="en-GB" altLang="en-US" dirty="0" err="1"/>
              <a:t>Quatrième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4"/>
            <a:r>
              <a:rPr lang="en-GB" altLang="en-US" dirty="0" err="1"/>
              <a:t>Cinquième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4"/>
            <a:r>
              <a:rPr lang="en-GB" altLang="en-US" dirty="0" err="1"/>
              <a:t>Sixième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4"/>
            <a:r>
              <a:rPr lang="en-GB" altLang="en-US" dirty="0" err="1"/>
              <a:t>Septième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4"/>
            <a:r>
              <a:rPr lang="en-GB" altLang="en-US" dirty="0" err="1"/>
              <a:t>Huitième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4"/>
            <a:r>
              <a:rPr lang="en-GB" altLang="en-US" dirty="0" err="1"/>
              <a:t>Neuvième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596781" y="6205537"/>
            <a:ext cx="3022207" cy="1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5000"/>
              </a:lnSpc>
              <a:spcBef>
                <a:spcPts val="563"/>
              </a:spcBef>
              <a:buClrTx/>
              <a:buFontTx/>
              <a:buNone/>
              <a:defRPr/>
            </a:pPr>
            <a:fld id="{C0F0A713-4352-40B8-834B-D6A5EE724EAE}" type="slidenum">
              <a:rPr lang="en-US" altLang="en-US" sz="900" smtClean="0">
                <a:latin typeface="Arial" charset="0"/>
              </a:rPr>
              <a:pPr algn="r">
                <a:lnSpc>
                  <a:spcPct val="105000"/>
                </a:lnSpc>
                <a:spcBef>
                  <a:spcPts val="563"/>
                </a:spcBef>
                <a:buClrTx/>
                <a:buFontTx/>
                <a:buNone/>
                <a:defRPr/>
              </a:pPr>
              <a:t>‹N°›</a:t>
            </a:fld>
            <a:r>
              <a:rPr lang="en-US" altLang="en-US" sz="900" dirty="0">
                <a:latin typeface="Arial" charset="0"/>
              </a:rPr>
              <a:t> </a:t>
            </a: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1729092" y="6165853"/>
            <a:ext cx="9261328" cy="474503"/>
          </a:xfrm>
          <a:prstGeom prst="octagon">
            <a:avLst>
              <a:gd name="adj" fmla="val 2314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lnSpc>
                <a:spcPct val="105000"/>
              </a:lnSpc>
              <a:spcBef>
                <a:spcPts val="563"/>
              </a:spcBef>
              <a:buClrTx/>
              <a:buFontTx/>
              <a:buNone/>
              <a:defRPr/>
            </a:pPr>
            <a:r>
              <a:rPr lang="fr-CH" altLang="en-US" sz="900" b="1" dirty="0">
                <a:solidFill>
                  <a:srgbClr val="000000"/>
                </a:solidFill>
                <a:latin typeface="Arial" pitchFamily="34" charset="0"/>
              </a:rPr>
              <a:t>Licence MIADD -  Import / Export Class– 2015</a:t>
            </a:r>
          </a:p>
          <a:p>
            <a:pPr>
              <a:lnSpc>
                <a:spcPct val="105000"/>
              </a:lnSpc>
              <a:spcBef>
                <a:spcPts val="563"/>
              </a:spcBef>
              <a:buClrTx/>
              <a:buFontTx/>
              <a:buNone/>
              <a:defRPr/>
            </a:pPr>
            <a:r>
              <a:rPr lang="fr-CH" altLang="en-US" sz="900" b="1" dirty="0">
                <a:solidFill>
                  <a:srgbClr val="000000"/>
                </a:solidFill>
                <a:latin typeface="Arial" pitchFamily="34" charset="0"/>
              </a:rPr>
              <a:t>Alice Bourrouet – </a:t>
            </a:r>
            <a:r>
              <a:rPr lang="fr-CH" altLang="en-US" sz="900" b="1" dirty="0" err="1">
                <a:solidFill>
                  <a:srgbClr val="000000"/>
                </a:solidFill>
                <a:latin typeface="Arial" pitchFamily="34" charset="0"/>
              </a:rPr>
              <a:t>Swiss</a:t>
            </a:r>
            <a:r>
              <a:rPr lang="fr-CH" altLang="en-US" sz="900" b="1" dirty="0">
                <a:solidFill>
                  <a:srgbClr val="000000"/>
                </a:solidFill>
                <a:latin typeface="Arial" pitchFamily="34" charset="0"/>
              </a:rPr>
              <a:t> Business Hub France – </a:t>
            </a:r>
            <a:r>
              <a:rPr lang="fr-CH" altLang="en-US" sz="900" b="1" dirty="0" err="1">
                <a:solidFill>
                  <a:srgbClr val="000000"/>
                </a:solidFill>
                <a:latin typeface="Arial" pitchFamily="34" charset="0"/>
              </a:rPr>
              <a:t>Embassy</a:t>
            </a:r>
            <a:r>
              <a:rPr lang="fr-CH" altLang="en-US" sz="900" b="1" dirty="0">
                <a:solidFill>
                  <a:srgbClr val="000000"/>
                </a:solidFill>
                <a:latin typeface="Arial" pitchFamily="34" charset="0"/>
              </a:rPr>
              <a:t> of </a:t>
            </a:r>
            <a:r>
              <a:rPr lang="fr-CH" altLang="en-US" sz="900" b="1" dirty="0" err="1">
                <a:solidFill>
                  <a:srgbClr val="000000"/>
                </a:solidFill>
                <a:latin typeface="Arial" pitchFamily="34" charset="0"/>
              </a:rPr>
              <a:t>Switzerland</a:t>
            </a:r>
            <a:endParaRPr lang="en-US" altLang="en-US" sz="9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9" name="Line 6"/>
          <p:cNvSpPr>
            <a:spLocks noChangeShapeType="1"/>
          </p:cNvSpPr>
          <p:nvPr/>
        </p:nvSpPr>
        <p:spPr bwMode="auto">
          <a:xfrm flipH="1">
            <a:off x="1712163" y="6091241"/>
            <a:ext cx="999783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1" tIns="45715" rIns="91431" bIns="45715"/>
          <a:lstStyle/>
          <a:p>
            <a:endParaRPr lang="en-US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407121" y="745852"/>
            <a:ext cx="460791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ts val="988"/>
              </a:lnSpc>
              <a:buClrTx/>
              <a:buFontTx/>
              <a:buNone/>
              <a:defRPr/>
            </a:pPr>
            <a:r>
              <a:rPr lang="de-CH" altLang="en-US" sz="1500" dirty="0" err="1">
                <a:latin typeface="Arial" charset="0"/>
              </a:rPr>
              <a:t>Embassy</a:t>
            </a:r>
            <a:r>
              <a:rPr lang="de-CH" altLang="en-US" sz="1500" dirty="0">
                <a:latin typeface="Arial" charset="0"/>
              </a:rPr>
              <a:t> </a:t>
            </a:r>
            <a:r>
              <a:rPr lang="de-CH" altLang="en-US" sz="1500" dirty="0" err="1">
                <a:latin typeface="Arial" charset="0"/>
              </a:rPr>
              <a:t>of</a:t>
            </a:r>
            <a:r>
              <a:rPr lang="de-CH" altLang="en-US" sz="1500" dirty="0">
                <a:latin typeface="Arial" charset="0"/>
              </a:rPr>
              <a:t> </a:t>
            </a:r>
            <a:r>
              <a:rPr lang="de-CH" altLang="en-US" sz="1500" dirty="0" err="1">
                <a:latin typeface="Arial" charset="0"/>
              </a:rPr>
              <a:t>Switzerland</a:t>
            </a:r>
            <a:endParaRPr lang="de-CH" altLang="en-US" sz="1500" dirty="0">
              <a:latin typeface="Arial" charset="0"/>
            </a:endParaRPr>
          </a:p>
          <a:p>
            <a:pPr>
              <a:lnSpc>
                <a:spcPts val="988"/>
              </a:lnSpc>
              <a:buClrTx/>
              <a:buFontTx/>
              <a:buNone/>
              <a:defRPr/>
            </a:pPr>
            <a:endParaRPr lang="de-CH" altLang="en-US" sz="1500" dirty="0">
              <a:latin typeface="Arial" charset="0"/>
            </a:endParaRPr>
          </a:p>
          <a:p>
            <a:pPr>
              <a:lnSpc>
                <a:spcPts val="988"/>
              </a:lnSpc>
              <a:buClrTx/>
              <a:buFontTx/>
              <a:buNone/>
              <a:defRPr/>
            </a:pPr>
            <a:r>
              <a:rPr lang="de-CH" altLang="en-US" sz="1500" b="1" dirty="0">
                <a:latin typeface="Arial" charset="0"/>
              </a:rPr>
              <a:t>Swiss Business Hub France </a:t>
            </a:r>
          </a:p>
        </p:txBody>
      </p:sp>
    </p:spTree>
    <p:extLst>
      <p:ext uri="{BB962C8B-B14F-4D97-AF65-F5344CB8AC3E}">
        <p14:creationId xmlns:p14="http://schemas.microsoft.com/office/powerpoint/2010/main" val="65268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2514349" indent="-228577"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2971503" indent="-228577"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3428657" indent="-228577"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3885811" indent="-228577"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866" indent="-342866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1pPr>
      <a:lvl2pPr marL="742876" indent="-285722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2pPr>
      <a:lvl3pPr marL="1142886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3pPr>
      <a:lvl4pPr marL="1600040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4pPr>
      <a:lvl5pPr marL="2057194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5pPr>
      <a:lvl6pPr marL="2514349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6pPr>
      <a:lvl7pPr marL="2971503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7pPr>
      <a:lvl8pPr marL="3428657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8pPr>
      <a:lvl9pPr marL="3885811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44" y="719333"/>
            <a:ext cx="1028866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44" y="1662600"/>
            <a:ext cx="10288661" cy="4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6" tIns="121876" rIns="121876" bIns="121876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●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○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■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●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○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■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●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○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■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1423948" y="1244600"/>
            <a:ext cx="9395177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4" tIns="121864" rIns="121864" bIns="12186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1423948" y="2260600"/>
            <a:ext cx="9395177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4" tIns="121864" rIns="121864" bIns="121864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43" y="719333"/>
            <a:ext cx="1028866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43" y="1662600"/>
            <a:ext cx="10288661" cy="4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●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○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■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●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○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■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●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○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■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1423948" y="1244600"/>
            <a:ext cx="9395177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1423948" y="2260600"/>
            <a:ext cx="9395177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6" tIns="121876" rIns="121876" bIns="121876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0413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0413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0414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7212638" y="360247"/>
            <a:ext cx="4977777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7212662" y="440113"/>
            <a:ext cx="4977753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7208847" y="497504"/>
            <a:ext cx="4083788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9830248" y="588943"/>
            <a:ext cx="2133322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12111711" y="-2001"/>
            <a:ext cx="7682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7738" y="-2001"/>
            <a:ext cx="36571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2338" y="-2001"/>
            <a:ext cx="12190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11965673" y="-2001"/>
            <a:ext cx="36571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11886022" y="380"/>
            <a:ext cx="7314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11829760" y="380"/>
            <a:ext cx="12190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521" y="1143000"/>
            <a:ext cx="10971372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09521" y="2249424"/>
            <a:ext cx="10971372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8780905" y="612648"/>
            <a:ext cx="1276186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9/18/2024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7009487" y="612648"/>
            <a:ext cx="176761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0898229" y="2272"/>
            <a:ext cx="1015868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‹N°›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killshop.docebosaas.com/learn/courses/14810/google-analytics-certificati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764704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Présentation de la SAE Analyse de l’activité digitale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13" y="2132856"/>
            <a:ext cx="10847792" cy="4510855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None/>
            </a:pPr>
            <a:endParaRPr lang="fr-FR" sz="2400" dirty="0"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pic>
        <p:nvPicPr>
          <p:cNvPr id="4" name="Google Shape;5317;p55"/>
          <p:cNvPicPr preferRelativeResize="0"/>
          <p:nvPr/>
        </p:nvPicPr>
        <p:blipFill rotWithShape="1">
          <a:blip r:embed="rId3" cstate="print">
            <a:alphaModFix/>
          </a:blip>
          <a:srcRect t="12500" b="9610"/>
          <a:stretch/>
        </p:blipFill>
        <p:spPr>
          <a:xfrm>
            <a:off x="4222998" y="2126064"/>
            <a:ext cx="3384376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59;p32"/>
          <p:cNvSpPr/>
          <p:nvPr/>
        </p:nvSpPr>
        <p:spPr>
          <a:xfrm>
            <a:off x="1630710" y="4653135"/>
            <a:ext cx="8856984" cy="1990575"/>
          </a:xfrm>
          <a:prstGeom prst="rect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r>
              <a:rPr lang="fr-FR" sz="2400" dirty="0">
                <a:solidFill>
                  <a:schemeClr val="bg1"/>
                </a:solidFill>
              </a:rPr>
              <a:t>  </a:t>
            </a:r>
            <a:r>
              <a:rPr lang="fr-FR" sz="2400" dirty="0">
                <a:solidFill>
                  <a:schemeClr val="bg1"/>
                </a:solidFill>
                <a:sym typeface="Proxima Nova"/>
              </a:rPr>
              <a:t>Responsable de la SAE : Mme </a:t>
            </a:r>
            <a:r>
              <a:rPr lang="fr-FR" sz="2400" dirty="0" err="1">
                <a:solidFill>
                  <a:schemeClr val="bg1"/>
                </a:solidFill>
                <a:sym typeface="Proxima Nova"/>
              </a:rPr>
              <a:t>Picinali</a:t>
            </a:r>
            <a:r>
              <a:rPr lang="fr-FR" sz="2400" dirty="0">
                <a:solidFill>
                  <a:schemeClr val="bg1"/>
                </a:solidFill>
                <a:sym typeface="Proxima Nova"/>
              </a:rPr>
              <a:t> et Mr Hemmet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r>
              <a:rPr lang="fr-FR" sz="2400" dirty="0">
                <a:solidFill>
                  <a:schemeClr val="bg1"/>
                </a:solidFill>
                <a:sym typeface="Proxima Nova"/>
              </a:rPr>
              <a:t>  Bureau 313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r>
              <a:rPr lang="fr-FR" sz="2400" dirty="0">
                <a:solidFill>
                  <a:schemeClr val="bg1"/>
                </a:solidFill>
                <a:sym typeface="Proxima Nova"/>
              </a:rPr>
              <a:t>  carole.picinali@universite-paris-saclay.fr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r>
              <a:rPr lang="fr-FR" sz="2400" dirty="0">
                <a:solidFill>
                  <a:schemeClr val="bg1"/>
                </a:solidFill>
                <a:sym typeface="Proxima Nova"/>
              </a:rPr>
              <a:t>  tanguy.hemmet@universite-paris-saclay.fr</a:t>
            </a:r>
            <a:endParaRPr lang="fr-FR" sz="2400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2" y="389844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u="sng" dirty="0">
                <a:sym typeface="Proxima Nova"/>
              </a:rPr>
              <a:t>Travaux à mener dans le cadre de la SAE</a:t>
            </a:r>
            <a:endParaRPr lang="en-US" sz="3200" u="sng" dirty="0"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66" y="1628800"/>
            <a:ext cx="11305255" cy="50149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u="sng" dirty="0"/>
              <a:t>Activité 2 (individuelle)</a:t>
            </a:r>
            <a:r>
              <a:rPr lang="fr-FR" sz="2400" dirty="0"/>
              <a:t> </a:t>
            </a:r>
          </a:p>
          <a:p>
            <a:pPr>
              <a:buNone/>
            </a:pPr>
            <a:endParaRPr lang="fr-FR" sz="1200" dirty="0"/>
          </a:p>
          <a:p>
            <a:pPr>
              <a:buNone/>
            </a:pPr>
            <a:endParaRPr lang="fr-FR" sz="2400" u="sng" dirty="0"/>
          </a:p>
          <a:p>
            <a:pPr>
              <a:buNone/>
            </a:pPr>
            <a:r>
              <a:rPr lang="fr-FR" sz="2400" dirty="0"/>
              <a:t>Le démarrage de </a:t>
            </a:r>
            <a:r>
              <a:rPr lang="fr-FR" sz="2400" dirty="0" err="1"/>
              <a:t>skillshop</a:t>
            </a:r>
            <a:r>
              <a:rPr lang="fr-FR" sz="2400" dirty="0"/>
              <a:t> n’est pas très ludique.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dirty="0"/>
              <a:t>Vous pouvez paramétrer des sous-titres en français pour toutes les vidéos.</a:t>
            </a:r>
          </a:p>
          <a:p>
            <a:pPr>
              <a:buNone/>
            </a:pPr>
            <a:endParaRPr lang="fr-FR" sz="2400" u="sng" dirty="0"/>
          </a:p>
          <a:p>
            <a:pPr>
              <a:buNone/>
            </a:pPr>
            <a:endParaRPr lang="fr-FR" sz="2400" u="sng" dirty="0"/>
          </a:p>
          <a:p>
            <a:pPr lvl="1">
              <a:buNone/>
            </a:pPr>
            <a:r>
              <a:rPr lang="fr-FR" sz="2400" u="sng" dirty="0">
                <a:solidFill>
                  <a:schemeClr val="tx1"/>
                </a:solidFill>
              </a:rPr>
              <a:t>Soyez patient et vous en maitriserez le fonctionnement.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3A2CEF6C-6692-4666-95DE-31D036C43458}"/>
              </a:ext>
            </a:extLst>
          </p:cNvPr>
          <p:cNvSpPr/>
          <p:nvPr/>
        </p:nvSpPr>
        <p:spPr>
          <a:xfrm>
            <a:off x="413816" y="4797152"/>
            <a:ext cx="2948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077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66" y="1772816"/>
            <a:ext cx="8136903" cy="4870895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None/>
            </a:pPr>
            <a:endParaRPr lang="fr-FR" sz="2400" dirty="0"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6C11F3C-15D8-45F4-A1C8-52E4DCB3E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506" y="863600"/>
            <a:ext cx="89154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470" y="332656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u="sng" dirty="0">
                <a:sym typeface="Proxima Nova"/>
              </a:rPr>
              <a:t>Travaux à mener dans le cadre de la SAE</a:t>
            </a:r>
            <a:endParaRPr lang="en-US" sz="3200" u="sng" dirty="0"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66" y="1427596"/>
            <a:ext cx="11305255" cy="52161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u="sng" dirty="0"/>
              <a:t>Activité 3 (individuelle)</a:t>
            </a:r>
            <a:r>
              <a:rPr lang="fr-FR" sz="2400" dirty="0"/>
              <a:t> </a:t>
            </a:r>
          </a:p>
          <a:p>
            <a:pPr>
              <a:buNone/>
            </a:pPr>
            <a:endParaRPr lang="fr-FR" sz="1200" dirty="0"/>
          </a:p>
          <a:p>
            <a:pPr>
              <a:buNone/>
            </a:pPr>
            <a:r>
              <a:rPr lang="fr-FR" sz="2400" dirty="0"/>
              <a:t>Certification </a:t>
            </a:r>
            <a:r>
              <a:rPr lang="fr-FR" sz="2400" dirty="0" err="1"/>
              <a:t>Semrush</a:t>
            </a:r>
            <a:endParaRPr lang="fr-FR" sz="2400" dirty="0"/>
          </a:p>
          <a:p>
            <a:pPr>
              <a:buNone/>
            </a:pPr>
            <a:r>
              <a:rPr lang="fr-FR" sz="2400" dirty="0"/>
              <a:t>Le programme de certification de </a:t>
            </a:r>
            <a:r>
              <a:rPr lang="fr-FR" sz="2400" dirty="0" err="1"/>
              <a:t>Semrush</a:t>
            </a:r>
            <a:r>
              <a:rPr lang="fr-FR" sz="2400" dirty="0"/>
              <a:t> est d’une durée de 12H.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u="sng" dirty="0"/>
              <a:t>Présentation / vidéo : </a:t>
            </a:r>
          </a:p>
          <a:p>
            <a:pPr>
              <a:buNone/>
            </a:pPr>
            <a:r>
              <a:rPr lang="fr-FR" sz="2400" dirty="0"/>
              <a:t>https://www.semrush.com/academy/semrush-for-education/program-offerings/</a:t>
            </a:r>
          </a:p>
          <a:p>
            <a:pPr>
              <a:buNone/>
            </a:pPr>
            <a:endParaRPr lang="fr-FR" sz="2400" dirty="0"/>
          </a:p>
          <a:p>
            <a:pPr algn="ctr">
              <a:buNone/>
            </a:pPr>
            <a:r>
              <a:rPr lang="fr-FR" sz="2400" b="1" u="sng" dirty="0"/>
              <a:t>Une liste avec vos codes d’activation sera diffusée demain sur e-campus (en soirée). </a:t>
            </a:r>
          </a:p>
          <a:p>
            <a:pPr>
              <a:buNone/>
            </a:pPr>
            <a:endParaRPr lang="fr-FR" b="1" u="sng" dirty="0"/>
          </a:p>
          <a:p>
            <a:pPr algn="ctr">
              <a:buNone/>
            </a:pPr>
            <a:r>
              <a:rPr lang="fr-FR" sz="2400" b="1" u="sng" dirty="0">
                <a:solidFill>
                  <a:srgbClr val="FF0000"/>
                </a:solidFill>
              </a:rPr>
              <a:t>VOUS AUREZ 72H A PARTIR DU 26/09 POUR ACTIVER LA FORMATION AVEC VOTRE CODE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20E1C759-70EC-4DE9-886C-10890A8E31D4}"/>
              </a:ext>
            </a:extLst>
          </p:cNvPr>
          <p:cNvSpPr/>
          <p:nvPr/>
        </p:nvSpPr>
        <p:spPr>
          <a:xfrm>
            <a:off x="622598" y="580526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603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470" y="404664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u="sng" dirty="0">
                <a:sym typeface="Proxima Nova"/>
              </a:rPr>
              <a:t>Pourquoi ces certifications?</a:t>
            </a:r>
            <a:endParaRPr lang="en-US" sz="3200" u="sng" dirty="0"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66" y="1338086"/>
            <a:ext cx="11305255" cy="5305625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b="1" u="sng" dirty="0"/>
          </a:p>
          <a:p>
            <a:pPr algn="ctr">
              <a:buNone/>
            </a:pPr>
            <a:r>
              <a:rPr lang="fr-FR" sz="2400" dirty="0"/>
              <a:t>Nous voulons vous permettre de créer un </a:t>
            </a:r>
            <a:r>
              <a:rPr lang="fr-FR" sz="2400" dirty="0" err="1"/>
              <a:t>portofolio</a:t>
            </a:r>
            <a:r>
              <a:rPr lang="fr-FR" sz="2400" dirty="0"/>
              <a:t> digital qui démontre</a:t>
            </a:r>
          </a:p>
          <a:p>
            <a:pPr algn="ctr">
              <a:buNone/>
            </a:pPr>
            <a:r>
              <a:rPr lang="fr-FR" sz="2400" dirty="0"/>
              <a:t>votre maitrise des deux outils majeurs utilisés dans ce secteur d’activité.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dirty="0"/>
              <a:t>Dans le but :</a:t>
            </a:r>
          </a:p>
          <a:p>
            <a:r>
              <a:rPr lang="fr-FR" sz="2400" dirty="0"/>
              <a:t>de vous permettre facilement d’obtenir un stage ou une alternance de</a:t>
            </a:r>
          </a:p>
          <a:p>
            <a:pPr>
              <a:buNone/>
            </a:pPr>
            <a:r>
              <a:rPr lang="fr-FR" sz="2400" dirty="0"/>
              <a:t>qualité.</a:t>
            </a:r>
          </a:p>
          <a:p>
            <a:r>
              <a:rPr lang="fr-FR" sz="2400" dirty="0"/>
              <a:t>d’avoir des possibilités de poursuite d’études plus attrayantes.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dirty="0"/>
              <a:t>		</a:t>
            </a:r>
            <a:r>
              <a:rPr lang="fr-FR" sz="2400" b="1" dirty="0"/>
              <a:t>Alors n’oubliez surtout pas de mettre en avant vos certifications.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 algn="ctr">
              <a:buNone/>
            </a:pPr>
            <a:endParaRPr lang="fr-FR" b="1" u="sng" dirty="0">
              <a:solidFill>
                <a:schemeClr val="tx1"/>
              </a:solidFill>
            </a:endParaRP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BA2FE707-AFB6-489D-AB61-089BB2738EFE}"/>
              </a:ext>
            </a:extLst>
          </p:cNvPr>
          <p:cNvSpPr/>
          <p:nvPr/>
        </p:nvSpPr>
        <p:spPr>
          <a:xfrm>
            <a:off x="550590" y="5445224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608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509563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u="sng" dirty="0">
                <a:sym typeface="Proxima Nova"/>
              </a:rPr>
              <a:t>Les livrables attendus </a:t>
            </a:r>
            <a:endParaRPr lang="en-US" sz="3200" u="sng" dirty="0"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1484784"/>
            <a:ext cx="11809312" cy="5158927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09728" indent="0">
              <a:buNone/>
            </a:pPr>
            <a:r>
              <a:rPr lang="fr-FR" sz="2200" dirty="0"/>
              <a:t>1/ Rapport écrit de l’activité 1 (8 à 10 pages) &amp; soutenance orale du rapport écrit (20 minutes par groupe) / Coefficient de 0,6 / Date limite : la veille de votre soutenance orale.</a:t>
            </a:r>
          </a:p>
          <a:p>
            <a:pPr marL="109728" indent="0">
              <a:buNone/>
            </a:pPr>
            <a:endParaRPr lang="fr-FR" sz="2200" dirty="0"/>
          </a:p>
          <a:p>
            <a:pPr marL="109728" indent="0">
              <a:buNone/>
            </a:pPr>
            <a:r>
              <a:rPr lang="fr-FR" sz="2200" dirty="0"/>
              <a:t>2/ Certification de </a:t>
            </a:r>
            <a:r>
              <a:rPr lang="fr-FR" sz="2200" dirty="0" err="1"/>
              <a:t>Semrush</a:t>
            </a:r>
            <a:r>
              <a:rPr lang="fr-FR" sz="2200" dirty="0"/>
              <a:t> Education / obligatoire / date limite de remise : 9 décembre /pénalité de 5pts sur la moyenne de la SAE.</a:t>
            </a:r>
          </a:p>
          <a:p>
            <a:pPr marL="109728" indent="0">
              <a:buNone/>
            </a:pPr>
            <a:endParaRPr lang="fr-FR" sz="2200" dirty="0"/>
          </a:p>
          <a:p>
            <a:pPr marL="109728" indent="0">
              <a:buNone/>
            </a:pPr>
            <a:r>
              <a:rPr lang="fr-FR" sz="2200" dirty="0"/>
              <a:t>3/ Certification Google Analytics. L'étudiant doit avoir obtenu au moins 80% aux QCM en ligne pour obtenir la certification GOOGLE / obligatoire / date limite de remise : 9 décembre/pénalité de 5pts sur la moyenne de la SAE.</a:t>
            </a:r>
          </a:p>
          <a:p>
            <a:pPr marL="109728" indent="0">
              <a:buNone/>
            </a:pPr>
            <a:endParaRPr lang="fr-FR" sz="2200" dirty="0"/>
          </a:p>
          <a:p>
            <a:pPr marL="109728" indent="0">
              <a:buNone/>
            </a:pPr>
            <a:r>
              <a:rPr lang="fr-FR" sz="2200" dirty="0"/>
              <a:t>4/ Analyse individuelle de l’activité digitale d’un site à partir d’un rapport issue de Google Analytics (2H de travail individuelle en salle info / remise d’un rapport écrit) / Coefficient 0,4.</a:t>
            </a:r>
          </a:p>
          <a:p>
            <a:pPr>
              <a:buFont typeface="Wingdings" pitchFamily="2" charset="2"/>
              <a:buChar char="§"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620688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u="sng" dirty="0">
                <a:sym typeface="Proxima Nova"/>
              </a:rPr>
              <a:t>Structure du rapport écrit et de la soutenance orale de l’activité 1</a:t>
            </a:r>
            <a:endParaRPr lang="en-US" sz="3200" u="sng" dirty="0"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1628800"/>
            <a:ext cx="11809312" cy="5014911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fr-FR" sz="2400" dirty="0">
                <a:sym typeface="Proxima Nova"/>
              </a:rPr>
              <a:t>Description de l’organisation : activité &amp; chiffres clés </a:t>
            </a:r>
          </a:p>
          <a:p>
            <a:r>
              <a:rPr lang="fr-FR" sz="2400" dirty="0">
                <a:sym typeface="Proxima Nova"/>
              </a:rPr>
              <a:t>Description du modèle d’affaires (création de valeur)</a:t>
            </a:r>
          </a:p>
          <a:p>
            <a:r>
              <a:rPr lang="fr-FR" sz="2400" dirty="0">
                <a:sym typeface="Proxima Nova"/>
              </a:rPr>
              <a:t>Analyse de la stratégie marketing (ciblage et positionnement) et du marketing mix</a:t>
            </a:r>
          </a:p>
          <a:p>
            <a:r>
              <a:rPr lang="fr-FR" sz="2400" dirty="0">
                <a:sym typeface="Proxima Nova"/>
              </a:rPr>
              <a:t>Audit des stratégies  SEO / SEA / E-MAILING / DISPLAY / RETARGETING / MEDIA SOCIAL (dont marketing d’influence) mises en place.</a:t>
            </a:r>
          </a:p>
          <a:p>
            <a:r>
              <a:rPr lang="fr-FR" sz="2400" dirty="0">
                <a:sym typeface="Proxima Nova"/>
              </a:rPr>
              <a:t>Analyse de l’audience du site</a:t>
            </a:r>
          </a:p>
          <a:p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 marL="109728" indent="0">
              <a:buNone/>
            </a:pPr>
            <a:r>
              <a:rPr lang="fr-FR" sz="2400" dirty="0">
                <a:sym typeface="Proxima Nova"/>
              </a:rPr>
              <a:t>	L’audit des stratégies et l’analyse de l’audience du site doivent représenter au 	moins la moitié du rapport &amp; de la soutenance orale</a:t>
            </a:r>
          </a:p>
          <a:p>
            <a:pPr marL="109728" indent="0">
              <a:buNone/>
            </a:pPr>
            <a:endParaRPr lang="fr-FR" sz="2400" dirty="0">
              <a:sym typeface="Proxima Nova"/>
            </a:endParaRPr>
          </a:p>
          <a:p>
            <a:pPr marL="109728" indent="0" algn="ctr">
              <a:buNone/>
            </a:pPr>
            <a:r>
              <a:rPr lang="fr-FR" sz="2400" dirty="0">
                <a:sym typeface="Proxima Nova"/>
              </a:rPr>
              <a:t>La soutenance de 20mn à réaliser en groupe doit reprendre la même structure que le rapport écrit.</a:t>
            </a: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sp>
        <p:nvSpPr>
          <p:cNvPr id="4" name="Étoile : 5 branches 3">
            <a:extLst>
              <a:ext uri="{FF2B5EF4-FFF2-40B4-BE49-F238E27FC236}">
                <a16:creationId xmlns:a16="http://schemas.microsoft.com/office/drawing/2014/main" id="{3DDFCECF-B146-495D-99D7-1104C7FF4FCC}"/>
              </a:ext>
            </a:extLst>
          </p:cNvPr>
          <p:cNvSpPr/>
          <p:nvPr/>
        </p:nvSpPr>
        <p:spPr>
          <a:xfrm>
            <a:off x="361325" y="4941168"/>
            <a:ext cx="666562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499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98" y="476672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u="sng" dirty="0">
                <a:sym typeface="Proxima Nova"/>
              </a:rPr>
              <a:t>Temps forts de la SAE</a:t>
            </a:r>
            <a:endParaRPr lang="en-US" sz="3200" u="sng" dirty="0"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1916832"/>
            <a:ext cx="11809312" cy="4726879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fr-FR" sz="2400" dirty="0"/>
              <a:t>Présentation de la SAE /des 2 certifications / de la solution </a:t>
            </a:r>
            <a:r>
              <a:rPr lang="fr-FR" sz="2400" dirty="0" err="1"/>
              <a:t>Similarweb</a:t>
            </a:r>
            <a:r>
              <a:rPr lang="fr-FR" sz="2400" dirty="0"/>
              <a:t>.</a:t>
            </a:r>
          </a:p>
          <a:p>
            <a:pPr>
              <a:buNone/>
            </a:pPr>
            <a:endParaRPr lang="fr-FR" sz="2400" dirty="0"/>
          </a:p>
          <a:p>
            <a:r>
              <a:rPr lang="fr-FR" sz="2400" dirty="0"/>
              <a:t>Coaching</a:t>
            </a:r>
          </a:p>
          <a:p>
            <a:pPr marL="109728" indent="0">
              <a:buNone/>
            </a:pPr>
            <a:endParaRPr lang="fr-FR" sz="2400" dirty="0"/>
          </a:p>
          <a:p>
            <a:r>
              <a:rPr lang="fr-FR" sz="2400" dirty="0"/>
              <a:t>Soutenance orale</a:t>
            </a:r>
          </a:p>
          <a:p>
            <a:pPr marL="109728" indent="0">
              <a:buNone/>
            </a:pPr>
            <a:endParaRPr lang="fr-FR" sz="2400" dirty="0"/>
          </a:p>
          <a:p>
            <a:r>
              <a:rPr lang="fr-FR" sz="2400" dirty="0"/>
              <a:t>Evaluation individuelle (Analyse google Analytics) </a:t>
            </a:r>
          </a:p>
          <a:p>
            <a:endParaRPr lang="fr-FR" sz="2400" dirty="0"/>
          </a:p>
          <a:p>
            <a:pPr>
              <a:buFont typeface="Wingdings" pitchFamily="2" charset="2"/>
              <a:buChar char="§"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98" y="332656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u="sng" dirty="0">
                <a:sym typeface="Proxima Nova"/>
              </a:rPr>
              <a:t>Planning </a:t>
            </a:r>
            <a:endParaRPr lang="en-US" sz="3200" u="sng" dirty="0"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1916832"/>
            <a:ext cx="11809312" cy="4726879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09728" indent="0">
              <a:buNone/>
            </a:pPr>
            <a:endParaRPr lang="fr-FR" sz="2400" dirty="0"/>
          </a:p>
          <a:p>
            <a:pPr>
              <a:buFont typeface="Wingdings" pitchFamily="2" charset="2"/>
              <a:buChar char="§"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30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98" y="476672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u="sng" dirty="0">
                <a:sym typeface="Proxima Nova"/>
              </a:rPr>
              <a:t>Présentation de </a:t>
            </a:r>
            <a:r>
              <a:rPr lang="fr-FR" sz="3200" u="sng" dirty="0" err="1">
                <a:sym typeface="Proxima Nova"/>
              </a:rPr>
              <a:t>Similarweb</a:t>
            </a:r>
            <a:endParaRPr lang="en-US" sz="3200" u="sng" dirty="0"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1916832"/>
            <a:ext cx="11809312" cy="4726879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09728" indent="0"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pic>
        <p:nvPicPr>
          <p:cNvPr id="4" name="Image 3" descr="similarweb.png">
            <a:extLst>
              <a:ext uri="{FF2B5EF4-FFF2-40B4-BE49-F238E27FC236}">
                <a16:creationId xmlns:a16="http://schemas.microsoft.com/office/drawing/2014/main" id="{81032DFE-CE60-4B36-A60F-D71B6C6017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8662" y="1171549"/>
            <a:ext cx="8640960" cy="45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8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620688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Les objectifs de la SAE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66" y="1772816"/>
            <a:ext cx="8136903" cy="4870895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None/>
            </a:pPr>
            <a:r>
              <a:rPr lang="fr-FR" sz="2400" b="1" dirty="0"/>
              <a:t>Compétences ciblées :</a:t>
            </a:r>
          </a:p>
          <a:p>
            <a:r>
              <a:rPr lang="fr-FR" sz="2400" dirty="0"/>
              <a:t> Gérer une activité digitale</a:t>
            </a:r>
          </a:p>
          <a:p>
            <a:r>
              <a:rPr lang="fr-FR" sz="2400" dirty="0"/>
              <a:t> Développer un projet e-business</a:t>
            </a:r>
          </a:p>
          <a:p>
            <a:pPr>
              <a:buNone/>
            </a:pPr>
            <a:endParaRPr lang="fr-FR" sz="2400" b="1" dirty="0"/>
          </a:p>
          <a:p>
            <a:pPr>
              <a:buNone/>
            </a:pPr>
            <a:endParaRPr lang="fr-FR" sz="2400" b="1" dirty="0"/>
          </a:p>
          <a:p>
            <a:pPr>
              <a:buNone/>
            </a:pPr>
            <a:r>
              <a:rPr lang="fr-FR" sz="2400" b="1" dirty="0"/>
              <a:t>Objectifs et problématique professionnelle :</a:t>
            </a:r>
          </a:p>
          <a:p>
            <a:r>
              <a:rPr lang="fr-FR" sz="2400" dirty="0"/>
              <a:t>Analyser une activité digitale partielle ou intégrale et identifier les processus générant de la valeur.</a:t>
            </a:r>
          </a:p>
          <a:p>
            <a:r>
              <a:rPr lang="fr-FR" sz="2400" dirty="0"/>
              <a:t>La problématique professionnelle consiste à faire l’audit d’un projet commercial en intégrant l’aspect digital.</a:t>
            </a:r>
            <a:endParaRPr lang="fr-FR" sz="2400" dirty="0"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pic>
        <p:nvPicPr>
          <p:cNvPr id="7" name="Google Shape;191;p36"/>
          <p:cNvPicPr preferRelativeResize="0"/>
          <p:nvPr/>
        </p:nvPicPr>
        <p:blipFill rotWithShape="1">
          <a:blip r:embed="rId3" cstate="print">
            <a:alphaModFix/>
          </a:blip>
          <a:srcRect l="17059" r="21398"/>
          <a:stretch/>
        </p:blipFill>
        <p:spPr>
          <a:xfrm>
            <a:off x="8759502" y="2276872"/>
            <a:ext cx="3240360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489145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u="sng" dirty="0">
                <a:sym typeface="Proxima Nova"/>
              </a:rPr>
              <a:t>Descriptif de la SAE</a:t>
            </a:r>
            <a:endParaRPr lang="en-US" sz="3200" u="sng" dirty="0"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803" y="2046217"/>
            <a:ext cx="7632848" cy="48708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dirty="0"/>
              <a:t>Analyse d’un projet commercial :</a:t>
            </a:r>
          </a:p>
          <a:p>
            <a:pPr>
              <a:buNone/>
            </a:pPr>
            <a:endParaRPr lang="fr-FR" sz="2400" b="1" dirty="0"/>
          </a:p>
          <a:p>
            <a:r>
              <a:rPr lang="fr-FR" sz="2400" dirty="0"/>
              <a:t>en identifiant d’une part, le modèle d’affaires correspondant, notamment le processus de création de valeur et le marketing mix.</a:t>
            </a:r>
          </a:p>
          <a:p>
            <a:endParaRPr lang="fr-FR" sz="2400" dirty="0"/>
          </a:p>
          <a:p>
            <a:r>
              <a:rPr lang="fr-FR" sz="2400" dirty="0"/>
              <a:t>en effectuant, d’autre part, une étude approfondie de la performance web (web </a:t>
            </a:r>
            <a:r>
              <a:rPr lang="fr-FR" sz="2400" dirty="0" err="1"/>
              <a:t>analytics</a:t>
            </a:r>
            <a:r>
              <a:rPr lang="fr-FR" sz="2400" dirty="0"/>
              <a:t>).</a:t>
            </a:r>
            <a:endParaRPr lang="fr-FR" sz="2400" dirty="0"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grpSp>
        <p:nvGrpSpPr>
          <p:cNvPr id="5" name="Google Shape;5340;p58"/>
          <p:cNvGrpSpPr/>
          <p:nvPr/>
        </p:nvGrpSpPr>
        <p:grpSpPr>
          <a:xfrm>
            <a:off x="8465226" y="2204864"/>
            <a:ext cx="3456384" cy="2652561"/>
            <a:chOff x="761990" y="1565538"/>
            <a:chExt cx="3582102" cy="2724569"/>
          </a:xfrm>
        </p:grpSpPr>
        <p:pic>
          <p:nvPicPr>
            <p:cNvPr id="6" name="Google Shape;5341;p58"/>
            <p:cNvPicPr preferRelativeResize="0"/>
            <p:nvPr/>
          </p:nvPicPr>
          <p:blipFill rotWithShape="1">
            <a:blip r:embed="rId3" cstate="print">
              <a:alphaModFix/>
            </a:blip>
            <a:srcRect b="21179"/>
            <a:stretch/>
          </p:blipFill>
          <p:spPr>
            <a:xfrm>
              <a:off x="869200" y="1674824"/>
              <a:ext cx="3372802" cy="20712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5342;p58"/>
            <p:cNvGrpSpPr/>
            <p:nvPr/>
          </p:nvGrpSpPr>
          <p:grpSpPr>
            <a:xfrm>
              <a:off x="761990" y="1565538"/>
              <a:ext cx="3582102" cy="2724569"/>
              <a:chOff x="3422350" y="731675"/>
              <a:chExt cx="4831537" cy="3674898"/>
            </a:xfrm>
          </p:grpSpPr>
          <p:sp>
            <p:nvSpPr>
              <p:cNvPr id="9" name="Google Shape;5343;p58"/>
              <p:cNvSpPr/>
              <p:nvPr/>
            </p:nvSpPr>
            <p:spPr>
              <a:xfrm>
                <a:off x="5352325" y="4031650"/>
                <a:ext cx="958800" cy="255300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5344;p58"/>
              <p:cNvSpPr/>
              <p:nvPr/>
            </p:nvSpPr>
            <p:spPr>
              <a:xfrm flipH="1">
                <a:off x="6230475" y="3891500"/>
                <a:ext cx="399775" cy="489077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18395" extrusionOk="0">
                    <a:moveTo>
                      <a:pt x="1325" y="15800"/>
                    </a:moveTo>
                    <a:cubicBezTo>
                      <a:pt x="2082" y="15098"/>
                      <a:pt x="4341" y="13522"/>
                      <a:pt x="5354" y="12612"/>
                    </a:cubicBezTo>
                    <a:cubicBezTo>
                      <a:pt x="6368" y="11702"/>
                      <a:pt x="6856" y="11031"/>
                      <a:pt x="7406" y="10341"/>
                    </a:cubicBezTo>
                    <a:cubicBezTo>
                      <a:pt x="7956" y="9651"/>
                      <a:pt x="8176" y="9340"/>
                      <a:pt x="8652" y="8473"/>
                    </a:cubicBezTo>
                    <a:cubicBezTo>
                      <a:pt x="9128" y="7606"/>
                      <a:pt x="9849" y="6220"/>
                      <a:pt x="10264" y="5139"/>
                    </a:cubicBezTo>
                    <a:cubicBezTo>
                      <a:pt x="10679" y="4058"/>
                      <a:pt x="10948" y="2702"/>
                      <a:pt x="11143" y="1988"/>
                    </a:cubicBezTo>
                    <a:cubicBezTo>
                      <a:pt x="11338" y="1274"/>
                      <a:pt x="11241" y="1067"/>
                      <a:pt x="11436" y="853"/>
                    </a:cubicBezTo>
                    <a:cubicBezTo>
                      <a:pt x="11631" y="639"/>
                      <a:pt x="11558" y="-845"/>
                      <a:pt x="12315" y="706"/>
                    </a:cubicBezTo>
                    <a:cubicBezTo>
                      <a:pt x="13072" y="2257"/>
                      <a:pt x="16162" y="7838"/>
                      <a:pt x="15979" y="10158"/>
                    </a:cubicBezTo>
                    <a:cubicBezTo>
                      <a:pt x="15796" y="12478"/>
                      <a:pt x="13756" y="13577"/>
                      <a:pt x="11216" y="14627"/>
                    </a:cubicBezTo>
                    <a:cubicBezTo>
                      <a:pt x="8676" y="15677"/>
                      <a:pt x="2461" y="15836"/>
                      <a:pt x="739" y="16459"/>
                    </a:cubicBezTo>
                    <a:cubicBezTo>
                      <a:pt x="-983" y="17082"/>
                      <a:pt x="873" y="18303"/>
                      <a:pt x="885" y="18364"/>
                    </a:cubicBezTo>
                    <a:cubicBezTo>
                      <a:pt x="897" y="18425"/>
                      <a:pt x="739" y="17252"/>
                      <a:pt x="812" y="16825"/>
                    </a:cubicBezTo>
                    <a:cubicBezTo>
                      <a:pt x="885" y="16398"/>
                      <a:pt x="568" y="16502"/>
                      <a:pt x="1325" y="15800"/>
                    </a:cubicBez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5345;p58"/>
              <p:cNvSpPr/>
              <p:nvPr/>
            </p:nvSpPr>
            <p:spPr>
              <a:xfrm>
                <a:off x="5043518" y="3915067"/>
                <a:ext cx="399775" cy="459875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18395" extrusionOk="0">
                    <a:moveTo>
                      <a:pt x="1325" y="15800"/>
                    </a:moveTo>
                    <a:cubicBezTo>
                      <a:pt x="2082" y="15098"/>
                      <a:pt x="4341" y="13522"/>
                      <a:pt x="5354" y="12612"/>
                    </a:cubicBezTo>
                    <a:cubicBezTo>
                      <a:pt x="6368" y="11702"/>
                      <a:pt x="6856" y="11031"/>
                      <a:pt x="7406" y="10341"/>
                    </a:cubicBezTo>
                    <a:cubicBezTo>
                      <a:pt x="7956" y="9651"/>
                      <a:pt x="8176" y="9340"/>
                      <a:pt x="8652" y="8473"/>
                    </a:cubicBezTo>
                    <a:cubicBezTo>
                      <a:pt x="9128" y="7606"/>
                      <a:pt x="9849" y="6220"/>
                      <a:pt x="10264" y="5139"/>
                    </a:cubicBezTo>
                    <a:cubicBezTo>
                      <a:pt x="10679" y="4058"/>
                      <a:pt x="10948" y="2702"/>
                      <a:pt x="11143" y="1988"/>
                    </a:cubicBezTo>
                    <a:cubicBezTo>
                      <a:pt x="11338" y="1274"/>
                      <a:pt x="11241" y="1067"/>
                      <a:pt x="11436" y="853"/>
                    </a:cubicBezTo>
                    <a:cubicBezTo>
                      <a:pt x="11631" y="639"/>
                      <a:pt x="11558" y="-845"/>
                      <a:pt x="12315" y="706"/>
                    </a:cubicBezTo>
                    <a:cubicBezTo>
                      <a:pt x="13072" y="2257"/>
                      <a:pt x="16162" y="7838"/>
                      <a:pt x="15979" y="10158"/>
                    </a:cubicBezTo>
                    <a:cubicBezTo>
                      <a:pt x="15796" y="12478"/>
                      <a:pt x="13756" y="13577"/>
                      <a:pt x="11216" y="14627"/>
                    </a:cubicBezTo>
                    <a:cubicBezTo>
                      <a:pt x="8676" y="15677"/>
                      <a:pt x="2461" y="15836"/>
                      <a:pt x="739" y="16459"/>
                    </a:cubicBezTo>
                    <a:cubicBezTo>
                      <a:pt x="-983" y="17082"/>
                      <a:pt x="873" y="18303"/>
                      <a:pt x="885" y="18364"/>
                    </a:cubicBezTo>
                    <a:cubicBezTo>
                      <a:pt x="897" y="18425"/>
                      <a:pt x="739" y="17252"/>
                      <a:pt x="812" y="16825"/>
                    </a:cubicBezTo>
                    <a:cubicBezTo>
                      <a:pt x="885" y="16398"/>
                      <a:pt x="568" y="16502"/>
                      <a:pt x="1325" y="15800"/>
                    </a:cubicBez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5346;p58"/>
              <p:cNvSpPr/>
              <p:nvPr/>
            </p:nvSpPr>
            <p:spPr>
              <a:xfrm>
                <a:off x="5183975" y="3763900"/>
                <a:ext cx="87000" cy="25200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5347;p58"/>
              <p:cNvSpPr/>
              <p:nvPr/>
            </p:nvSpPr>
            <p:spPr>
              <a:xfrm>
                <a:off x="5348300" y="3810000"/>
                <a:ext cx="981000" cy="185400"/>
              </a:xfrm>
              <a:prstGeom prst="rect">
                <a:avLst/>
              </a:prstGeom>
              <a:solidFill>
                <a:srgbClr val="A0A0A0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5348;p58"/>
              <p:cNvSpPr/>
              <p:nvPr/>
            </p:nvSpPr>
            <p:spPr>
              <a:xfrm>
                <a:off x="5258919" y="4129800"/>
                <a:ext cx="29" cy="2369"/>
              </a:xfrm>
              <a:custGeom>
                <a:avLst/>
                <a:gdLst/>
                <a:ahLst/>
                <a:cxnLst/>
                <a:rect l="l" t="t" r="r" b="b"/>
                <a:pathLst>
                  <a:path w="1" h="82" extrusionOk="0">
                    <a:moveTo>
                      <a:pt x="1" y="8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5349;p58"/>
              <p:cNvSpPr/>
              <p:nvPr/>
            </p:nvSpPr>
            <p:spPr>
              <a:xfrm>
                <a:off x="5223962" y="4174089"/>
                <a:ext cx="2369" cy="7020"/>
              </a:xfrm>
              <a:custGeom>
                <a:avLst/>
                <a:gdLst/>
                <a:ahLst/>
                <a:cxnLst/>
                <a:rect l="l" t="t" r="r" b="b"/>
                <a:pathLst>
                  <a:path w="82" h="243" extrusionOk="0">
                    <a:moveTo>
                      <a:pt x="1" y="243"/>
                    </a:moveTo>
                    <a:lnTo>
                      <a:pt x="81" y="1"/>
                    </a:lnTo>
                    <a:close/>
                  </a:path>
                </a:pathLst>
              </a:custGeom>
              <a:solidFill>
                <a:srgbClr val="A5A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5350;p58"/>
              <p:cNvSpPr/>
              <p:nvPr/>
            </p:nvSpPr>
            <p:spPr>
              <a:xfrm>
                <a:off x="6447569" y="4174089"/>
                <a:ext cx="4709" cy="468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62" extrusionOk="0">
                    <a:moveTo>
                      <a:pt x="1" y="1"/>
                    </a:moveTo>
                    <a:lnTo>
                      <a:pt x="162" y="162"/>
                    </a:lnTo>
                    <a:close/>
                  </a:path>
                </a:pathLst>
              </a:custGeom>
              <a:solidFill>
                <a:srgbClr val="A5A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5351;p58"/>
              <p:cNvSpPr/>
              <p:nvPr/>
            </p:nvSpPr>
            <p:spPr>
              <a:xfrm>
                <a:off x="6417292" y="4132140"/>
                <a:ext cx="29" cy="2369"/>
              </a:xfrm>
              <a:custGeom>
                <a:avLst/>
                <a:gdLst/>
                <a:ahLst/>
                <a:cxnLst/>
                <a:rect l="l" t="t" r="r" b="b"/>
                <a:pathLst>
                  <a:path w="1" h="82" extrusionOk="0">
                    <a:moveTo>
                      <a:pt x="0" y="0"/>
                    </a:move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5A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5352;p58"/>
              <p:cNvSpPr/>
              <p:nvPr/>
            </p:nvSpPr>
            <p:spPr>
              <a:xfrm>
                <a:off x="5028174" y="4248712"/>
                <a:ext cx="1619862" cy="97879"/>
              </a:xfrm>
              <a:custGeom>
                <a:avLst/>
                <a:gdLst/>
                <a:ahLst/>
                <a:cxnLst/>
                <a:rect l="l" t="t" r="r" b="b"/>
                <a:pathLst>
                  <a:path w="56070" h="3388" extrusionOk="0">
                    <a:moveTo>
                      <a:pt x="4435" y="1"/>
                    </a:moveTo>
                    <a:lnTo>
                      <a:pt x="4196" y="160"/>
                    </a:lnTo>
                    <a:lnTo>
                      <a:pt x="4200" y="160"/>
                    </a:lnTo>
                    <a:cubicBezTo>
                      <a:pt x="4279" y="105"/>
                      <a:pt x="4357" y="53"/>
                      <a:pt x="4435" y="1"/>
                    </a:cubicBezTo>
                    <a:close/>
                    <a:moveTo>
                      <a:pt x="51636" y="1"/>
                    </a:moveTo>
                    <a:cubicBezTo>
                      <a:pt x="51714" y="53"/>
                      <a:pt x="51792" y="105"/>
                      <a:pt x="51868" y="160"/>
                    </a:cubicBezTo>
                    <a:lnTo>
                      <a:pt x="51875" y="160"/>
                    </a:lnTo>
                    <a:lnTo>
                      <a:pt x="51636" y="1"/>
                    </a:lnTo>
                    <a:close/>
                    <a:moveTo>
                      <a:pt x="4200" y="160"/>
                    </a:moveTo>
                    <a:cubicBezTo>
                      <a:pt x="4037" y="275"/>
                      <a:pt x="3875" y="401"/>
                      <a:pt x="3712" y="564"/>
                    </a:cubicBezTo>
                    <a:lnTo>
                      <a:pt x="82" y="3226"/>
                    </a:lnTo>
                    <a:cubicBezTo>
                      <a:pt x="82" y="3307"/>
                      <a:pt x="1" y="3307"/>
                      <a:pt x="1" y="3387"/>
                    </a:cubicBezTo>
                    <a:lnTo>
                      <a:pt x="56070" y="3387"/>
                    </a:lnTo>
                    <a:lnTo>
                      <a:pt x="55909" y="3226"/>
                    </a:lnTo>
                    <a:lnTo>
                      <a:pt x="52278" y="564"/>
                    </a:lnTo>
                    <a:cubicBezTo>
                      <a:pt x="52170" y="401"/>
                      <a:pt x="52025" y="275"/>
                      <a:pt x="51868" y="160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5353;p58"/>
              <p:cNvSpPr/>
              <p:nvPr/>
            </p:nvSpPr>
            <p:spPr>
              <a:xfrm>
                <a:off x="5282233" y="3789534"/>
                <a:ext cx="1109434" cy="300687"/>
              </a:xfrm>
              <a:custGeom>
                <a:avLst/>
                <a:gdLst/>
                <a:ahLst/>
                <a:cxnLst/>
                <a:rect l="l" t="t" r="r" b="b"/>
                <a:pathLst>
                  <a:path w="38402" h="10408" extrusionOk="0">
                    <a:moveTo>
                      <a:pt x="2017" y="0"/>
                    </a:moveTo>
                    <a:lnTo>
                      <a:pt x="1291" y="6616"/>
                    </a:lnTo>
                    <a:cubicBezTo>
                      <a:pt x="1049" y="7906"/>
                      <a:pt x="565" y="9197"/>
                      <a:pt x="0" y="10407"/>
                    </a:cubicBezTo>
                    <a:lnTo>
                      <a:pt x="81" y="10246"/>
                    </a:lnTo>
                    <a:lnTo>
                      <a:pt x="38327" y="10246"/>
                    </a:lnTo>
                    <a:cubicBezTo>
                      <a:pt x="37794" y="9083"/>
                      <a:pt x="37342" y="7849"/>
                      <a:pt x="37111" y="6616"/>
                    </a:cubicBezTo>
                    <a:lnTo>
                      <a:pt x="36465" y="565"/>
                    </a:lnTo>
                    <a:cubicBezTo>
                      <a:pt x="32270" y="3066"/>
                      <a:pt x="27591" y="4679"/>
                      <a:pt x="22670" y="5244"/>
                    </a:cubicBezTo>
                    <a:cubicBezTo>
                      <a:pt x="21500" y="5345"/>
                      <a:pt x="20331" y="5395"/>
                      <a:pt x="19163" y="5395"/>
                    </a:cubicBezTo>
                    <a:cubicBezTo>
                      <a:pt x="15661" y="5395"/>
                      <a:pt x="12182" y="4942"/>
                      <a:pt x="8794" y="4034"/>
                    </a:cubicBezTo>
                    <a:cubicBezTo>
                      <a:pt x="6777" y="3631"/>
                      <a:pt x="4841" y="2905"/>
                      <a:pt x="2985" y="1936"/>
                    </a:cubicBezTo>
                    <a:cubicBezTo>
                      <a:pt x="2824" y="1856"/>
                      <a:pt x="2743" y="1694"/>
                      <a:pt x="2582" y="1533"/>
                    </a:cubicBezTo>
                    <a:cubicBezTo>
                      <a:pt x="2421" y="1372"/>
                      <a:pt x="2098" y="1049"/>
                      <a:pt x="1937" y="807"/>
                    </a:cubicBezTo>
                    <a:lnTo>
                      <a:pt x="2017" y="0"/>
                    </a:lnTo>
                    <a:close/>
                    <a:moveTo>
                      <a:pt x="38327" y="10246"/>
                    </a:moveTo>
                    <a:cubicBezTo>
                      <a:pt x="38352" y="10300"/>
                      <a:pt x="38377" y="10354"/>
                      <a:pt x="38402" y="10407"/>
                    </a:cubicBezTo>
                    <a:cubicBezTo>
                      <a:pt x="38402" y="10327"/>
                      <a:pt x="38402" y="10246"/>
                      <a:pt x="38402" y="10246"/>
                    </a:cubicBez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5354;p58"/>
              <p:cNvSpPr/>
              <p:nvPr/>
            </p:nvSpPr>
            <p:spPr>
              <a:xfrm>
                <a:off x="6482526" y="4213697"/>
                <a:ext cx="9360" cy="936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324" extrusionOk="0">
                    <a:moveTo>
                      <a:pt x="324" y="324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5355;p58"/>
              <p:cNvSpPr/>
              <p:nvPr/>
            </p:nvSpPr>
            <p:spPr>
              <a:xfrm>
                <a:off x="5184353" y="4213697"/>
                <a:ext cx="9331" cy="936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24" extrusionOk="0">
                    <a:moveTo>
                      <a:pt x="323" y="1"/>
                    </a:move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A5A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5356;p58"/>
              <p:cNvSpPr/>
              <p:nvPr/>
            </p:nvSpPr>
            <p:spPr>
              <a:xfrm>
                <a:off x="5151708" y="4085512"/>
                <a:ext cx="1377475" cy="167851"/>
              </a:xfrm>
              <a:custGeom>
                <a:avLst/>
                <a:gdLst/>
                <a:ahLst/>
                <a:cxnLst/>
                <a:rect l="l" t="t" r="r" b="b"/>
                <a:pathLst>
                  <a:path w="47680" h="5810" extrusionOk="0">
                    <a:moveTo>
                      <a:pt x="4599" y="1"/>
                    </a:moveTo>
                    <a:lnTo>
                      <a:pt x="4518" y="162"/>
                    </a:lnTo>
                    <a:cubicBezTo>
                      <a:pt x="4276" y="646"/>
                      <a:pt x="3954" y="1130"/>
                      <a:pt x="3712" y="1614"/>
                    </a:cubicBezTo>
                    <a:cubicBezTo>
                      <a:pt x="3389" y="2179"/>
                      <a:pt x="2986" y="2663"/>
                      <a:pt x="2663" y="3067"/>
                    </a:cubicBezTo>
                    <a:lnTo>
                      <a:pt x="2502" y="3309"/>
                    </a:lnTo>
                    <a:cubicBezTo>
                      <a:pt x="2260" y="3631"/>
                      <a:pt x="1856" y="4035"/>
                      <a:pt x="1533" y="4438"/>
                    </a:cubicBezTo>
                    <a:lnTo>
                      <a:pt x="1211" y="4761"/>
                    </a:lnTo>
                    <a:cubicBezTo>
                      <a:pt x="888" y="5003"/>
                      <a:pt x="565" y="5325"/>
                      <a:pt x="162" y="5648"/>
                    </a:cubicBezTo>
                    <a:lnTo>
                      <a:pt x="1" y="5809"/>
                    </a:lnTo>
                    <a:lnTo>
                      <a:pt x="47679" y="5809"/>
                    </a:lnTo>
                    <a:lnTo>
                      <a:pt x="47437" y="5648"/>
                    </a:lnTo>
                    <a:cubicBezTo>
                      <a:pt x="47115" y="5325"/>
                      <a:pt x="46711" y="5003"/>
                      <a:pt x="46389" y="4761"/>
                    </a:cubicBezTo>
                    <a:lnTo>
                      <a:pt x="46066" y="4438"/>
                    </a:lnTo>
                    <a:cubicBezTo>
                      <a:pt x="45743" y="4035"/>
                      <a:pt x="45421" y="3631"/>
                      <a:pt x="45098" y="3228"/>
                    </a:cubicBezTo>
                    <a:lnTo>
                      <a:pt x="44937" y="3067"/>
                    </a:lnTo>
                    <a:cubicBezTo>
                      <a:pt x="44533" y="2663"/>
                      <a:pt x="44210" y="2098"/>
                      <a:pt x="43888" y="1614"/>
                    </a:cubicBezTo>
                    <a:cubicBezTo>
                      <a:pt x="43646" y="1130"/>
                      <a:pt x="43404" y="646"/>
                      <a:pt x="43081" y="162"/>
                    </a:cubicBezTo>
                    <a:cubicBezTo>
                      <a:pt x="43081" y="162"/>
                      <a:pt x="43081" y="82"/>
                      <a:pt x="43081" y="1"/>
                    </a:cubicBez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357;p58"/>
              <p:cNvSpPr/>
              <p:nvPr/>
            </p:nvSpPr>
            <p:spPr>
              <a:xfrm>
                <a:off x="5016531" y="4343477"/>
                <a:ext cx="1645401" cy="63096"/>
              </a:xfrm>
              <a:custGeom>
                <a:avLst/>
                <a:gdLst/>
                <a:ahLst/>
                <a:cxnLst/>
                <a:rect l="l" t="t" r="r" b="b"/>
                <a:pathLst>
                  <a:path w="56954" h="2184" extrusionOk="0">
                    <a:moveTo>
                      <a:pt x="404" y="0"/>
                    </a:moveTo>
                    <a:cubicBezTo>
                      <a:pt x="162" y="161"/>
                      <a:pt x="81" y="323"/>
                      <a:pt x="1" y="565"/>
                    </a:cubicBezTo>
                    <a:cubicBezTo>
                      <a:pt x="1" y="645"/>
                      <a:pt x="1" y="726"/>
                      <a:pt x="1" y="887"/>
                    </a:cubicBezTo>
                    <a:cubicBezTo>
                      <a:pt x="81" y="1614"/>
                      <a:pt x="727" y="2178"/>
                      <a:pt x="1533" y="2178"/>
                    </a:cubicBezTo>
                    <a:lnTo>
                      <a:pt x="55424" y="2178"/>
                    </a:lnTo>
                    <a:cubicBezTo>
                      <a:pt x="55465" y="2182"/>
                      <a:pt x="55506" y="2184"/>
                      <a:pt x="55546" y="2184"/>
                    </a:cubicBezTo>
                    <a:cubicBezTo>
                      <a:pt x="56370" y="2184"/>
                      <a:pt x="56953" y="1411"/>
                      <a:pt x="56876" y="565"/>
                    </a:cubicBezTo>
                    <a:cubicBezTo>
                      <a:pt x="56796" y="323"/>
                      <a:pt x="56634" y="161"/>
                      <a:pt x="56473" y="0"/>
                    </a:cubicBezTo>
                    <a:close/>
                  </a:path>
                </a:pathLst>
              </a:custGeom>
              <a:solidFill>
                <a:srgbClr val="818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5358;p58"/>
              <p:cNvSpPr/>
              <p:nvPr/>
            </p:nvSpPr>
            <p:spPr>
              <a:xfrm>
                <a:off x="5230953" y="785292"/>
                <a:ext cx="3022934" cy="3160162"/>
              </a:xfrm>
              <a:custGeom>
                <a:avLst/>
                <a:gdLst/>
                <a:ahLst/>
                <a:cxnLst/>
                <a:rect l="l" t="t" r="r" b="b"/>
                <a:pathLst>
                  <a:path w="104636" h="109386" extrusionOk="0">
                    <a:moveTo>
                      <a:pt x="103990" y="0"/>
                    </a:moveTo>
                    <a:lnTo>
                      <a:pt x="103264" y="726"/>
                    </a:lnTo>
                    <a:cubicBezTo>
                      <a:pt x="103506" y="1130"/>
                      <a:pt x="103668" y="1694"/>
                      <a:pt x="103668" y="2178"/>
                    </a:cubicBezTo>
                    <a:lnTo>
                      <a:pt x="103668" y="100036"/>
                    </a:lnTo>
                    <a:cubicBezTo>
                      <a:pt x="103668" y="101730"/>
                      <a:pt x="102296" y="103102"/>
                      <a:pt x="100602" y="103102"/>
                    </a:cubicBezTo>
                    <a:lnTo>
                      <a:pt x="969" y="103102"/>
                    </a:lnTo>
                    <a:lnTo>
                      <a:pt x="1" y="103989"/>
                    </a:lnTo>
                    <a:lnTo>
                      <a:pt x="3792" y="103989"/>
                    </a:lnTo>
                    <a:lnTo>
                      <a:pt x="3712" y="104796"/>
                    </a:lnTo>
                    <a:cubicBezTo>
                      <a:pt x="3873" y="105038"/>
                      <a:pt x="4115" y="105280"/>
                      <a:pt x="4357" y="105522"/>
                    </a:cubicBezTo>
                    <a:lnTo>
                      <a:pt x="4760" y="106006"/>
                    </a:lnTo>
                    <a:cubicBezTo>
                      <a:pt x="6616" y="106894"/>
                      <a:pt x="8552" y="107620"/>
                      <a:pt x="10569" y="108104"/>
                    </a:cubicBezTo>
                    <a:cubicBezTo>
                      <a:pt x="13943" y="108947"/>
                      <a:pt x="17407" y="109386"/>
                      <a:pt x="20893" y="109386"/>
                    </a:cubicBezTo>
                    <a:cubicBezTo>
                      <a:pt x="22076" y="109386"/>
                      <a:pt x="23260" y="109335"/>
                      <a:pt x="24445" y="109233"/>
                    </a:cubicBezTo>
                    <a:cubicBezTo>
                      <a:pt x="29366" y="108668"/>
                      <a:pt x="34045" y="107136"/>
                      <a:pt x="38321" y="104635"/>
                    </a:cubicBezTo>
                    <a:lnTo>
                      <a:pt x="38240" y="103989"/>
                    </a:lnTo>
                    <a:lnTo>
                      <a:pt x="100602" y="103989"/>
                    </a:lnTo>
                    <a:cubicBezTo>
                      <a:pt x="102780" y="103989"/>
                      <a:pt x="104636" y="102214"/>
                      <a:pt x="104636" y="99956"/>
                    </a:cubicBezTo>
                    <a:lnTo>
                      <a:pt x="104636" y="2178"/>
                    </a:lnTo>
                    <a:cubicBezTo>
                      <a:pt x="104636" y="1372"/>
                      <a:pt x="104394" y="646"/>
                      <a:pt x="10399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0A0A0"/>
                  </a:gs>
                  <a:gs pos="12000">
                    <a:srgbClr val="919192"/>
                  </a:gs>
                  <a:gs pos="100000">
                    <a:srgbClr val="818284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5359;p58"/>
              <p:cNvSpPr/>
              <p:nvPr/>
            </p:nvSpPr>
            <p:spPr>
              <a:xfrm>
                <a:off x="5258919" y="803926"/>
                <a:ext cx="2967003" cy="2959983"/>
              </a:xfrm>
              <a:custGeom>
                <a:avLst/>
                <a:gdLst/>
                <a:ahLst/>
                <a:cxnLst/>
                <a:rect l="l" t="t" r="r" b="b"/>
                <a:pathLst>
                  <a:path w="102700" h="102457" extrusionOk="0">
                    <a:moveTo>
                      <a:pt x="102377" y="1"/>
                    </a:moveTo>
                    <a:lnTo>
                      <a:pt x="98101" y="4276"/>
                    </a:lnTo>
                    <a:lnTo>
                      <a:pt x="98101" y="97858"/>
                    </a:lnTo>
                    <a:lnTo>
                      <a:pt x="4519" y="97858"/>
                    </a:lnTo>
                    <a:lnTo>
                      <a:pt x="1" y="102457"/>
                    </a:lnTo>
                    <a:lnTo>
                      <a:pt x="99634" y="102457"/>
                    </a:lnTo>
                    <a:cubicBezTo>
                      <a:pt x="101328" y="102457"/>
                      <a:pt x="102700" y="101005"/>
                      <a:pt x="102700" y="99311"/>
                    </a:cubicBezTo>
                    <a:lnTo>
                      <a:pt x="102700" y="1533"/>
                    </a:lnTo>
                    <a:cubicBezTo>
                      <a:pt x="102700" y="969"/>
                      <a:pt x="102619" y="485"/>
                      <a:pt x="1023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5360;p58"/>
              <p:cNvSpPr/>
              <p:nvPr/>
            </p:nvSpPr>
            <p:spPr>
              <a:xfrm>
                <a:off x="3422350" y="731675"/>
                <a:ext cx="4812901" cy="3057819"/>
              </a:xfrm>
              <a:custGeom>
                <a:avLst/>
                <a:gdLst/>
                <a:ahLst/>
                <a:cxnLst/>
                <a:rect l="l" t="t" r="r" b="b"/>
                <a:pathLst>
                  <a:path w="166594" h="105926" extrusionOk="0">
                    <a:moveTo>
                      <a:pt x="4034" y="1"/>
                    </a:moveTo>
                    <a:cubicBezTo>
                      <a:pt x="1775" y="1"/>
                      <a:pt x="0" y="1856"/>
                      <a:pt x="0" y="4034"/>
                    </a:cubicBezTo>
                    <a:lnTo>
                      <a:pt x="0" y="101892"/>
                    </a:lnTo>
                    <a:cubicBezTo>
                      <a:pt x="0" y="104070"/>
                      <a:pt x="1775" y="105926"/>
                      <a:pt x="4034" y="105926"/>
                    </a:cubicBezTo>
                    <a:lnTo>
                      <a:pt x="62604" y="105926"/>
                    </a:lnTo>
                    <a:lnTo>
                      <a:pt x="63491" y="105039"/>
                    </a:lnTo>
                    <a:lnTo>
                      <a:pt x="4034" y="104958"/>
                    </a:lnTo>
                    <a:cubicBezTo>
                      <a:pt x="2340" y="104958"/>
                      <a:pt x="968" y="103506"/>
                      <a:pt x="968" y="101812"/>
                    </a:cubicBezTo>
                    <a:lnTo>
                      <a:pt x="968" y="4034"/>
                    </a:lnTo>
                    <a:cubicBezTo>
                      <a:pt x="968" y="2340"/>
                      <a:pt x="2340" y="969"/>
                      <a:pt x="4034" y="969"/>
                    </a:cubicBezTo>
                    <a:lnTo>
                      <a:pt x="163205" y="969"/>
                    </a:lnTo>
                    <a:cubicBezTo>
                      <a:pt x="164334" y="969"/>
                      <a:pt x="165383" y="1534"/>
                      <a:pt x="165867" y="2582"/>
                    </a:cubicBezTo>
                    <a:lnTo>
                      <a:pt x="166593" y="1856"/>
                    </a:lnTo>
                    <a:cubicBezTo>
                      <a:pt x="165787" y="727"/>
                      <a:pt x="164577" y="1"/>
                      <a:pt x="163205" y="1"/>
                    </a:cubicBezTo>
                    <a:close/>
                  </a:path>
                </a:pathLst>
              </a:custGeom>
              <a:solidFill>
                <a:srgbClr val="A5A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5361;p58"/>
              <p:cNvSpPr/>
              <p:nvPr/>
            </p:nvSpPr>
            <p:spPr>
              <a:xfrm>
                <a:off x="8071400" y="760800"/>
                <a:ext cx="153000" cy="153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5362;p58"/>
              <p:cNvSpPr/>
              <p:nvPr/>
            </p:nvSpPr>
            <p:spPr>
              <a:xfrm>
                <a:off x="3447978" y="759551"/>
                <a:ext cx="4766301" cy="3004358"/>
              </a:xfrm>
              <a:custGeom>
                <a:avLst/>
                <a:gdLst/>
                <a:ahLst/>
                <a:cxnLst/>
                <a:rect l="l" t="t" r="r" b="b"/>
                <a:pathLst>
                  <a:path w="164981" h="103993" extrusionOk="0">
                    <a:moveTo>
                      <a:pt x="82691" y="1273"/>
                    </a:moveTo>
                    <a:cubicBezTo>
                      <a:pt x="83178" y="1273"/>
                      <a:pt x="83660" y="1635"/>
                      <a:pt x="83660" y="2182"/>
                    </a:cubicBezTo>
                    <a:cubicBezTo>
                      <a:pt x="83660" y="2666"/>
                      <a:pt x="83257" y="3150"/>
                      <a:pt x="82692" y="3150"/>
                    </a:cubicBezTo>
                    <a:cubicBezTo>
                      <a:pt x="81885" y="3069"/>
                      <a:pt x="81482" y="2101"/>
                      <a:pt x="82047" y="1537"/>
                    </a:cubicBezTo>
                    <a:cubicBezTo>
                      <a:pt x="82228" y="1355"/>
                      <a:pt x="82460" y="1273"/>
                      <a:pt x="82691" y="1273"/>
                    </a:cubicBezTo>
                    <a:close/>
                    <a:moveTo>
                      <a:pt x="3012" y="1"/>
                    </a:moveTo>
                    <a:cubicBezTo>
                      <a:pt x="1376" y="1"/>
                      <a:pt x="0" y="1420"/>
                      <a:pt x="0" y="3069"/>
                    </a:cubicBezTo>
                    <a:lnTo>
                      <a:pt x="0" y="100927"/>
                    </a:lnTo>
                    <a:cubicBezTo>
                      <a:pt x="81" y="102621"/>
                      <a:pt x="1453" y="103993"/>
                      <a:pt x="3147" y="103993"/>
                    </a:cubicBezTo>
                    <a:lnTo>
                      <a:pt x="62685" y="103993"/>
                    </a:lnTo>
                    <a:lnTo>
                      <a:pt x="67203" y="99394"/>
                    </a:lnTo>
                    <a:lnTo>
                      <a:pt x="4599" y="99394"/>
                    </a:lnTo>
                    <a:lnTo>
                      <a:pt x="4599" y="4602"/>
                    </a:lnTo>
                    <a:lnTo>
                      <a:pt x="160785" y="4602"/>
                    </a:lnTo>
                    <a:lnTo>
                      <a:pt x="160785" y="5812"/>
                    </a:lnTo>
                    <a:lnTo>
                      <a:pt x="164980" y="1617"/>
                    </a:lnTo>
                    <a:cubicBezTo>
                      <a:pt x="164496" y="649"/>
                      <a:pt x="163447" y="4"/>
                      <a:pt x="162318" y="4"/>
                    </a:cubicBezTo>
                    <a:lnTo>
                      <a:pt x="3147" y="4"/>
                    </a:lnTo>
                    <a:cubicBezTo>
                      <a:pt x="3102" y="2"/>
                      <a:pt x="3057" y="1"/>
                      <a:pt x="3012" y="1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5363;p58"/>
              <p:cNvSpPr/>
              <p:nvPr/>
            </p:nvSpPr>
            <p:spPr>
              <a:xfrm>
                <a:off x="5801964" y="796934"/>
                <a:ext cx="62980" cy="51915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797" extrusionOk="0">
                    <a:moveTo>
                      <a:pt x="1256" y="171"/>
                    </a:moveTo>
                    <a:cubicBezTo>
                      <a:pt x="1614" y="171"/>
                      <a:pt x="1937" y="458"/>
                      <a:pt x="1937" y="888"/>
                    </a:cubicBezTo>
                    <a:cubicBezTo>
                      <a:pt x="1937" y="1291"/>
                      <a:pt x="1614" y="1614"/>
                      <a:pt x="1211" y="1614"/>
                    </a:cubicBezTo>
                    <a:cubicBezTo>
                      <a:pt x="566" y="1614"/>
                      <a:pt x="324" y="807"/>
                      <a:pt x="727" y="404"/>
                    </a:cubicBezTo>
                    <a:cubicBezTo>
                      <a:pt x="888" y="243"/>
                      <a:pt x="1077" y="171"/>
                      <a:pt x="1256" y="171"/>
                    </a:cubicBezTo>
                    <a:close/>
                    <a:moveTo>
                      <a:pt x="1211" y="1"/>
                    </a:moveTo>
                    <a:cubicBezTo>
                      <a:pt x="404" y="1"/>
                      <a:pt x="1" y="969"/>
                      <a:pt x="566" y="1533"/>
                    </a:cubicBezTo>
                    <a:cubicBezTo>
                      <a:pt x="747" y="1715"/>
                      <a:pt x="979" y="1797"/>
                      <a:pt x="1210" y="1797"/>
                    </a:cubicBezTo>
                    <a:cubicBezTo>
                      <a:pt x="1697" y="1797"/>
                      <a:pt x="2179" y="1435"/>
                      <a:pt x="2179" y="888"/>
                    </a:cubicBezTo>
                    <a:cubicBezTo>
                      <a:pt x="2179" y="404"/>
                      <a:pt x="1776" y="1"/>
                      <a:pt x="12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5364;p58"/>
              <p:cNvSpPr/>
              <p:nvPr/>
            </p:nvSpPr>
            <p:spPr>
              <a:xfrm>
                <a:off x="5818287" y="801615"/>
                <a:ext cx="39666" cy="41977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53" extrusionOk="0">
                    <a:moveTo>
                      <a:pt x="646" y="0"/>
                    </a:moveTo>
                    <a:cubicBezTo>
                      <a:pt x="243" y="0"/>
                      <a:pt x="1" y="323"/>
                      <a:pt x="1" y="726"/>
                    </a:cubicBezTo>
                    <a:cubicBezTo>
                      <a:pt x="1" y="1129"/>
                      <a:pt x="243" y="1452"/>
                      <a:pt x="646" y="1452"/>
                    </a:cubicBezTo>
                    <a:cubicBezTo>
                      <a:pt x="1049" y="1452"/>
                      <a:pt x="1372" y="1129"/>
                      <a:pt x="1372" y="726"/>
                    </a:cubicBezTo>
                    <a:cubicBezTo>
                      <a:pt x="1372" y="323"/>
                      <a:pt x="1049" y="0"/>
                      <a:pt x="646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5365;p58"/>
              <p:cNvSpPr/>
              <p:nvPr/>
            </p:nvSpPr>
            <p:spPr>
              <a:xfrm>
                <a:off x="5338300" y="3789525"/>
                <a:ext cx="1000500" cy="185400"/>
              </a:xfrm>
              <a:prstGeom prst="rect">
                <a:avLst/>
              </a:prstGeom>
              <a:gradFill>
                <a:gsLst>
                  <a:gs pos="0">
                    <a:srgbClr val="A0A0A0"/>
                  </a:gs>
                  <a:gs pos="36000">
                    <a:srgbClr val="919192"/>
                  </a:gs>
                  <a:gs pos="100000">
                    <a:srgbClr val="818284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82" y="332656"/>
            <a:ext cx="10971372" cy="1066800"/>
          </a:xfrm>
        </p:spPr>
        <p:txBody>
          <a:bodyPr>
            <a:normAutofit/>
          </a:bodyPr>
          <a:lstStyle/>
          <a:p>
            <a:pPr algn="ctr"/>
            <a:r>
              <a:rPr lang="fr-FR" sz="3200" u="sng" dirty="0"/>
              <a:t>Le </a:t>
            </a:r>
            <a:r>
              <a:rPr lang="fr-FR" sz="3200" u="sng" dirty="0" err="1"/>
              <a:t>tracking</a:t>
            </a:r>
            <a:endParaRPr lang="en-US" sz="3200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78582" y="1556792"/>
            <a:ext cx="11233248" cy="501774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2400" dirty="0"/>
              <a:t>Une balise est un extrait de code qui envoie des informations à un tiers, tel que Google Analytics par exemple. Tous les sites contiennent de nombreuses balises pour collecter un maximum d’informations.</a:t>
            </a:r>
          </a:p>
          <a:p>
            <a:pPr marL="109728" indent="0">
              <a:buNone/>
            </a:pPr>
            <a:endParaRPr lang="fr-FR" sz="2400" dirty="0"/>
          </a:p>
          <a:p>
            <a:pPr>
              <a:buNone/>
            </a:pPr>
            <a:endParaRPr lang="fr-FR" sz="1200" dirty="0"/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Les balises permettent de collecter les données et des les transmettre à des solutions d’analyse et de restitution.</a:t>
            </a:r>
          </a:p>
          <a:p>
            <a:pPr marL="109728" indent="0">
              <a:buNone/>
            </a:pPr>
            <a:endParaRPr lang="fr-FR" sz="2400" dirty="0"/>
          </a:p>
          <a:p>
            <a:pPr>
              <a:buFont typeface="Wingdings" pitchFamily="2" charset="2"/>
              <a:buChar char="§"/>
            </a:pPr>
            <a:endParaRPr lang="fr-FR" sz="1200" dirty="0"/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Il existe des solutions de gestion des balises, telle que Google Tag Manager. 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80000"/>
              <a:buNone/>
            </a:pPr>
            <a:endParaRPr lang="fr-FR" sz="2400" dirty="0"/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80000"/>
              <a:buNone/>
            </a:pPr>
            <a:endParaRPr lang="fr-FR" sz="2400" dirty="0"/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80000"/>
              <a:buNone/>
            </a:pPr>
            <a:endParaRPr lang="fr-FR" sz="2400" dirty="0"/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80000"/>
              <a:buNone/>
            </a:pPr>
            <a:endParaRPr lang="fr-FR" sz="2400" dirty="0"/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80000"/>
              <a:buFont typeface="Wingdings" pitchFamily="2" charset="2"/>
              <a:buChar char="§"/>
            </a:pPr>
            <a:endParaRPr lang="fr-FR" sz="2400" u="sng" dirty="0"/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80000"/>
              <a:buNone/>
            </a:pPr>
            <a:endParaRPr lang="fr-FR" sz="20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Tag_manager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0818" y="5411151"/>
            <a:ext cx="18669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0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82" y="264089"/>
            <a:ext cx="10971372" cy="1066800"/>
          </a:xfrm>
        </p:spPr>
        <p:txBody>
          <a:bodyPr>
            <a:normAutofit/>
          </a:bodyPr>
          <a:lstStyle/>
          <a:p>
            <a:pPr algn="ctr"/>
            <a:r>
              <a:rPr lang="fr-FR" sz="3200" u="sng" dirty="0"/>
              <a:t>Le web Analytics</a:t>
            </a:r>
            <a:endParaRPr lang="en-US" sz="3200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78582" y="1340768"/>
            <a:ext cx="11233248" cy="5233768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fr-FR" sz="2400" dirty="0"/>
              <a:t>Ces balises vont nous permettre de collecter un nombre incroyable de données.</a:t>
            </a:r>
          </a:p>
          <a:p>
            <a:pPr marL="109728" indent="0">
              <a:buNone/>
            </a:pPr>
            <a:endParaRPr lang="fr-FR" sz="1200" dirty="0"/>
          </a:p>
          <a:p>
            <a:pPr marL="109728" indent="0">
              <a:buNone/>
            </a:pPr>
            <a:r>
              <a:rPr lang="fr-FR" sz="2400" dirty="0"/>
              <a:t>L’objectif de cette SAE est d’apprendre à analyser ces données et à restituer des informations pertinentes sur la stratégie de marketing digital d’une entreprise ou de ses concurrents. </a:t>
            </a:r>
          </a:p>
          <a:p>
            <a:pPr marL="109728" indent="0">
              <a:buNone/>
            </a:pPr>
            <a:endParaRPr lang="fr-FR" sz="2400" dirty="0"/>
          </a:p>
          <a:p>
            <a:pPr marL="109728" indent="0">
              <a:buNone/>
            </a:pPr>
            <a:r>
              <a:rPr lang="fr-FR" sz="2400" dirty="0"/>
              <a:t>	c’est ce qu’on appelle le Web Analytics.</a:t>
            </a:r>
          </a:p>
          <a:p>
            <a:pPr marL="109728" indent="0">
              <a:buNone/>
            </a:pPr>
            <a:endParaRPr lang="fr-FR" sz="1600" dirty="0"/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80000"/>
              <a:buNone/>
            </a:pPr>
            <a:endParaRPr lang="fr-FR" sz="2400" dirty="0"/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80000"/>
              <a:buNone/>
            </a:pPr>
            <a:endParaRPr lang="fr-FR" sz="2400" dirty="0"/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80000"/>
              <a:buNone/>
            </a:pPr>
            <a:endParaRPr lang="fr-FR" sz="20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76B5115B-69ED-40FE-9534-47875D178A17}"/>
              </a:ext>
            </a:extLst>
          </p:cNvPr>
          <p:cNvSpPr/>
          <p:nvPr/>
        </p:nvSpPr>
        <p:spPr>
          <a:xfrm>
            <a:off x="694606" y="3563846"/>
            <a:ext cx="674227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639EA9C-5023-4F5D-8D0E-835AF6C226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978" y="4149080"/>
            <a:ext cx="4104456" cy="230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82" y="218706"/>
            <a:ext cx="10971372" cy="1066800"/>
          </a:xfrm>
        </p:spPr>
        <p:txBody>
          <a:bodyPr>
            <a:normAutofit/>
          </a:bodyPr>
          <a:lstStyle/>
          <a:p>
            <a:pPr algn="ctr"/>
            <a:r>
              <a:rPr lang="fr-FR" sz="3200" u="sng" dirty="0"/>
              <a:t>Le web </a:t>
            </a:r>
            <a:r>
              <a:rPr lang="fr-FR" sz="3200" u="sng" dirty="0" err="1"/>
              <a:t>tracking</a:t>
            </a:r>
            <a:endParaRPr lang="en-US" sz="3200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78582" y="1484784"/>
            <a:ext cx="11233248" cy="508975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fr-FR" sz="2400" dirty="0"/>
              <a:t>Les balises nous permettent </a:t>
            </a:r>
            <a:r>
              <a:rPr lang="fr-FR" sz="2400" u="sng" dirty="0"/>
              <a:t>aussi</a:t>
            </a:r>
            <a:r>
              <a:rPr lang="fr-FR" sz="2400" dirty="0"/>
              <a:t> de faire du web </a:t>
            </a:r>
            <a:r>
              <a:rPr lang="fr-FR" sz="2400" dirty="0" err="1"/>
              <a:t>tracking</a:t>
            </a:r>
            <a:r>
              <a:rPr lang="fr-FR" sz="2400" dirty="0"/>
              <a:t>. </a:t>
            </a:r>
          </a:p>
          <a:p>
            <a:pPr marL="109728" indent="0">
              <a:buNone/>
            </a:pPr>
            <a:endParaRPr lang="fr-FR" sz="2400" dirty="0"/>
          </a:p>
          <a:p>
            <a:pPr marL="109728" indent="0" algn="just">
              <a:buNone/>
            </a:pPr>
            <a:r>
              <a:rPr lang="fr-FR" sz="2400" dirty="0"/>
              <a:t>	c’est une collecte de données plus axée sur le comportement de l’internaute lors de sa navigation sur nos supports digitaux. On parle alors d’analyse et d’optimisation de l’UX. </a:t>
            </a:r>
          </a:p>
          <a:p>
            <a:pPr marL="109728" indent="0" algn="just">
              <a:buNone/>
            </a:pPr>
            <a:endParaRPr lang="fr-FR" sz="2400" dirty="0"/>
          </a:p>
          <a:p>
            <a:pPr marL="109728" indent="0">
              <a:buNone/>
            </a:pPr>
            <a:r>
              <a:rPr lang="fr-FR" sz="2400" u="sng" dirty="0"/>
              <a:t>Je vous invite à lire cette ressource dès que possible : </a:t>
            </a:r>
          </a:p>
          <a:p>
            <a:pPr marL="109728" indent="0">
              <a:buNone/>
            </a:pPr>
            <a:r>
              <a:rPr lang="fr-FR" sz="2400" dirty="0">
                <a:solidFill>
                  <a:srgbClr val="0070C0"/>
                </a:solidFill>
              </a:rPr>
              <a:t>www.act.com/fr/web-tracking</a:t>
            </a:r>
          </a:p>
          <a:p>
            <a:pPr marL="109728" indent="0">
              <a:buNone/>
            </a:pPr>
            <a:endParaRPr lang="fr-FR" sz="2400" dirty="0"/>
          </a:p>
          <a:p>
            <a:pPr marL="109728" indent="0">
              <a:buNone/>
            </a:pPr>
            <a:r>
              <a:rPr lang="fr-FR" sz="2400" dirty="0"/>
              <a:t>Et à découvrir une société qui a le vent en poupe dans ce domaine</a:t>
            </a:r>
          </a:p>
          <a:p>
            <a:pPr marL="109728" indent="0">
              <a:buNone/>
            </a:pPr>
            <a:r>
              <a:rPr lang="fr-FR" sz="2400" dirty="0">
                <a:solidFill>
                  <a:srgbClr val="0070C0"/>
                </a:solidFill>
              </a:rPr>
              <a:t>https://contentsquare.com/fr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80000"/>
              <a:buNone/>
            </a:pPr>
            <a:endParaRPr lang="fr-FR" sz="2400" dirty="0"/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80000"/>
              <a:buNone/>
            </a:pPr>
            <a:endParaRPr lang="fr-FR" sz="2400" dirty="0"/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80000"/>
              <a:buNone/>
            </a:pPr>
            <a:endParaRPr lang="fr-FR" sz="20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7F4A4E-9E32-4E77-B234-64B5B6B25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92" y="5013176"/>
            <a:ext cx="2016224" cy="1118636"/>
          </a:xfrm>
          <a:prstGeom prst="rect">
            <a:avLst/>
          </a:prstGeom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76B5115B-69ED-40FE-9534-47875D178A17}"/>
              </a:ext>
            </a:extLst>
          </p:cNvPr>
          <p:cNvSpPr/>
          <p:nvPr/>
        </p:nvSpPr>
        <p:spPr>
          <a:xfrm>
            <a:off x="622598" y="2348880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78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620688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u="sng" dirty="0">
                <a:sym typeface="Proxima Nova"/>
              </a:rPr>
              <a:t>Nos partenaires pour vous permettre d’acquérir les compétences spécifiques</a:t>
            </a:r>
            <a:endParaRPr lang="en-US" sz="3200" u="sng" dirty="0"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" y="1844824"/>
            <a:ext cx="12070968" cy="4726879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just"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 algn="just"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 algn="just"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pic>
        <p:nvPicPr>
          <p:cNvPr id="4" name="Image 3" descr="Google-Analytics-Symbo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8782" y="2564904"/>
            <a:ext cx="2254779" cy="1268313"/>
          </a:xfrm>
          <a:prstGeom prst="rect">
            <a:avLst/>
          </a:prstGeom>
        </p:spPr>
      </p:pic>
      <p:pic>
        <p:nvPicPr>
          <p:cNvPr id="6" name="Image 5" descr="similarwe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9302" y="2348880"/>
            <a:ext cx="3312368" cy="1730712"/>
          </a:xfrm>
          <a:prstGeom prst="rect">
            <a:avLst/>
          </a:prstGeom>
        </p:spPr>
      </p:pic>
      <p:pic>
        <p:nvPicPr>
          <p:cNvPr id="7" name="Image 6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47334" y="4149080"/>
            <a:ext cx="2448272" cy="12687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71376BB-9DD6-4421-9BC3-13690DAC13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843" y="3561450"/>
            <a:ext cx="3262891" cy="244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470" y="271427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u="sng" dirty="0">
                <a:sym typeface="Proxima Nova"/>
              </a:rPr>
              <a:t>Travaux à mener dans le cadre de la SAE</a:t>
            </a:r>
            <a:endParaRPr lang="en-US" sz="3200" u="sng" dirty="0"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65" y="1332643"/>
            <a:ext cx="11305255" cy="48708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u="sng" dirty="0"/>
              <a:t>Activité 1 (groupe de 4 à 5 personnes)</a:t>
            </a:r>
            <a:endParaRPr lang="fr-FR" sz="2400" dirty="0"/>
          </a:p>
          <a:p>
            <a:pPr>
              <a:buNone/>
            </a:pPr>
            <a:endParaRPr lang="fr-FR" sz="1000" dirty="0"/>
          </a:p>
          <a:p>
            <a:pPr>
              <a:buNone/>
            </a:pPr>
            <a:r>
              <a:rPr lang="fr-FR" sz="2400" dirty="0"/>
              <a:t>1/ Sélection d’une entreprise BtoC dont la distribution se réalise exclusivement sur le WEB (site internet requis) / Minimum de 50 000 visiteurs mensuels.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dirty="0"/>
              <a:t>2/ Description rapide du modèle d’affaires.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dirty="0"/>
              <a:t>3/ Analyse de la stratégie marketing et du marketing mix.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dirty="0"/>
              <a:t>4/ Audit des stratégies marketing digital (SEO / SEA / E-MAILING / DISPLAY / RETARGETING / MEDIA SOCIAL) mises en place (en vous appuyant sur les solutions </a:t>
            </a:r>
            <a:r>
              <a:rPr lang="fr-FR" sz="2400" dirty="0" err="1"/>
              <a:t>Semrush</a:t>
            </a:r>
            <a:r>
              <a:rPr lang="fr-FR" sz="2400" dirty="0"/>
              <a:t> &amp; </a:t>
            </a:r>
            <a:r>
              <a:rPr lang="fr-FR" sz="2400" dirty="0" err="1"/>
              <a:t>Similarweb</a:t>
            </a:r>
            <a:r>
              <a:rPr lang="fr-FR" sz="2400" dirty="0"/>
              <a:t>.</a:t>
            </a:r>
          </a:p>
          <a:p>
            <a:pPr>
              <a:buNone/>
            </a:pPr>
            <a:endParaRPr lang="fr-FR" sz="1800" dirty="0"/>
          </a:p>
          <a:p>
            <a:pPr>
              <a:buNone/>
            </a:pPr>
            <a:r>
              <a:rPr lang="fr-FR" sz="2400" dirty="0"/>
              <a:t>5/ Analyse de l’audience du site grâce à </a:t>
            </a:r>
            <a:r>
              <a:rPr lang="fr-FR" sz="2400" dirty="0" err="1"/>
              <a:t>Semrush</a:t>
            </a:r>
            <a:r>
              <a:rPr lang="fr-FR" sz="2400" dirty="0"/>
              <a:t> &amp; </a:t>
            </a:r>
            <a:r>
              <a:rPr lang="fr-FR" sz="2400" dirty="0" err="1"/>
              <a:t>Similarweb</a:t>
            </a:r>
            <a:r>
              <a:rPr lang="fr-FR" sz="2400" dirty="0"/>
              <a:t>.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317836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u="sng" dirty="0">
                <a:sym typeface="Proxima Nova"/>
              </a:rPr>
              <a:t>Travaux à mener dans le cadre de la SAE</a:t>
            </a:r>
            <a:endParaRPr lang="en-US" sz="3200" u="sng" dirty="0"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66" y="1412776"/>
            <a:ext cx="11305255" cy="52309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u="sng" dirty="0"/>
              <a:t>Activité 2 (individuelle)</a:t>
            </a:r>
            <a:r>
              <a:rPr lang="fr-FR" sz="2400" dirty="0"/>
              <a:t> </a:t>
            </a:r>
          </a:p>
          <a:p>
            <a:pPr>
              <a:buNone/>
            </a:pPr>
            <a:endParaRPr lang="fr-FR" sz="1200" dirty="0"/>
          </a:p>
          <a:p>
            <a:pPr>
              <a:buNone/>
            </a:pPr>
            <a:r>
              <a:rPr lang="fr-FR" sz="2400" dirty="0"/>
              <a:t>Certification Google Analytics (temps de formation moyen de 5H/ formation</a:t>
            </a:r>
          </a:p>
          <a:p>
            <a:pPr>
              <a:buNone/>
            </a:pPr>
            <a:r>
              <a:rPr lang="fr-FR" sz="2400" dirty="0"/>
              <a:t>individuelle de chaque étudiant sur </a:t>
            </a:r>
            <a:r>
              <a:rPr lang="fr-FR" sz="2400" dirty="0" err="1"/>
              <a:t>skillshop</a:t>
            </a:r>
            <a:r>
              <a:rPr lang="fr-FR" sz="2400" dirty="0"/>
              <a:t>.</a:t>
            </a:r>
          </a:p>
          <a:p>
            <a:pPr>
              <a:buNone/>
            </a:pPr>
            <a:r>
              <a:rPr lang="fr-FR" sz="2400" dirty="0">
                <a:solidFill>
                  <a:srgbClr val="00B0F0"/>
                </a:solidFill>
                <a:hlinkClick r:id="rId3"/>
              </a:rPr>
              <a:t>https://skillshop.docebosaas.com/learn/courses/14810/google-analytics-certification</a:t>
            </a:r>
            <a:endParaRPr lang="fr-FR" sz="2400" dirty="0">
              <a:solidFill>
                <a:srgbClr val="00B0F0"/>
              </a:solidFill>
            </a:endParaRPr>
          </a:p>
          <a:p>
            <a:pPr>
              <a:buNone/>
            </a:pPr>
            <a:endParaRPr lang="fr-FR" sz="1200" u="sng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Sélectionnez la langue « French » en haut à droite de la page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Connectez-vous avec votre compte GOOGLE. Le compte doit être à votre nom pour obtenir une certification à votre nom.</a:t>
            </a:r>
          </a:p>
          <a:p>
            <a:pPr>
              <a:buNone/>
            </a:pPr>
            <a:endParaRPr lang="fr-FR" sz="12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FR" sz="2400" u="sng" dirty="0"/>
              <a:t>Compte de démo à ouvrir et à explorer pendant la formation :</a:t>
            </a:r>
            <a:r>
              <a:rPr lang="fr-FR" sz="2400" dirty="0"/>
              <a:t> </a:t>
            </a:r>
          </a:p>
          <a:p>
            <a:pPr>
              <a:buNone/>
            </a:pPr>
            <a:r>
              <a:rPr lang="fr-FR" sz="2400" dirty="0">
                <a:solidFill>
                  <a:srgbClr val="00B0F0"/>
                </a:solidFill>
              </a:rPr>
              <a:t>https://analytics.google.com/analytics/web/?utm_source=demoaccount&amp;utm_medium=demoaccount&amp;utm_campaign=demoaccount#/analysis/p213025502/edit/i9kIZsORQtiNl_vwpByvrg</a:t>
            </a: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tient Care Breakthrough by Slidesgo">
  <a:themeElements>
    <a:clrScheme name="Simple Light">
      <a:dk1>
        <a:srgbClr val="4B49DA"/>
      </a:dk1>
      <a:lt1>
        <a:srgbClr val="6179CE"/>
      </a:lt1>
      <a:dk2>
        <a:srgbClr val="FFD966"/>
      </a:dk2>
      <a:lt2>
        <a:srgbClr val="F6F9FF"/>
      </a:lt2>
      <a:accent1>
        <a:srgbClr val="262C38"/>
      </a:accent1>
      <a:accent2>
        <a:srgbClr val="505769"/>
      </a:accent2>
      <a:accent3>
        <a:srgbClr val="4B49DA"/>
      </a:accent3>
      <a:accent4>
        <a:srgbClr val="BBC8F7"/>
      </a:accent4>
      <a:accent5>
        <a:srgbClr val="A0AAC5"/>
      </a:accent5>
      <a:accent6>
        <a:srgbClr val="FFE7A0"/>
      </a:accent6>
      <a:hlink>
        <a:srgbClr val="4B49D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atient Care Breakthrough by Slidesgo">
  <a:themeElements>
    <a:clrScheme name="Simple Light">
      <a:dk1>
        <a:srgbClr val="4B49DA"/>
      </a:dk1>
      <a:lt1>
        <a:srgbClr val="6179CE"/>
      </a:lt1>
      <a:dk2>
        <a:srgbClr val="FFD966"/>
      </a:dk2>
      <a:lt2>
        <a:srgbClr val="F6F9FF"/>
      </a:lt2>
      <a:accent1>
        <a:srgbClr val="262C38"/>
      </a:accent1>
      <a:accent2>
        <a:srgbClr val="505769"/>
      </a:accent2>
      <a:accent3>
        <a:srgbClr val="4B49DA"/>
      </a:accent3>
      <a:accent4>
        <a:srgbClr val="BBC8F7"/>
      </a:accent4>
      <a:accent5>
        <a:srgbClr val="A0AAC5"/>
      </a:accent5>
      <a:accent6>
        <a:srgbClr val="FFE7A0"/>
      </a:accent6>
      <a:hlink>
        <a:srgbClr val="4B49D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8741</TotalTime>
  <Words>1112</Words>
  <Application>Microsoft Office PowerPoint</Application>
  <PresentationFormat>Personnalisé</PresentationFormat>
  <Paragraphs>242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18</vt:i4>
      </vt:variant>
    </vt:vector>
  </HeadingPairs>
  <TitlesOfParts>
    <vt:vector size="38" baseType="lpstr">
      <vt:lpstr>Anton</vt:lpstr>
      <vt:lpstr>Arial</vt:lpstr>
      <vt:lpstr>Calibri</vt:lpstr>
      <vt:lpstr>Georgia</vt:lpstr>
      <vt:lpstr>Lucida Sans Unicode</vt:lpstr>
      <vt:lpstr>Nanum Gothic</vt:lpstr>
      <vt:lpstr>Proxima Nova</vt:lpstr>
      <vt:lpstr>Proxima Nova Semibold</vt:lpstr>
      <vt:lpstr>Roboto</vt:lpstr>
      <vt:lpstr>Times New Roman</vt:lpstr>
      <vt:lpstr>Trebuchet MS</vt:lpstr>
      <vt:lpstr>Verdana</vt:lpstr>
      <vt:lpstr>Wingdings</vt:lpstr>
      <vt:lpstr>Wingdings 2</vt:lpstr>
      <vt:lpstr>1_Office Theme</vt:lpstr>
      <vt:lpstr>Patient Care Breakthrough by Slidesgo</vt:lpstr>
      <vt:lpstr>Slidesgo Final Pages</vt:lpstr>
      <vt:lpstr>1_Patient Care Breakthrough by Slidesgo</vt:lpstr>
      <vt:lpstr>1_Slidesgo Final Pages</vt:lpstr>
      <vt:lpstr>Urbain</vt:lpstr>
      <vt:lpstr>Présentation de la SAE Analyse de l’activité digitale</vt:lpstr>
      <vt:lpstr>Les objectifs de la SAE</vt:lpstr>
      <vt:lpstr>Descriptif de la SAE</vt:lpstr>
      <vt:lpstr>Le tracking</vt:lpstr>
      <vt:lpstr>Le web Analytics</vt:lpstr>
      <vt:lpstr>Le web tracking</vt:lpstr>
      <vt:lpstr>Nos partenaires pour vous permettre d’acquérir les compétences spécifiques</vt:lpstr>
      <vt:lpstr>Travaux à mener dans le cadre de la SAE</vt:lpstr>
      <vt:lpstr>Travaux à mener dans le cadre de la SAE</vt:lpstr>
      <vt:lpstr>Travaux à mener dans le cadre de la SAE</vt:lpstr>
      <vt:lpstr>Présentation PowerPoint</vt:lpstr>
      <vt:lpstr>Travaux à mener dans le cadre de la SAE</vt:lpstr>
      <vt:lpstr>Pourquoi ces certifications?</vt:lpstr>
      <vt:lpstr>Les livrables attendus </vt:lpstr>
      <vt:lpstr>Structure du rapport écrit et de la soutenance orale de l’activité 1</vt:lpstr>
      <vt:lpstr>Temps forts de la SAE</vt:lpstr>
      <vt:lpstr>Planning </vt:lpstr>
      <vt:lpstr>Présentation de Similarweb</vt:lpstr>
    </vt:vector>
  </TitlesOfParts>
  <Company>EDA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 / Export  A guide to successful international trade</dc:title>
  <dc:creator>Alice Bourrouet</dc:creator>
  <cp:lastModifiedBy>Tanguy Hemmet</cp:lastModifiedBy>
  <cp:revision>925</cp:revision>
  <dcterms:created xsi:type="dcterms:W3CDTF">2015-03-19T19:44:34Z</dcterms:created>
  <dcterms:modified xsi:type="dcterms:W3CDTF">2024-09-18T12:04:17Z</dcterms:modified>
</cp:coreProperties>
</file>