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690" r:id="rId3"/>
    <p:sldMasterId id="2147483718" r:id="rId4"/>
    <p:sldMasterId id="2147483720" r:id="rId5"/>
  </p:sldMasterIdLst>
  <p:notesMasterIdLst>
    <p:notesMasterId r:id="rId88"/>
  </p:notesMasterIdLst>
  <p:sldIdLst>
    <p:sldId id="269" r:id="rId6"/>
    <p:sldId id="270" r:id="rId7"/>
    <p:sldId id="272" r:id="rId8"/>
    <p:sldId id="572" r:id="rId9"/>
    <p:sldId id="575" r:id="rId10"/>
    <p:sldId id="577" r:id="rId11"/>
    <p:sldId id="578" r:id="rId12"/>
    <p:sldId id="576" r:id="rId13"/>
    <p:sldId id="573" r:id="rId14"/>
    <p:sldId id="1210" r:id="rId15"/>
    <p:sldId id="1215" r:id="rId16"/>
    <p:sldId id="1214" r:id="rId17"/>
    <p:sldId id="1216" r:id="rId18"/>
    <p:sldId id="1212" r:id="rId19"/>
    <p:sldId id="1217" r:id="rId20"/>
    <p:sldId id="1221" r:id="rId21"/>
    <p:sldId id="1222" r:id="rId22"/>
    <p:sldId id="1354" r:id="rId23"/>
    <p:sldId id="1234" r:id="rId24"/>
    <p:sldId id="1224" r:id="rId25"/>
    <p:sldId id="1233" r:id="rId26"/>
    <p:sldId id="1225" r:id="rId27"/>
    <p:sldId id="1226" r:id="rId28"/>
    <p:sldId id="1229" r:id="rId29"/>
    <p:sldId id="1230" r:id="rId30"/>
    <p:sldId id="952" r:id="rId31"/>
    <p:sldId id="953" r:id="rId32"/>
    <p:sldId id="954" r:id="rId33"/>
    <p:sldId id="955" r:id="rId34"/>
    <p:sldId id="1231" r:id="rId35"/>
    <p:sldId id="1232" r:id="rId36"/>
    <p:sldId id="1235" r:id="rId37"/>
    <p:sldId id="643" r:id="rId38"/>
    <p:sldId id="1237" r:id="rId39"/>
    <p:sldId id="1239" r:id="rId40"/>
    <p:sldId id="1329" r:id="rId41"/>
    <p:sldId id="1196" r:id="rId42"/>
    <p:sldId id="1197" r:id="rId43"/>
    <p:sldId id="1198" r:id="rId44"/>
    <p:sldId id="1199" r:id="rId45"/>
    <p:sldId id="1200" r:id="rId46"/>
    <p:sldId id="1201" r:id="rId47"/>
    <p:sldId id="1330" r:id="rId48"/>
    <p:sldId id="1240" r:id="rId49"/>
    <p:sldId id="1241" r:id="rId50"/>
    <p:sldId id="1284" r:id="rId51"/>
    <p:sldId id="1324" r:id="rId52"/>
    <p:sldId id="1304" r:id="rId53"/>
    <p:sldId id="1325" r:id="rId54"/>
    <p:sldId id="1331" r:id="rId55"/>
    <p:sldId id="498" r:id="rId56"/>
    <p:sldId id="499" r:id="rId57"/>
    <p:sldId id="500" r:id="rId58"/>
    <p:sldId id="1334" r:id="rId59"/>
    <p:sldId id="501" r:id="rId60"/>
    <p:sldId id="502" r:id="rId61"/>
    <p:sldId id="503" r:id="rId62"/>
    <p:sldId id="1338" r:id="rId63"/>
    <p:sldId id="1335" r:id="rId64"/>
    <p:sldId id="1340" r:id="rId65"/>
    <p:sldId id="1342" r:id="rId66"/>
    <p:sldId id="614" r:id="rId67"/>
    <p:sldId id="1343" r:id="rId68"/>
    <p:sldId id="1345" r:id="rId69"/>
    <p:sldId id="1344" r:id="rId70"/>
    <p:sldId id="1346" r:id="rId71"/>
    <p:sldId id="1326" r:id="rId72"/>
    <p:sldId id="1327" r:id="rId73"/>
    <p:sldId id="584" r:id="rId74"/>
    <p:sldId id="580" r:id="rId75"/>
    <p:sldId id="612" r:id="rId76"/>
    <p:sldId id="1350" r:id="rId77"/>
    <p:sldId id="1351" r:id="rId78"/>
    <p:sldId id="649" r:id="rId79"/>
    <p:sldId id="650" r:id="rId80"/>
    <p:sldId id="651" r:id="rId81"/>
    <p:sldId id="586" r:id="rId82"/>
    <p:sldId id="1352" r:id="rId83"/>
    <p:sldId id="1353" r:id="rId84"/>
    <p:sldId id="1349" r:id="rId85"/>
    <p:sldId id="1348" r:id="rId86"/>
    <p:sldId id="524" r:id="rId87"/>
  </p:sldIdLst>
  <p:sldSz cx="12192000" cy="6858000"/>
  <p:notesSz cx="6858000" cy="9144000"/>
  <p:defaultTextStyle>
    <a:defPPr>
      <a:defRPr lang="fr-FR"/>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guy Hemmet" initials="TH" lastIdx="1" clrIdx="0">
    <p:extLst>
      <p:ext uri="{19B8F6BF-5375-455C-9EA6-DF929625EA0E}">
        <p15:presenceInfo xmlns:p15="http://schemas.microsoft.com/office/powerpoint/2012/main" userId="S-1-5-21-747297464-3559334963-3189168801-3507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92952" autoAdjust="0"/>
  </p:normalViewPr>
  <p:slideViewPr>
    <p:cSldViewPr snapToGrid="0">
      <p:cViewPr varScale="1">
        <p:scale>
          <a:sx n="68" d="100"/>
          <a:sy n="68" d="100"/>
        </p:scale>
        <p:origin x="900" y="3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commentAuthors" Target="commen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D4B54-8DBF-45F0-8FBE-90D8A269F964}" type="datetimeFigureOut">
              <a:rPr lang="fr-FR" smtClean="0"/>
              <a:t>25/11/2024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F69E8-2009-40CE-9CC2-0D9830484049}" type="slidenum">
              <a:rPr lang="fr-FR" smtClean="0"/>
              <a:t>‹N°›</a:t>
            </a:fld>
            <a:endParaRPr lang="fr-FR"/>
          </a:p>
        </p:txBody>
      </p:sp>
    </p:spTree>
    <p:extLst>
      <p:ext uri="{BB962C8B-B14F-4D97-AF65-F5344CB8AC3E}">
        <p14:creationId xmlns:p14="http://schemas.microsoft.com/office/powerpoint/2010/main" val="285310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BF69E8-2009-40CE-9CC2-0D9830484049}" type="slidenum">
              <a:rPr lang="fr-FR" smtClean="0"/>
              <a:t>1</a:t>
            </a:fld>
            <a:endParaRPr lang="fr-FR"/>
          </a:p>
        </p:txBody>
      </p:sp>
    </p:spTree>
    <p:extLst>
      <p:ext uri="{BB962C8B-B14F-4D97-AF65-F5344CB8AC3E}">
        <p14:creationId xmlns:p14="http://schemas.microsoft.com/office/powerpoint/2010/main" val="1333274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6D13C-93B2-4503-BBFD-E00F815EAF22}" type="slidenum">
              <a:rPr lang="en-US" smtClean="0"/>
              <a:pPr/>
              <a:t>44</a:t>
            </a:fld>
            <a:endParaRPr lang="en-US"/>
          </a:p>
        </p:txBody>
      </p:sp>
    </p:spTree>
    <p:extLst>
      <p:ext uri="{BB962C8B-B14F-4D97-AF65-F5344CB8AC3E}">
        <p14:creationId xmlns:p14="http://schemas.microsoft.com/office/powerpoint/2010/main" val="162746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6D13C-93B2-4503-BBFD-E00F815EAF22}" type="slidenum">
              <a:rPr lang="en-US" smtClean="0"/>
              <a:pPr/>
              <a:t>45</a:t>
            </a:fld>
            <a:endParaRPr lang="en-US"/>
          </a:p>
        </p:txBody>
      </p:sp>
    </p:spTree>
    <p:extLst>
      <p:ext uri="{BB962C8B-B14F-4D97-AF65-F5344CB8AC3E}">
        <p14:creationId xmlns:p14="http://schemas.microsoft.com/office/powerpoint/2010/main" val="322160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Toutes les situations présentées ne permettent pas la réalisation d’un atelier d’entrainement, je vous invite donc à adapter 1 ou 2 ateliers par séance.</a:t>
            </a:r>
          </a:p>
        </p:txBody>
      </p:sp>
      <p:sp>
        <p:nvSpPr>
          <p:cNvPr id="4" name="Espace réservé du numéro de diapositive 3"/>
          <p:cNvSpPr>
            <a:spLocks noGrp="1"/>
          </p:cNvSpPr>
          <p:nvPr>
            <p:ph type="sldNum" sz="quarter" idx="5"/>
          </p:nvPr>
        </p:nvSpPr>
        <p:spPr/>
        <p:txBody>
          <a:bodyPr/>
          <a:lstStyle/>
          <a:p>
            <a:fld id="{3DBF69E8-2009-40CE-9CC2-0D9830484049}" type="slidenum">
              <a:rPr lang="fr-FR" smtClean="0"/>
              <a:t>2</a:t>
            </a:fld>
            <a:endParaRPr lang="fr-FR"/>
          </a:p>
        </p:txBody>
      </p:sp>
    </p:spTree>
    <p:extLst>
      <p:ext uri="{BB962C8B-B14F-4D97-AF65-F5344CB8AC3E}">
        <p14:creationId xmlns:p14="http://schemas.microsoft.com/office/powerpoint/2010/main" val="269788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How to </a:t>
            </a:r>
            <a:r>
              <a:rPr lang="fr-CH" dirty="0" err="1"/>
              <a:t>start</a:t>
            </a:r>
            <a:r>
              <a:rPr lang="fr-CH" dirty="0"/>
              <a:t> </a:t>
            </a:r>
            <a:r>
              <a:rPr lang="fr-CH" dirty="0" err="1"/>
              <a:t>exporting</a:t>
            </a:r>
            <a:r>
              <a:rPr lang="fr-CH" dirty="0"/>
              <a:t>? </a:t>
            </a:r>
            <a:r>
              <a:rPr lang="fr-CH" dirty="0" err="1"/>
              <a:t>What</a:t>
            </a:r>
            <a:r>
              <a:rPr lang="fr-CH" dirty="0"/>
              <a:t> </a:t>
            </a:r>
            <a:r>
              <a:rPr lang="fr-CH" dirty="0" err="1"/>
              <a:t>should</a:t>
            </a:r>
            <a:r>
              <a:rPr lang="fr-CH" dirty="0"/>
              <a:t> </a:t>
            </a:r>
            <a:r>
              <a:rPr lang="fr-CH" dirty="0" err="1"/>
              <a:t>be</a:t>
            </a:r>
            <a:r>
              <a:rPr lang="fr-CH" dirty="0"/>
              <a:t> the export strategy? Start</a:t>
            </a:r>
            <a:r>
              <a:rPr lang="fr-CH" baseline="0" dirty="0"/>
              <a:t> </a:t>
            </a:r>
            <a:r>
              <a:rPr lang="fr-CH" baseline="0" dirty="0" err="1"/>
              <a:t>with</a:t>
            </a:r>
            <a:r>
              <a:rPr lang="fr-CH" baseline="0" dirty="0"/>
              <a:t> countries </a:t>
            </a:r>
            <a:r>
              <a:rPr lang="fr-CH" baseline="0" dirty="0" err="1"/>
              <a:t>closeby</a:t>
            </a:r>
            <a:r>
              <a:rPr lang="fr-CH" baseline="0" dirty="0"/>
              <a:t>? Countries </a:t>
            </a:r>
            <a:r>
              <a:rPr lang="fr-CH" baseline="0" dirty="0" err="1"/>
              <a:t>with</a:t>
            </a:r>
            <a:r>
              <a:rPr lang="fr-CH" baseline="0" dirty="0"/>
              <a:t> </a:t>
            </a:r>
            <a:r>
              <a:rPr lang="fr-CH" baseline="0" dirty="0" err="1"/>
              <a:t>tfree</a:t>
            </a:r>
            <a:r>
              <a:rPr lang="fr-CH" baseline="0" dirty="0"/>
              <a:t> </a:t>
            </a:r>
            <a:r>
              <a:rPr lang="fr-CH" baseline="0" dirty="0" err="1"/>
              <a:t>trade</a:t>
            </a:r>
            <a:r>
              <a:rPr lang="fr-CH" baseline="0" dirty="0"/>
              <a:t> agreement? </a:t>
            </a:r>
            <a:r>
              <a:rPr lang="fr-CH" baseline="0" dirty="0" err="1"/>
              <a:t>what</a:t>
            </a:r>
            <a:r>
              <a:rPr lang="fr-CH" baseline="0" dirty="0"/>
              <a:t> are the first </a:t>
            </a:r>
            <a:r>
              <a:rPr lang="fr-CH" baseline="0" dirty="0" err="1"/>
              <a:t>steps</a:t>
            </a:r>
            <a:r>
              <a:rPr lang="fr-CH" baseline="0" dirty="0"/>
              <a:t>? </a:t>
            </a:r>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a:t>
            </a:fld>
            <a:endParaRPr lang="en-US"/>
          </a:p>
        </p:txBody>
      </p:sp>
    </p:spTree>
    <p:extLst>
      <p:ext uri="{BB962C8B-B14F-4D97-AF65-F5344CB8AC3E}">
        <p14:creationId xmlns:p14="http://schemas.microsoft.com/office/powerpoint/2010/main" val="104080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Code SH 87116010 - Cycles électriques assistance ≤ 250W </a:t>
            </a:r>
          </a:p>
          <a:p>
            <a:endParaRPr lang="fr-FR" dirty="0"/>
          </a:p>
        </p:txBody>
      </p:sp>
      <p:sp>
        <p:nvSpPr>
          <p:cNvPr id="4" name="Espace réservé du numéro de diapositive 3"/>
          <p:cNvSpPr>
            <a:spLocks noGrp="1"/>
          </p:cNvSpPr>
          <p:nvPr>
            <p:ph type="sldNum" sz="quarter" idx="5"/>
          </p:nvPr>
        </p:nvSpPr>
        <p:spPr/>
        <p:txBody>
          <a:bodyPr/>
          <a:lstStyle/>
          <a:p>
            <a:fld id="{3DBF69E8-2009-40CE-9CC2-0D9830484049}" type="slidenum">
              <a:rPr lang="fr-FR" smtClean="0"/>
              <a:t>9</a:t>
            </a:fld>
            <a:endParaRPr lang="fr-FR"/>
          </a:p>
        </p:txBody>
      </p:sp>
    </p:spTree>
    <p:extLst>
      <p:ext uri="{BB962C8B-B14F-4D97-AF65-F5344CB8AC3E}">
        <p14:creationId xmlns:p14="http://schemas.microsoft.com/office/powerpoint/2010/main" val="237877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a:t>Issuing</a:t>
            </a:r>
            <a:r>
              <a:rPr lang="fr-CH" dirty="0"/>
              <a:t> the </a:t>
            </a:r>
            <a:r>
              <a:rPr lang="fr-CH" dirty="0" err="1"/>
              <a:t>Letter</a:t>
            </a:r>
            <a:r>
              <a:rPr lang="fr-CH" dirty="0"/>
              <a:t> of </a:t>
            </a:r>
            <a:r>
              <a:rPr lang="fr-CH" dirty="0" err="1"/>
              <a:t>Credit</a:t>
            </a:r>
            <a:endParaRPr lang="fr-CH" dirty="0"/>
          </a:p>
          <a:p>
            <a:r>
              <a:rPr lang="fr-CH" dirty="0" err="1"/>
              <a:t>Sending</a:t>
            </a:r>
            <a:r>
              <a:rPr lang="fr-CH" dirty="0"/>
              <a:t> </a:t>
            </a:r>
            <a:r>
              <a:rPr lang="fr-CH" dirty="0" err="1"/>
              <a:t>goods</a:t>
            </a:r>
            <a:r>
              <a:rPr lang="fr-CH" dirty="0"/>
              <a:t> and documents</a:t>
            </a:r>
          </a:p>
          <a:p>
            <a:r>
              <a:rPr lang="fr-CH" dirty="0" err="1"/>
              <a:t>Payment</a:t>
            </a:r>
            <a:r>
              <a:rPr lang="fr-CH" dirty="0"/>
              <a:t> and </a:t>
            </a:r>
            <a:r>
              <a:rPr lang="fr-CH" dirty="0" err="1"/>
              <a:t>shipment</a:t>
            </a:r>
            <a:r>
              <a:rPr lang="fr-CH" dirty="0"/>
              <a:t> arrive</a:t>
            </a:r>
            <a:endParaRPr lang="en-US" dirty="0"/>
          </a:p>
        </p:txBody>
      </p:sp>
      <p:sp>
        <p:nvSpPr>
          <p:cNvPr id="4" name="Slide Number Placeholder 3"/>
          <p:cNvSpPr>
            <a:spLocks noGrp="1"/>
          </p:cNvSpPr>
          <p:nvPr>
            <p:ph type="sldNum" sz="quarter" idx="10"/>
          </p:nvPr>
        </p:nvSpPr>
        <p:spPr/>
        <p:txBody>
          <a:bodyPr/>
          <a:lstStyle/>
          <a:p>
            <a:fld id="{B9A6D13C-93B2-4503-BBFD-E00F815EAF22}" type="slidenum">
              <a:rPr lang="en-US" smtClean="0"/>
              <a:pPr/>
              <a:t>26</a:t>
            </a:fld>
            <a:endParaRPr lang="en-US"/>
          </a:p>
        </p:txBody>
      </p:sp>
    </p:spTree>
    <p:extLst>
      <p:ext uri="{BB962C8B-B14F-4D97-AF65-F5344CB8AC3E}">
        <p14:creationId xmlns:p14="http://schemas.microsoft.com/office/powerpoint/2010/main" val="248272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6D13C-93B2-4503-BBFD-E00F815EAF22}" type="slidenum">
              <a:rPr lang="en-US" smtClean="0"/>
              <a:pPr/>
              <a:t>33</a:t>
            </a:fld>
            <a:endParaRPr lang="en-US"/>
          </a:p>
        </p:txBody>
      </p:sp>
    </p:spTree>
    <p:extLst>
      <p:ext uri="{BB962C8B-B14F-4D97-AF65-F5344CB8AC3E}">
        <p14:creationId xmlns:p14="http://schemas.microsoft.com/office/powerpoint/2010/main" val="266296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6D13C-93B2-4503-BBFD-E00F815EAF22}" type="slidenum">
              <a:rPr lang="en-US" smtClean="0"/>
              <a:pPr/>
              <a:t>34</a:t>
            </a:fld>
            <a:endParaRPr lang="en-US"/>
          </a:p>
        </p:txBody>
      </p:sp>
    </p:spTree>
    <p:extLst>
      <p:ext uri="{BB962C8B-B14F-4D97-AF65-F5344CB8AC3E}">
        <p14:creationId xmlns:p14="http://schemas.microsoft.com/office/powerpoint/2010/main" val="297473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6D13C-93B2-4503-BBFD-E00F815EAF22}" type="slidenum">
              <a:rPr lang="en-US" smtClean="0"/>
              <a:pPr/>
              <a:t>35</a:t>
            </a:fld>
            <a:endParaRPr lang="en-US"/>
          </a:p>
        </p:txBody>
      </p:sp>
    </p:spTree>
    <p:extLst>
      <p:ext uri="{BB962C8B-B14F-4D97-AF65-F5344CB8AC3E}">
        <p14:creationId xmlns:p14="http://schemas.microsoft.com/office/powerpoint/2010/main" val="142950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6D13C-93B2-4503-BBFD-E00F815EAF22}" type="slidenum">
              <a:rPr lang="en-US" smtClean="0"/>
              <a:pPr/>
              <a:t>36</a:t>
            </a:fld>
            <a:endParaRPr lang="en-US"/>
          </a:p>
        </p:txBody>
      </p:sp>
    </p:spTree>
    <p:extLst>
      <p:ext uri="{BB962C8B-B14F-4D97-AF65-F5344CB8AC3E}">
        <p14:creationId xmlns:p14="http://schemas.microsoft.com/office/powerpoint/2010/main" val="311589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1689133"/>
            <a:ext cx="5946400" cy="2736800"/>
          </a:xfrm>
          <a:prstGeom prst="rect">
            <a:avLst/>
          </a:prstGeom>
        </p:spPr>
        <p:txBody>
          <a:bodyPr spcFirstLastPara="1" wrap="square" lIns="121894" tIns="121894" rIns="121894" bIns="121894" anchor="b" anchorCtr="0">
            <a:noAutofit/>
          </a:bodyPr>
          <a:lstStyle>
            <a:lvl1pPr lvl="0" algn="l">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r>
              <a:rPr lang="fr-FR"/>
              <a:t>Cliquez pour modifier le style du titre</a:t>
            </a:r>
            <a:endParaRPr/>
          </a:p>
        </p:txBody>
      </p:sp>
      <p:sp>
        <p:nvSpPr>
          <p:cNvPr id="10" name="Google Shape;10;p2"/>
          <p:cNvSpPr txBox="1">
            <a:spLocks noGrp="1"/>
          </p:cNvSpPr>
          <p:nvPr>
            <p:ph type="subTitle" idx="1"/>
          </p:nvPr>
        </p:nvSpPr>
        <p:spPr>
          <a:xfrm>
            <a:off x="950967" y="4475200"/>
            <a:ext cx="5834400" cy="578000"/>
          </a:xfrm>
          <a:prstGeom prst="rect">
            <a:avLst/>
          </a:prstGeom>
        </p:spPr>
        <p:txBody>
          <a:bodyPr spcFirstLastPara="1" wrap="square" lIns="121894" tIns="121894" rIns="121894" bIns="121894"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r>
              <a:rPr lang="fr-FR"/>
              <a:t>Cliquez pour modifier le style des sous-titres du masque</a:t>
            </a:r>
            <a:endParaRPr/>
          </a:p>
        </p:txBody>
      </p:sp>
      <p:sp>
        <p:nvSpPr>
          <p:cNvPr id="11" name="Google Shape;11;p2"/>
          <p:cNvSpPr/>
          <p:nvPr/>
        </p:nvSpPr>
        <p:spPr>
          <a:xfrm>
            <a:off x="569300" y="0"/>
            <a:ext cx="1964800" cy="57068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7345433" y="0"/>
            <a:ext cx="4846800" cy="1783600"/>
          </a:xfrm>
          <a:prstGeom prst="rect">
            <a:avLst/>
          </a:prstGeom>
          <a:solidFill>
            <a:schemeClr val="lt1"/>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2167500" y="2428400"/>
            <a:ext cx="7857200" cy="1921200"/>
          </a:xfrm>
          <a:prstGeom prst="rect">
            <a:avLst/>
          </a:prstGeom>
        </p:spPr>
        <p:txBody>
          <a:bodyPr spcFirstLastPara="1" wrap="square" lIns="121894" tIns="121894" rIns="121894" bIns="121894" anchor="b" anchorCtr="0">
            <a:noAutofit/>
          </a:bodyPr>
          <a:lstStyle>
            <a:lvl1pPr lvl="0" algn="ctr">
              <a:spcBef>
                <a:spcPts val="0"/>
              </a:spcBef>
              <a:spcAft>
                <a:spcPts val="0"/>
              </a:spcAft>
              <a:buSzPts val="12000"/>
              <a:buNone/>
              <a:defRPr sz="107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2167500" y="4248000"/>
            <a:ext cx="7857200" cy="588000"/>
          </a:xfrm>
          <a:prstGeom prst="rect">
            <a:avLst/>
          </a:prstGeom>
        </p:spPr>
        <p:txBody>
          <a:bodyPr spcFirstLastPara="1" wrap="square" lIns="121894" tIns="121894" rIns="121894" bIns="121894" anchor="t" anchorCtr="0">
            <a:noAutofit/>
          </a:bodyPr>
          <a:lstStyle>
            <a:lvl1pPr marL="609570" lvl="0" indent="-440245" algn="ctr">
              <a:spcBef>
                <a:spcPts val="0"/>
              </a:spcBef>
              <a:spcAft>
                <a:spcPts val="0"/>
              </a:spcAft>
              <a:buSzPts val="1600"/>
              <a:buChar char="●"/>
              <a:defRPr/>
            </a:lvl1pPr>
            <a:lvl2pPr marL="1219140" lvl="1" indent="-440245" algn="ctr">
              <a:spcBef>
                <a:spcPts val="0"/>
              </a:spcBef>
              <a:spcAft>
                <a:spcPts val="0"/>
              </a:spcAft>
              <a:buSzPts val="1600"/>
              <a:buChar char="○"/>
              <a:defRPr/>
            </a:lvl2pPr>
            <a:lvl3pPr marL="1828709" lvl="2" indent="-440245" algn="ctr">
              <a:spcBef>
                <a:spcPts val="0"/>
              </a:spcBef>
              <a:spcAft>
                <a:spcPts val="0"/>
              </a:spcAft>
              <a:buSzPts val="1600"/>
              <a:buChar char="■"/>
              <a:defRPr/>
            </a:lvl3pPr>
            <a:lvl4pPr marL="2438278" lvl="3" indent="-440245" algn="ctr">
              <a:spcBef>
                <a:spcPts val="0"/>
              </a:spcBef>
              <a:spcAft>
                <a:spcPts val="0"/>
              </a:spcAft>
              <a:buSzPts val="1600"/>
              <a:buChar char="●"/>
              <a:defRPr/>
            </a:lvl4pPr>
            <a:lvl5pPr marL="3047848" lvl="4" indent="-440245" algn="ctr">
              <a:spcBef>
                <a:spcPts val="0"/>
              </a:spcBef>
              <a:spcAft>
                <a:spcPts val="0"/>
              </a:spcAft>
              <a:buSzPts val="1600"/>
              <a:buChar char="○"/>
              <a:defRPr/>
            </a:lvl5pPr>
            <a:lvl6pPr marL="3657418" lvl="5" indent="-440245" algn="ctr">
              <a:spcBef>
                <a:spcPts val="0"/>
              </a:spcBef>
              <a:spcAft>
                <a:spcPts val="0"/>
              </a:spcAft>
              <a:buSzPts val="1600"/>
              <a:buChar char="■"/>
              <a:defRPr/>
            </a:lvl6pPr>
            <a:lvl7pPr marL="4266987" lvl="6" indent="-440245" algn="ctr">
              <a:spcBef>
                <a:spcPts val="0"/>
              </a:spcBef>
              <a:spcAft>
                <a:spcPts val="0"/>
              </a:spcAft>
              <a:buSzPts val="1600"/>
              <a:buChar char="●"/>
              <a:defRPr/>
            </a:lvl7pPr>
            <a:lvl8pPr marL="4876557" lvl="7" indent="-440245" algn="ctr">
              <a:spcBef>
                <a:spcPts val="0"/>
              </a:spcBef>
              <a:spcAft>
                <a:spcPts val="0"/>
              </a:spcAft>
              <a:buSzPts val="1600"/>
              <a:buChar char="○"/>
              <a:defRPr/>
            </a:lvl8pPr>
            <a:lvl9pPr marL="5486126" lvl="8" indent="-440245" algn="ctr">
              <a:spcBef>
                <a:spcPts val="0"/>
              </a:spcBef>
              <a:spcAft>
                <a:spcPts val="0"/>
              </a:spcAft>
              <a:buSzPts val="1600"/>
              <a:buChar char="■"/>
              <a:defRPr/>
            </a:lvl9pPr>
          </a:lstStyle>
          <a:p>
            <a:pPr lvl="0"/>
            <a:r>
              <a:rPr lang="fr-FR"/>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55" name="Google Shape;55;p13"/>
          <p:cNvSpPr txBox="1">
            <a:spLocks noGrp="1"/>
          </p:cNvSpPr>
          <p:nvPr>
            <p:ph type="title" idx="2"/>
          </p:nvPr>
        </p:nvSpPr>
        <p:spPr>
          <a:xfrm>
            <a:off x="950967" y="2533500"/>
            <a:ext cx="2929200" cy="763600"/>
          </a:xfrm>
          <a:prstGeom prst="rect">
            <a:avLst/>
          </a:prstGeom>
        </p:spPr>
        <p:txBody>
          <a:bodyPr spcFirstLastPara="1" wrap="square" lIns="121894" tIns="121894" rIns="121894" bIns="121894" anchor="t" anchorCtr="0">
            <a:noAutofit/>
          </a:bodyPr>
          <a:lstStyle>
            <a:lvl1pPr lvl="0" algn="r">
              <a:spcBef>
                <a:spcPts val="0"/>
              </a:spcBef>
              <a:spcAft>
                <a:spcPts val="0"/>
              </a:spcAft>
              <a:buSzPts val="2400"/>
              <a:buNone/>
              <a:defRPr sz="2800"/>
            </a:lvl1pPr>
            <a:lvl2pPr lvl="1">
              <a:spcBef>
                <a:spcPts val="0"/>
              </a:spcBef>
              <a:spcAft>
                <a:spcPts val="0"/>
              </a:spcAft>
              <a:buSzPts val="3000"/>
              <a:buNone/>
              <a:defRPr>
                <a:latin typeface="Nanum Gothic"/>
                <a:ea typeface="Nanum Gothic"/>
                <a:cs typeface="Nanum Gothic"/>
                <a:sym typeface="Nanum Gothic"/>
              </a:defRPr>
            </a:lvl2pPr>
            <a:lvl3pPr lvl="2">
              <a:spcBef>
                <a:spcPts val="0"/>
              </a:spcBef>
              <a:spcAft>
                <a:spcPts val="0"/>
              </a:spcAft>
              <a:buSzPts val="3000"/>
              <a:buNone/>
              <a:defRPr>
                <a:latin typeface="Nanum Gothic"/>
                <a:ea typeface="Nanum Gothic"/>
                <a:cs typeface="Nanum Gothic"/>
                <a:sym typeface="Nanum Gothic"/>
              </a:defRPr>
            </a:lvl3pPr>
            <a:lvl4pPr lvl="3">
              <a:spcBef>
                <a:spcPts val="0"/>
              </a:spcBef>
              <a:spcAft>
                <a:spcPts val="0"/>
              </a:spcAft>
              <a:buSzPts val="3000"/>
              <a:buNone/>
              <a:defRPr>
                <a:latin typeface="Nanum Gothic"/>
                <a:ea typeface="Nanum Gothic"/>
                <a:cs typeface="Nanum Gothic"/>
                <a:sym typeface="Nanum Gothic"/>
              </a:defRPr>
            </a:lvl4pPr>
            <a:lvl5pPr lvl="4">
              <a:spcBef>
                <a:spcPts val="0"/>
              </a:spcBef>
              <a:spcAft>
                <a:spcPts val="0"/>
              </a:spcAft>
              <a:buSzPts val="3000"/>
              <a:buNone/>
              <a:defRPr>
                <a:latin typeface="Nanum Gothic"/>
                <a:ea typeface="Nanum Gothic"/>
                <a:cs typeface="Nanum Gothic"/>
                <a:sym typeface="Nanum Gothic"/>
              </a:defRPr>
            </a:lvl5pPr>
            <a:lvl6pPr lvl="5">
              <a:spcBef>
                <a:spcPts val="0"/>
              </a:spcBef>
              <a:spcAft>
                <a:spcPts val="0"/>
              </a:spcAft>
              <a:buSzPts val="3000"/>
              <a:buNone/>
              <a:defRPr>
                <a:latin typeface="Nanum Gothic"/>
                <a:ea typeface="Nanum Gothic"/>
                <a:cs typeface="Nanum Gothic"/>
                <a:sym typeface="Nanum Gothic"/>
              </a:defRPr>
            </a:lvl6pPr>
            <a:lvl7pPr lvl="6">
              <a:spcBef>
                <a:spcPts val="0"/>
              </a:spcBef>
              <a:spcAft>
                <a:spcPts val="0"/>
              </a:spcAft>
              <a:buSzPts val="3000"/>
              <a:buNone/>
              <a:defRPr>
                <a:latin typeface="Nanum Gothic"/>
                <a:ea typeface="Nanum Gothic"/>
                <a:cs typeface="Nanum Gothic"/>
                <a:sym typeface="Nanum Gothic"/>
              </a:defRPr>
            </a:lvl7pPr>
            <a:lvl8pPr lvl="7">
              <a:spcBef>
                <a:spcPts val="0"/>
              </a:spcBef>
              <a:spcAft>
                <a:spcPts val="0"/>
              </a:spcAft>
              <a:buSzPts val="3000"/>
              <a:buNone/>
              <a:defRPr>
                <a:latin typeface="Nanum Gothic"/>
                <a:ea typeface="Nanum Gothic"/>
                <a:cs typeface="Nanum Gothic"/>
                <a:sym typeface="Nanum Gothic"/>
              </a:defRPr>
            </a:lvl8pPr>
            <a:lvl9pPr lvl="8">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6" name="Google Shape;56;p13"/>
          <p:cNvSpPr txBox="1">
            <a:spLocks noGrp="1"/>
          </p:cNvSpPr>
          <p:nvPr>
            <p:ph type="subTitle" idx="1"/>
          </p:nvPr>
        </p:nvSpPr>
        <p:spPr>
          <a:xfrm>
            <a:off x="950967" y="2940429"/>
            <a:ext cx="2929200" cy="862000"/>
          </a:xfrm>
          <a:prstGeom prst="rect">
            <a:avLst/>
          </a:prstGeom>
        </p:spPr>
        <p:txBody>
          <a:bodyPr spcFirstLastPara="1" wrap="square" lIns="121894" tIns="121894" rIns="121894" bIns="121894" anchor="t" anchorCtr="0">
            <a:noAutofit/>
          </a:bodyPr>
          <a:lstStyle>
            <a:lvl1pPr lvl="0" algn="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57" name="Google Shape;57;p13"/>
          <p:cNvSpPr txBox="1">
            <a:spLocks noGrp="1"/>
          </p:cNvSpPr>
          <p:nvPr>
            <p:ph type="title" idx="3" hasCustomPrompt="1"/>
          </p:nvPr>
        </p:nvSpPr>
        <p:spPr>
          <a:xfrm>
            <a:off x="950900" y="1835789"/>
            <a:ext cx="2929200" cy="862000"/>
          </a:xfrm>
          <a:prstGeom prst="rect">
            <a:avLst/>
          </a:prstGeom>
        </p:spPr>
        <p:txBody>
          <a:bodyPr spcFirstLastPara="1" wrap="square" lIns="121894" tIns="121894" rIns="121894" bIns="121894"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58" name="Google Shape;58;p13"/>
          <p:cNvSpPr txBox="1">
            <a:spLocks noGrp="1"/>
          </p:cNvSpPr>
          <p:nvPr>
            <p:ph type="title" idx="4"/>
          </p:nvPr>
        </p:nvSpPr>
        <p:spPr>
          <a:xfrm>
            <a:off x="950967" y="4694667"/>
            <a:ext cx="2929200" cy="763600"/>
          </a:xfrm>
          <a:prstGeom prst="rect">
            <a:avLst/>
          </a:prstGeom>
        </p:spPr>
        <p:txBody>
          <a:bodyPr spcFirstLastPara="1" wrap="square" lIns="121894" tIns="121894" rIns="121894" bIns="121894" anchor="t" anchorCtr="0">
            <a:noAutofit/>
          </a:bodyPr>
          <a:lstStyle>
            <a:lvl1pPr lvl="0" algn="r"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9" name="Google Shape;59;p13"/>
          <p:cNvSpPr txBox="1">
            <a:spLocks noGrp="1"/>
          </p:cNvSpPr>
          <p:nvPr>
            <p:ph type="subTitle" idx="5"/>
          </p:nvPr>
        </p:nvSpPr>
        <p:spPr>
          <a:xfrm>
            <a:off x="950967" y="5101596"/>
            <a:ext cx="2929200" cy="862000"/>
          </a:xfrm>
          <a:prstGeom prst="rect">
            <a:avLst/>
          </a:prstGeom>
        </p:spPr>
        <p:txBody>
          <a:bodyPr spcFirstLastPara="1" wrap="square" lIns="121894" tIns="121894" rIns="121894" bIns="121894"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0" name="Google Shape;60;p13"/>
          <p:cNvSpPr txBox="1">
            <a:spLocks noGrp="1"/>
          </p:cNvSpPr>
          <p:nvPr>
            <p:ph type="title" idx="6" hasCustomPrompt="1"/>
          </p:nvPr>
        </p:nvSpPr>
        <p:spPr>
          <a:xfrm>
            <a:off x="950900" y="3996956"/>
            <a:ext cx="2929200" cy="862000"/>
          </a:xfrm>
          <a:prstGeom prst="rect">
            <a:avLst/>
          </a:prstGeom>
        </p:spPr>
        <p:txBody>
          <a:bodyPr spcFirstLastPara="1" wrap="square" lIns="121894" tIns="121894" rIns="121894" bIns="121894"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1" name="Google Shape;61;p13"/>
          <p:cNvSpPr txBox="1">
            <a:spLocks noGrp="1"/>
          </p:cNvSpPr>
          <p:nvPr>
            <p:ph type="title" idx="7"/>
          </p:nvPr>
        </p:nvSpPr>
        <p:spPr>
          <a:xfrm flipH="1">
            <a:off x="8311833" y="2533500"/>
            <a:ext cx="2929200" cy="763600"/>
          </a:xfrm>
          <a:prstGeom prst="rect">
            <a:avLst/>
          </a:prstGeom>
        </p:spPr>
        <p:txBody>
          <a:bodyPr spcFirstLastPara="1" wrap="square" lIns="121894" tIns="121894" rIns="121894" bIns="121894"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2" name="Google Shape;62;p13"/>
          <p:cNvSpPr txBox="1">
            <a:spLocks noGrp="1"/>
          </p:cNvSpPr>
          <p:nvPr>
            <p:ph type="subTitle" idx="8"/>
          </p:nvPr>
        </p:nvSpPr>
        <p:spPr>
          <a:xfrm flipH="1">
            <a:off x="8311833" y="2940429"/>
            <a:ext cx="2929200" cy="862000"/>
          </a:xfrm>
          <a:prstGeom prst="rect">
            <a:avLst/>
          </a:prstGeom>
        </p:spPr>
        <p:txBody>
          <a:bodyPr spcFirstLastPara="1" wrap="square" lIns="121894" tIns="121894" rIns="121894" bIns="121894"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3" name="Google Shape;63;p13"/>
          <p:cNvSpPr txBox="1">
            <a:spLocks noGrp="1"/>
          </p:cNvSpPr>
          <p:nvPr>
            <p:ph type="title" idx="9" hasCustomPrompt="1"/>
          </p:nvPr>
        </p:nvSpPr>
        <p:spPr>
          <a:xfrm flipH="1">
            <a:off x="8311767" y="1835789"/>
            <a:ext cx="2929200" cy="862000"/>
          </a:xfrm>
          <a:prstGeom prst="rect">
            <a:avLst/>
          </a:prstGeom>
        </p:spPr>
        <p:txBody>
          <a:bodyPr spcFirstLastPara="1" wrap="square" lIns="121894" tIns="121894" rIns="121894" bIns="121894"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4" name="Google Shape;64;p13"/>
          <p:cNvSpPr txBox="1">
            <a:spLocks noGrp="1"/>
          </p:cNvSpPr>
          <p:nvPr>
            <p:ph type="title" idx="13"/>
          </p:nvPr>
        </p:nvSpPr>
        <p:spPr>
          <a:xfrm flipH="1">
            <a:off x="8311833" y="4694667"/>
            <a:ext cx="2929200" cy="763600"/>
          </a:xfrm>
          <a:prstGeom prst="rect">
            <a:avLst/>
          </a:prstGeom>
        </p:spPr>
        <p:txBody>
          <a:bodyPr spcFirstLastPara="1" wrap="square" lIns="121894" tIns="121894" rIns="121894" bIns="121894"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5" name="Google Shape;65;p13"/>
          <p:cNvSpPr txBox="1">
            <a:spLocks noGrp="1"/>
          </p:cNvSpPr>
          <p:nvPr>
            <p:ph type="subTitle" idx="14"/>
          </p:nvPr>
        </p:nvSpPr>
        <p:spPr>
          <a:xfrm flipH="1">
            <a:off x="8311833" y="5101596"/>
            <a:ext cx="2929200" cy="862000"/>
          </a:xfrm>
          <a:prstGeom prst="rect">
            <a:avLst/>
          </a:prstGeom>
        </p:spPr>
        <p:txBody>
          <a:bodyPr spcFirstLastPara="1" wrap="square" lIns="121894" tIns="121894" rIns="121894" bIns="121894"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6" name="Google Shape;66;p13"/>
          <p:cNvSpPr txBox="1">
            <a:spLocks noGrp="1"/>
          </p:cNvSpPr>
          <p:nvPr>
            <p:ph type="title" idx="15" hasCustomPrompt="1"/>
          </p:nvPr>
        </p:nvSpPr>
        <p:spPr>
          <a:xfrm flipH="1">
            <a:off x="8311767" y="3996956"/>
            <a:ext cx="2929200" cy="862000"/>
          </a:xfrm>
          <a:prstGeom prst="rect">
            <a:avLst/>
          </a:prstGeom>
        </p:spPr>
        <p:txBody>
          <a:bodyPr spcFirstLastPara="1" wrap="square" lIns="121894" tIns="121894" rIns="121894" bIns="121894"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7" name="Google Shape;67;p13"/>
          <p:cNvSpPr/>
          <p:nvPr/>
        </p:nvSpPr>
        <p:spPr>
          <a:xfrm>
            <a:off x="4968633" y="0"/>
            <a:ext cx="2254400" cy="8092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8"/>
        <p:cNvGrpSpPr/>
        <p:nvPr/>
      </p:nvGrpSpPr>
      <p:grpSpPr>
        <a:xfrm>
          <a:off x="0" y="0"/>
          <a:ext cx="0" cy="0"/>
          <a:chOff x="0" y="0"/>
          <a:chExt cx="0" cy="0"/>
        </a:xfrm>
      </p:grpSpPr>
      <p:sp>
        <p:nvSpPr>
          <p:cNvPr id="69" name="Google Shape;69;p14"/>
          <p:cNvSpPr/>
          <p:nvPr/>
        </p:nvSpPr>
        <p:spPr>
          <a:xfrm>
            <a:off x="0" y="632367"/>
            <a:ext cx="6098400" cy="1188800"/>
          </a:xfrm>
          <a:prstGeom prst="rect">
            <a:avLst/>
          </a:prstGeom>
          <a:solidFill>
            <a:schemeClr val="accent4"/>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70" name="Google Shape;70;p14"/>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1"/>
        <p:cNvGrpSpPr/>
        <p:nvPr/>
      </p:nvGrpSpPr>
      <p:grpSpPr>
        <a:xfrm>
          <a:off x="0" y="0"/>
          <a:ext cx="0" cy="0"/>
          <a:chOff x="0" y="0"/>
          <a:chExt cx="0" cy="0"/>
        </a:xfrm>
      </p:grpSpPr>
      <p:sp>
        <p:nvSpPr>
          <p:cNvPr id="72" name="Google Shape;72;p15"/>
          <p:cNvSpPr/>
          <p:nvPr/>
        </p:nvSpPr>
        <p:spPr>
          <a:xfrm>
            <a:off x="4968633" y="0"/>
            <a:ext cx="7223200" cy="910800"/>
          </a:xfrm>
          <a:prstGeom prst="rect">
            <a:avLst/>
          </a:prstGeom>
          <a:solidFill>
            <a:schemeClr val="accent6"/>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73" name="Google Shape;73;p15"/>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4"/>
        <p:cNvGrpSpPr/>
        <p:nvPr/>
      </p:nvGrpSpPr>
      <p:grpSpPr>
        <a:xfrm>
          <a:off x="0" y="0"/>
          <a:ext cx="0" cy="0"/>
          <a:chOff x="0" y="0"/>
          <a:chExt cx="0" cy="0"/>
        </a:xfrm>
      </p:grpSpPr>
      <p:sp>
        <p:nvSpPr>
          <p:cNvPr id="75" name="Google Shape;75;p16"/>
          <p:cNvSpPr/>
          <p:nvPr/>
        </p:nvSpPr>
        <p:spPr>
          <a:xfrm>
            <a:off x="3802667" y="0"/>
            <a:ext cx="2545600" cy="8968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76" name="Google Shape;76;p16"/>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77"/>
        <p:cNvGrpSpPr/>
        <p:nvPr/>
      </p:nvGrpSpPr>
      <p:grpSpPr>
        <a:xfrm>
          <a:off x="0" y="0"/>
          <a:ext cx="0" cy="0"/>
          <a:chOff x="0" y="0"/>
          <a:chExt cx="0" cy="0"/>
        </a:xfrm>
      </p:grpSpPr>
      <p:sp>
        <p:nvSpPr>
          <p:cNvPr id="78" name="Google Shape;78;p17"/>
          <p:cNvSpPr txBox="1">
            <a:spLocks noGrp="1"/>
          </p:cNvSpPr>
          <p:nvPr>
            <p:ph type="subTitle" idx="1"/>
          </p:nvPr>
        </p:nvSpPr>
        <p:spPr>
          <a:xfrm>
            <a:off x="950967" y="2038967"/>
            <a:ext cx="4834800" cy="4099600"/>
          </a:xfrm>
          <a:prstGeom prst="rect">
            <a:avLst/>
          </a:prstGeom>
        </p:spPr>
        <p:txBody>
          <a:bodyPr spcFirstLastPara="1" wrap="square" lIns="121894" tIns="121894" rIns="121894" bIns="121894"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79" name="Google Shape;79;p17"/>
          <p:cNvSpPr txBox="1">
            <a:spLocks noGrp="1"/>
          </p:cNvSpPr>
          <p:nvPr>
            <p:ph type="subTitle" idx="2"/>
          </p:nvPr>
        </p:nvSpPr>
        <p:spPr>
          <a:xfrm>
            <a:off x="6406067" y="2038967"/>
            <a:ext cx="4834800" cy="4099600"/>
          </a:xfrm>
          <a:prstGeom prst="rect">
            <a:avLst/>
          </a:prstGeom>
        </p:spPr>
        <p:txBody>
          <a:bodyPr spcFirstLastPara="1" wrap="square" lIns="121894" tIns="121894" rIns="121894" bIns="121894"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80" name="Google Shape;80;p17"/>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81" name="Google Shape;81;p17"/>
          <p:cNvSpPr/>
          <p:nvPr/>
        </p:nvSpPr>
        <p:spPr>
          <a:xfrm>
            <a:off x="5394067" y="0"/>
            <a:ext cx="4053200" cy="12372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1066400" y="3821100"/>
            <a:ext cx="2929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4" name="Google Shape;84;p18"/>
          <p:cNvSpPr txBox="1">
            <a:spLocks noGrp="1"/>
          </p:cNvSpPr>
          <p:nvPr>
            <p:ph type="subTitle" idx="1"/>
          </p:nvPr>
        </p:nvSpPr>
        <p:spPr>
          <a:xfrm>
            <a:off x="1066400" y="4329636"/>
            <a:ext cx="2929200" cy="14396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5" name="Google Shape;85;p18"/>
          <p:cNvSpPr txBox="1">
            <a:spLocks noGrp="1"/>
          </p:cNvSpPr>
          <p:nvPr>
            <p:ph type="title" idx="2"/>
          </p:nvPr>
        </p:nvSpPr>
        <p:spPr>
          <a:xfrm>
            <a:off x="4631400" y="3821100"/>
            <a:ext cx="2929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6" name="Google Shape;86;p18"/>
          <p:cNvSpPr txBox="1">
            <a:spLocks noGrp="1"/>
          </p:cNvSpPr>
          <p:nvPr>
            <p:ph type="subTitle" idx="3"/>
          </p:nvPr>
        </p:nvSpPr>
        <p:spPr>
          <a:xfrm>
            <a:off x="4631400" y="4329636"/>
            <a:ext cx="2929200" cy="14396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7" name="Google Shape;87;p18"/>
          <p:cNvSpPr txBox="1">
            <a:spLocks noGrp="1"/>
          </p:cNvSpPr>
          <p:nvPr>
            <p:ph type="title" idx="4"/>
          </p:nvPr>
        </p:nvSpPr>
        <p:spPr>
          <a:xfrm>
            <a:off x="8196400" y="3821100"/>
            <a:ext cx="2929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8" name="Google Shape;88;p18"/>
          <p:cNvSpPr txBox="1">
            <a:spLocks noGrp="1"/>
          </p:cNvSpPr>
          <p:nvPr>
            <p:ph type="subTitle" idx="5"/>
          </p:nvPr>
        </p:nvSpPr>
        <p:spPr>
          <a:xfrm>
            <a:off x="8196400" y="4329636"/>
            <a:ext cx="2929200" cy="14396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9" name="Google Shape;89;p18"/>
          <p:cNvSpPr txBox="1">
            <a:spLocks noGrp="1"/>
          </p:cNvSpPr>
          <p:nvPr>
            <p:ph type="title" idx="6"/>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0" name="Google Shape;90;p18"/>
          <p:cNvSpPr/>
          <p:nvPr/>
        </p:nvSpPr>
        <p:spPr>
          <a:xfrm>
            <a:off x="579700" y="3404767"/>
            <a:ext cx="11612400" cy="2780800"/>
          </a:xfrm>
          <a:prstGeom prst="rect">
            <a:avLst/>
          </a:prstGeom>
          <a:solidFill>
            <a:srgbClr val="BBC8F7"/>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91" name="Google Shape;91;p18"/>
          <p:cNvSpPr/>
          <p:nvPr/>
        </p:nvSpPr>
        <p:spPr>
          <a:xfrm>
            <a:off x="6098400" y="0"/>
            <a:ext cx="4163200" cy="18212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4" name="Google Shape;94;p19"/>
          <p:cNvSpPr txBox="1">
            <a:spLocks noGrp="1"/>
          </p:cNvSpPr>
          <p:nvPr>
            <p:ph type="subTitle" idx="1"/>
          </p:nvPr>
        </p:nvSpPr>
        <p:spPr>
          <a:xfrm>
            <a:off x="1980800" y="1929067"/>
            <a:ext cx="8230400" cy="887200"/>
          </a:xfrm>
          <a:prstGeom prst="rect">
            <a:avLst/>
          </a:prstGeom>
        </p:spPr>
        <p:txBody>
          <a:bodyPr spcFirstLastPara="1" wrap="square" lIns="121894" tIns="121894" rIns="121894" bIns="121894"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5" name="Google Shape;95;p19"/>
          <p:cNvSpPr txBox="1">
            <a:spLocks noGrp="1"/>
          </p:cNvSpPr>
          <p:nvPr>
            <p:ph type="title" idx="2"/>
          </p:nvPr>
        </p:nvSpPr>
        <p:spPr>
          <a:xfrm>
            <a:off x="1980800" y="2816233"/>
            <a:ext cx="8230400" cy="506400"/>
          </a:xfrm>
          <a:prstGeom prst="rect">
            <a:avLst/>
          </a:prstGeom>
        </p:spPr>
        <p:txBody>
          <a:bodyPr spcFirstLastPara="1" wrap="square" lIns="121894" tIns="121894" rIns="121894" bIns="121894" anchor="t" anchorCtr="0">
            <a:noAutofit/>
          </a:bodyPr>
          <a:lstStyle>
            <a:lvl1pPr lvl="0" algn="l"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6" name="Google Shape;96;p19"/>
          <p:cNvSpPr txBox="1">
            <a:spLocks noGrp="1"/>
          </p:cNvSpPr>
          <p:nvPr>
            <p:ph type="subTitle" idx="3"/>
          </p:nvPr>
        </p:nvSpPr>
        <p:spPr>
          <a:xfrm>
            <a:off x="1980800" y="4745067"/>
            <a:ext cx="8230400" cy="887200"/>
          </a:xfrm>
          <a:prstGeom prst="rect">
            <a:avLst/>
          </a:prstGeom>
        </p:spPr>
        <p:txBody>
          <a:bodyPr spcFirstLastPara="1" wrap="square" lIns="121894" tIns="121894" rIns="121894" bIns="121894" anchor="t" anchorCtr="0">
            <a:noAutofit/>
          </a:bodyPr>
          <a:lstStyle>
            <a:lvl1pPr lvl="0" algn="r"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7" name="Google Shape;97;p19"/>
          <p:cNvSpPr txBox="1">
            <a:spLocks noGrp="1"/>
          </p:cNvSpPr>
          <p:nvPr>
            <p:ph type="title" idx="4"/>
          </p:nvPr>
        </p:nvSpPr>
        <p:spPr>
          <a:xfrm>
            <a:off x="1980800" y="5632236"/>
            <a:ext cx="8230400" cy="506400"/>
          </a:xfrm>
          <a:prstGeom prst="rect">
            <a:avLst/>
          </a:prstGeom>
        </p:spPr>
        <p:txBody>
          <a:bodyPr spcFirstLastPara="1" wrap="square" lIns="121894" tIns="121894" rIns="121894" bIns="121894" anchor="t" anchorCtr="0">
            <a:noAutofit/>
          </a:bodyPr>
          <a:lstStyle>
            <a:lvl1pPr lvl="0" algn="r"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8" name="Google Shape;98;p19"/>
          <p:cNvSpPr/>
          <p:nvPr/>
        </p:nvSpPr>
        <p:spPr>
          <a:xfrm>
            <a:off x="0" y="4279033"/>
            <a:ext cx="10437600" cy="2046000"/>
          </a:xfrm>
          <a:prstGeom prst="rect">
            <a:avLst/>
          </a:prstGeom>
          <a:solidFill>
            <a:schemeClr val="accent4"/>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99" name="Google Shape;99;p19"/>
          <p:cNvSpPr/>
          <p:nvPr/>
        </p:nvSpPr>
        <p:spPr>
          <a:xfrm>
            <a:off x="950967" y="1085467"/>
            <a:ext cx="11241200" cy="29000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100" name="Google Shape;100;p19"/>
          <p:cNvSpPr/>
          <p:nvPr/>
        </p:nvSpPr>
        <p:spPr>
          <a:xfrm>
            <a:off x="10923600" y="5291233"/>
            <a:ext cx="828800" cy="1566800"/>
          </a:xfrm>
          <a:prstGeom prst="rect">
            <a:avLst/>
          </a:prstGeom>
          <a:solidFill>
            <a:schemeClr val="dk1"/>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1691801" y="4712469"/>
            <a:ext cx="39728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3" name="Google Shape;103;p20"/>
          <p:cNvSpPr txBox="1">
            <a:spLocks noGrp="1"/>
          </p:cNvSpPr>
          <p:nvPr>
            <p:ph type="subTitle" idx="1"/>
          </p:nvPr>
        </p:nvSpPr>
        <p:spPr>
          <a:xfrm>
            <a:off x="1691799" y="5221000"/>
            <a:ext cx="3972800" cy="9176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4" name="Google Shape;104;p20"/>
          <p:cNvSpPr txBox="1">
            <a:spLocks noGrp="1"/>
          </p:cNvSpPr>
          <p:nvPr>
            <p:ph type="title" idx="2"/>
          </p:nvPr>
        </p:nvSpPr>
        <p:spPr>
          <a:xfrm>
            <a:off x="6527176" y="4712469"/>
            <a:ext cx="39728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5" name="Google Shape;105;p20"/>
          <p:cNvSpPr txBox="1">
            <a:spLocks noGrp="1"/>
          </p:cNvSpPr>
          <p:nvPr>
            <p:ph type="subTitle" idx="3"/>
          </p:nvPr>
        </p:nvSpPr>
        <p:spPr>
          <a:xfrm>
            <a:off x="6527171" y="5221000"/>
            <a:ext cx="3972800" cy="9176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6" name="Google Shape;106;p20"/>
          <p:cNvSpPr txBox="1">
            <a:spLocks noGrp="1"/>
          </p:cNvSpPr>
          <p:nvPr>
            <p:ph type="title" idx="4"/>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07" name="Google Shape;107;p20"/>
          <p:cNvSpPr txBox="1">
            <a:spLocks noGrp="1"/>
          </p:cNvSpPr>
          <p:nvPr>
            <p:ph type="title" idx="5"/>
          </p:nvPr>
        </p:nvSpPr>
        <p:spPr>
          <a:xfrm>
            <a:off x="1691801" y="2383100"/>
            <a:ext cx="39728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8" name="Google Shape;108;p20"/>
          <p:cNvSpPr txBox="1">
            <a:spLocks noGrp="1"/>
          </p:cNvSpPr>
          <p:nvPr>
            <p:ph type="subTitle" idx="6"/>
          </p:nvPr>
        </p:nvSpPr>
        <p:spPr>
          <a:xfrm>
            <a:off x="1691799" y="2891633"/>
            <a:ext cx="3972800" cy="9176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9" name="Google Shape;109;p20"/>
          <p:cNvSpPr txBox="1">
            <a:spLocks noGrp="1"/>
          </p:cNvSpPr>
          <p:nvPr>
            <p:ph type="title" idx="7"/>
          </p:nvPr>
        </p:nvSpPr>
        <p:spPr>
          <a:xfrm>
            <a:off x="6527176" y="2383100"/>
            <a:ext cx="39728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0" name="Google Shape;110;p20"/>
          <p:cNvSpPr txBox="1">
            <a:spLocks noGrp="1"/>
          </p:cNvSpPr>
          <p:nvPr>
            <p:ph type="subTitle" idx="8"/>
          </p:nvPr>
        </p:nvSpPr>
        <p:spPr>
          <a:xfrm>
            <a:off x="6527171" y="2891633"/>
            <a:ext cx="3972800" cy="9176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869167" y="3451815"/>
            <a:ext cx="6453600" cy="1122400"/>
          </a:xfrm>
          <a:prstGeom prst="rect">
            <a:avLst/>
          </a:prstGeom>
        </p:spPr>
        <p:txBody>
          <a:bodyPr spcFirstLastPara="1" wrap="square" lIns="121894" tIns="121894" rIns="121894" bIns="121894"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fr-FR"/>
              <a:t>Cliquez pour modifier le style du titre</a:t>
            </a:r>
            <a:endParaRPr/>
          </a:p>
        </p:txBody>
      </p:sp>
      <p:sp>
        <p:nvSpPr>
          <p:cNvPr id="15" name="Google Shape;15;p3"/>
          <p:cNvSpPr txBox="1">
            <a:spLocks noGrp="1"/>
          </p:cNvSpPr>
          <p:nvPr>
            <p:ph type="subTitle" idx="1"/>
          </p:nvPr>
        </p:nvSpPr>
        <p:spPr>
          <a:xfrm>
            <a:off x="2869200" y="4574215"/>
            <a:ext cx="6453600" cy="492000"/>
          </a:xfrm>
          <a:prstGeom prst="rect">
            <a:avLst/>
          </a:prstGeom>
        </p:spPr>
        <p:txBody>
          <a:bodyPr spcFirstLastPara="1" wrap="square" lIns="121894" tIns="121894" rIns="121894" bIns="121894"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16" name="Google Shape;16;p3"/>
          <p:cNvSpPr txBox="1">
            <a:spLocks noGrp="1"/>
          </p:cNvSpPr>
          <p:nvPr>
            <p:ph type="title" idx="2" hasCustomPrompt="1"/>
          </p:nvPr>
        </p:nvSpPr>
        <p:spPr>
          <a:xfrm>
            <a:off x="3965000" y="1666215"/>
            <a:ext cx="4262000" cy="1785600"/>
          </a:xfrm>
          <a:prstGeom prst="rect">
            <a:avLst/>
          </a:prstGeom>
        </p:spPr>
        <p:txBody>
          <a:bodyPr spcFirstLastPara="1" wrap="square" lIns="121894" tIns="121894" rIns="121894" bIns="121894" anchor="ctr" anchorCtr="0">
            <a:noAutofit/>
          </a:bodyPr>
          <a:lstStyle>
            <a:lvl1pPr lvl="0" algn="ctr" rtl="0">
              <a:spcBef>
                <a:spcPts val="0"/>
              </a:spcBef>
              <a:spcAft>
                <a:spcPts val="0"/>
              </a:spcAft>
              <a:buSzPts val="12000"/>
              <a:buNone/>
              <a:defRPr sz="10700">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 name="Google Shape;17;p3"/>
          <p:cNvSpPr/>
          <p:nvPr/>
        </p:nvSpPr>
        <p:spPr>
          <a:xfrm>
            <a:off x="9439400" y="3451800"/>
            <a:ext cx="2000000" cy="3406400"/>
          </a:xfrm>
          <a:prstGeom prst="rect">
            <a:avLst/>
          </a:prstGeom>
          <a:solidFill>
            <a:schemeClr val="lt1"/>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18" name="Google Shape;18;p3"/>
          <p:cNvSpPr/>
          <p:nvPr/>
        </p:nvSpPr>
        <p:spPr>
          <a:xfrm>
            <a:off x="0" y="1645215"/>
            <a:ext cx="7219600" cy="11224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1066400" y="2255467"/>
            <a:ext cx="2929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3" name="Google Shape;113;p21"/>
          <p:cNvSpPr txBox="1">
            <a:spLocks noGrp="1"/>
          </p:cNvSpPr>
          <p:nvPr>
            <p:ph type="subTitle" idx="1"/>
          </p:nvPr>
        </p:nvSpPr>
        <p:spPr>
          <a:xfrm>
            <a:off x="1066400" y="2764001"/>
            <a:ext cx="2929200" cy="9320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4" name="Google Shape;114;p21"/>
          <p:cNvSpPr txBox="1">
            <a:spLocks noGrp="1"/>
          </p:cNvSpPr>
          <p:nvPr>
            <p:ph type="title" idx="2"/>
          </p:nvPr>
        </p:nvSpPr>
        <p:spPr>
          <a:xfrm>
            <a:off x="4631400" y="2255467"/>
            <a:ext cx="2929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5" name="Google Shape;115;p21"/>
          <p:cNvSpPr txBox="1">
            <a:spLocks noGrp="1"/>
          </p:cNvSpPr>
          <p:nvPr>
            <p:ph type="subTitle" idx="3"/>
          </p:nvPr>
        </p:nvSpPr>
        <p:spPr>
          <a:xfrm>
            <a:off x="4631400" y="2764001"/>
            <a:ext cx="2929200" cy="9320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6" name="Google Shape;116;p21"/>
          <p:cNvSpPr txBox="1">
            <a:spLocks noGrp="1"/>
          </p:cNvSpPr>
          <p:nvPr>
            <p:ph type="title" idx="4"/>
          </p:nvPr>
        </p:nvSpPr>
        <p:spPr>
          <a:xfrm>
            <a:off x="8196400" y="2255467"/>
            <a:ext cx="2929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7" name="Google Shape;117;p21"/>
          <p:cNvSpPr txBox="1">
            <a:spLocks noGrp="1"/>
          </p:cNvSpPr>
          <p:nvPr>
            <p:ph type="subTitle" idx="5"/>
          </p:nvPr>
        </p:nvSpPr>
        <p:spPr>
          <a:xfrm>
            <a:off x="8196400" y="2764001"/>
            <a:ext cx="2929200" cy="9320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8" name="Google Shape;118;p21"/>
          <p:cNvSpPr txBox="1">
            <a:spLocks noGrp="1"/>
          </p:cNvSpPr>
          <p:nvPr>
            <p:ph type="title" idx="6"/>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19" name="Google Shape;119;p21"/>
          <p:cNvSpPr txBox="1">
            <a:spLocks noGrp="1"/>
          </p:cNvSpPr>
          <p:nvPr>
            <p:ph type="title" idx="7"/>
          </p:nvPr>
        </p:nvSpPr>
        <p:spPr>
          <a:xfrm>
            <a:off x="1066400" y="4236433"/>
            <a:ext cx="2929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0" name="Google Shape;120;p21"/>
          <p:cNvSpPr txBox="1">
            <a:spLocks noGrp="1"/>
          </p:cNvSpPr>
          <p:nvPr>
            <p:ph type="subTitle" idx="8"/>
          </p:nvPr>
        </p:nvSpPr>
        <p:spPr>
          <a:xfrm>
            <a:off x="1066400" y="4744967"/>
            <a:ext cx="2929200" cy="9320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1" name="Google Shape;121;p21"/>
          <p:cNvSpPr txBox="1">
            <a:spLocks noGrp="1"/>
          </p:cNvSpPr>
          <p:nvPr>
            <p:ph type="title" idx="9"/>
          </p:nvPr>
        </p:nvSpPr>
        <p:spPr>
          <a:xfrm>
            <a:off x="4631400" y="4236433"/>
            <a:ext cx="2929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2" name="Google Shape;122;p21"/>
          <p:cNvSpPr txBox="1">
            <a:spLocks noGrp="1"/>
          </p:cNvSpPr>
          <p:nvPr>
            <p:ph type="subTitle" idx="13"/>
          </p:nvPr>
        </p:nvSpPr>
        <p:spPr>
          <a:xfrm>
            <a:off x="4631400" y="4744967"/>
            <a:ext cx="2929200" cy="9320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3" name="Google Shape;123;p21"/>
          <p:cNvSpPr txBox="1">
            <a:spLocks noGrp="1"/>
          </p:cNvSpPr>
          <p:nvPr>
            <p:ph type="title" idx="14"/>
          </p:nvPr>
        </p:nvSpPr>
        <p:spPr>
          <a:xfrm>
            <a:off x="8196400" y="4236433"/>
            <a:ext cx="2929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4" name="Google Shape;124;p21"/>
          <p:cNvSpPr txBox="1">
            <a:spLocks noGrp="1"/>
          </p:cNvSpPr>
          <p:nvPr>
            <p:ph type="subTitle" idx="15"/>
          </p:nvPr>
        </p:nvSpPr>
        <p:spPr>
          <a:xfrm>
            <a:off x="8196400" y="4744967"/>
            <a:ext cx="2929200" cy="9320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5" name="Google Shape;125;p21"/>
          <p:cNvSpPr/>
          <p:nvPr/>
        </p:nvSpPr>
        <p:spPr>
          <a:xfrm>
            <a:off x="3708000" y="0"/>
            <a:ext cx="7300400" cy="932000"/>
          </a:xfrm>
          <a:prstGeom prst="rect">
            <a:avLst/>
          </a:prstGeom>
          <a:solidFill>
            <a:schemeClr val="accent4"/>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126" name="Google Shape;126;p21"/>
          <p:cNvSpPr/>
          <p:nvPr/>
        </p:nvSpPr>
        <p:spPr>
          <a:xfrm>
            <a:off x="0" y="4849200"/>
            <a:ext cx="11240800" cy="12892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1595767" y="1804033"/>
            <a:ext cx="3317200" cy="763600"/>
          </a:xfrm>
          <a:prstGeom prst="rect">
            <a:avLst/>
          </a:prstGeom>
        </p:spPr>
        <p:txBody>
          <a:bodyPr spcFirstLastPara="1" wrap="square" lIns="121894" tIns="121894" rIns="121894" bIns="121894"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9" name="Google Shape;129;p22"/>
          <p:cNvSpPr txBox="1">
            <a:spLocks noGrp="1"/>
          </p:cNvSpPr>
          <p:nvPr>
            <p:ph type="subTitle" idx="1"/>
          </p:nvPr>
        </p:nvSpPr>
        <p:spPr>
          <a:xfrm>
            <a:off x="1595767" y="2312567"/>
            <a:ext cx="3317200" cy="763600"/>
          </a:xfrm>
          <a:prstGeom prst="rect">
            <a:avLst/>
          </a:prstGeom>
        </p:spPr>
        <p:txBody>
          <a:bodyPr spcFirstLastPara="1" wrap="square" lIns="121894" tIns="121894" rIns="121894" bIns="121894"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0" name="Google Shape;130;p22"/>
          <p:cNvSpPr txBox="1">
            <a:spLocks noGrp="1"/>
          </p:cNvSpPr>
          <p:nvPr>
            <p:ph type="title" idx="2"/>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31" name="Google Shape;131;p22"/>
          <p:cNvSpPr txBox="1">
            <a:spLocks noGrp="1"/>
          </p:cNvSpPr>
          <p:nvPr>
            <p:ph type="title" idx="3"/>
          </p:nvPr>
        </p:nvSpPr>
        <p:spPr>
          <a:xfrm>
            <a:off x="1595767" y="3222933"/>
            <a:ext cx="3317200" cy="763600"/>
          </a:xfrm>
          <a:prstGeom prst="rect">
            <a:avLst/>
          </a:prstGeom>
        </p:spPr>
        <p:txBody>
          <a:bodyPr spcFirstLastPara="1" wrap="square" lIns="121894" tIns="121894" rIns="121894" bIns="121894"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2" name="Google Shape;132;p22"/>
          <p:cNvSpPr txBox="1">
            <a:spLocks noGrp="1"/>
          </p:cNvSpPr>
          <p:nvPr>
            <p:ph type="subTitle" idx="4"/>
          </p:nvPr>
        </p:nvSpPr>
        <p:spPr>
          <a:xfrm>
            <a:off x="1595767" y="3731467"/>
            <a:ext cx="3317200" cy="763600"/>
          </a:xfrm>
          <a:prstGeom prst="rect">
            <a:avLst/>
          </a:prstGeom>
        </p:spPr>
        <p:txBody>
          <a:bodyPr spcFirstLastPara="1" wrap="square" lIns="121894" tIns="121894" rIns="121894" bIns="121894"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3" name="Google Shape;133;p22"/>
          <p:cNvSpPr txBox="1">
            <a:spLocks noGrp="1"/>
          </p:cNvSpPr>
          <p:nvPr>
            <p:ph type="title" idx="5"/>
          </p:nvPr>
        </p:nvSpPr>
        <p:spPr>
          <a:xfrm>
            <a:off x="1595767" y="4641833"/>
            <a:ext cx="3317200" cy="763600"/>
          </a:xfrm>
          <a:prstGeom prst="rect">
            <a:avLst/>
          </a:prstGeom>
        </p:spPr>
        <p:txBody>
          <a:bodyPr spcFirstLastPara="1" wrap="square" lIns="121894" tIns="121894" rIns="121894" bIns="121894"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4" name="Google Shape;134;p22"/>
          <p:cNvSpPr txBox="1">
            <a:spLocks noGrp="1"/>
          </p:cNvSpPr>
          <p:nvPr>
            <p:ph type="subTitle" idx="6"/>
          </p:nvPr>
        </p:nvSpPr>
        <p:spPr>
          <a:xfrm>
            <a:off x="1595767" y="5150367"/>
            <a:ext cx="3317200" cy="763600"/>
          </a:xfrm>
          <a:prstGeom prst="rect">
            <a:avLst/>
          </a:prstGeom>
        </p:spPr>
        <p:txBody>
          <a:bodyPr spcFirstLastPara="1" wrap="square" lIns="121894" tIns="121894" rIns="121894" bIns="121894"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5" name="Google Shape;135;p22"/>
          <p:cNvSpPr txBox="1">
            <a:spLocks noGrp="1"/>
          </p:cNvSpPr>
          <p:nvPr>
            <p:ph type="title" idx="7"/>
          </p:nvPr>
        </p:nvSpPr>
        <p:spPr>
          <a:xfrm>
            <a:off x="7278967" y="1804033"/>
            <a:ext cx="3317200" cy="763600"/>
          </a:xfrm>
          <a:prstGeom prst="rect">
            <a:avLst/>
          </a:prstGeom>
        </p:spPr>
        <p:txBody>
          <a:bodyPr spcFirstLastPara="1" wrap="square" lIns="121894" tIns="121894" rIns="121894" bIns="121894"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6" name="Google Shape;136;p22"/>
          <p:cNvSpPr txBox="1">
            <a:spLocks noGrp="1"/>
          </p:cNvSpPr>
          <p:nvPr>
            <p:ph type="subTitle" idx="8"/>
          </p:nvPr>
        </p:nvSpPr>
        <p:spPr>
          <a:xfrm>
            <a:off x="7278967" y="2312567"/>
            <a:ext cx="3317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7" name="Google Shape;137;p22"/>
          <p:cNvSpPr txBox="1">
            <a:spLocks noGrp="1"/>
          </p:cNvSpPr>
          <p:nvPr>
            <p:ph type="title" idx="9"/>
          </p:nvPr>
        </p:nvSpPr>
        <p:spPr>
          <a:xfrm>
            <a:off x="7278967" y="3222933"/>
            <a:ext cx="3317200" cy="763600"/>
          </a:xfrm>
          <a:prstGeom prst="rect">
            <a:avLst/>
          </a:prstGeom>
        </p:spPr>
        <p:txBody>
          <a:bodyPr spcFirstLastPara="1" wrap="square" lIns="121894" tIns="121894" rIns="121894" bIns="121894"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8" name="Google Shape;138;p22"/>
          <p:cNvSpPr txBox="1">
            <a:spLocks noGrp="1"/>
          </p:cNvSpPr>
          <p:nvPr>
            <p:ph type="subTitle" idx="13"/>
          </p:nvPr>
        </p:nvSpPr>
        <p:spPr>
          <a:xfrm>
            <a:off x="7278967" y="3731467"/>
            <a:ext cx="3317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9" name="Google Shape;139;p22"/>
          <p:cNvSpPr txBox="1">
            <a:spLocks noGrp="1"/>
          </p:cNvSpPr>
          <p:nvPr>
            <p:ph type="title" idx="14"/>
          </p:nvPr>
        </p:nvSpPr>
        <p:spPr>
          <a:xfrm>
            <a:off x="7278967" y="4641833"/>
            <a:ext cx="3317200" cy="763600"/>
          </a:xfrm>
          <a:prstGeom prst="rect">
            <a:avLst/>
          </a:prstGeom>
        </p:spPr>
        <p:txBody>
          <a:bodyPr spcFirstLastPara="1" wrap="square" lIns="121894" tIns="121894" rIns="121894" bIns="121894"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40" name="Google Shape;140;p22"/>
          <p:cNvSpPr txBox="1">
            <a:spLocks noGrp="1"/>
          </p:cNvSpPr>
          <p:nvPr>
            <p:ph type="subTitle" idx="15"/>
          </p:nvPr>
        </p:nvSpPr>
        <p:spPr>
          <a:xfrm>
            <a:off x="7278967" y="5150367"/>
            <a:ext cx="33172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41" name="Google Shape;141;p22"/>
          <p:cNvSpPr/>
          <p:nvPr/>
        </p:nvSpPr>
        <p:spPr>
          <a:xfrm>
            <a:off x="8577367" y="0"/>
            <a:ext cx="3614800" cy="913600"/>
          </a:xfrm>
          <a:prstGeom prst="rect">
            <a:avLst/>
          </a:prstGeom>
          <a:solidFill>
            <a:schemeClr val="dk1"/>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4" name="Google Shape;144;p23"/>
          <p:cNvSpPr txBox="1">
            <a:spLocks noGrp="1"/>
          </p:cNvSpPr>
          <p:nvPr>
            <p:ph type="subTitle" idx="1"/>
          </p:nvPr>
        </p:nvSpPr>
        <p:spPr>
          <a:xfrm>
            <a:off x="950967" y="2317400"/>
            <a:ext cx="3702800" cy="2549600"/>
          </a:xfrm>
          <a:prstGeom prst="rect">
            <a:avLst/>
          </a:prstGeom>
        </p:spPr>
        <p:txBody>
          <a:bodyPr spcFirstLastPara="1" wrap="square" lIns="121894" tIns="121894" rIns="121894" bIns="121894"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5"/>
        <p:cNvGrpSpPr/>
        <p:nvPr/>
      </p:nvGrpSpPr>
      <p:grpSpPr>
        <a:xfrm>
          <a:off x="0" y="0"/>
          <a:ext cx="0" cy="0"/>
          <a:chOff x="0" y="0"/>
          <a:chExt cx="0" cy="0"/>
        </a:xfrm>
      </p:grpSpPr>
      <p:sp>
        <p:nvSpPr>
          <p:cNvPr id="146" name="Google Shape;146;p24"/>
          <p:cNvSpPr/>
          <p:nvPr/>
        </p:nvSpPr>
        <p:spPr>
          <a:xfrm>
            <a:off x="745767" y="1943200"/>
            <a:ext cx="3804000" cy="4914800"/>
          </a:xfrm>
          <a:prstGeom prst="rect">
            <a:avLst/>
          </a:prstGeom>
          <a:solidFill>
            <a:schemeClr val="accent6"/>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147" name="Google Shape;147;p24"/>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8" name="Google Shape;148;p24"/>
          <p:cNvSpPr txBox="1">
            <a:spLocks noGrp="1"/>
          </p:cNvSpPr>
          <p:nvPr>
            <p:ph type="subTitle" idx="1"/>
          </p:nvPr>
        </p:nvSpPr>
        <p:spPr>
          <a:xfrm>
            <a:off x="1037367" y="3296517"/>
            <a:ext cx="3201600" cy="2100400"/>
          </a:xfrm>
          <a:prstGeom prst="rect">
            <a:avLst/>
          </a:prstGeom>
        </p:spPr>
        <p:txBody>
          <a:bodyPr spcFirstLastPara="1" wrap="square" lIns="121894" tIns="121894" rIns="121894" bIns="121894" anchor="ctr"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1864467" y="3117705"/>
            <a:ext cx="2929200" cy="10084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1" name="Google Shape;151;p25"/>
          <p:cNvSpPr txBox="1">
            <a:spLocks noGrp="1"/>
          </p:cNvSpPr>
          <p:nvPr>
            <p:ph type="title" idx="2" hasCustomPrompt="1"/>
          </p:nvPr>
        </p:nvSpPr>
        <p:spPr>
          <a:xfrm>
            <a:off x="1864400" y="2318373"/>
            <a:ext cx="2929200" cy="862000"/>
          </a:xfrm>
          <a:prstGeom prst="rect">
            <a:avLst/>
          </a:prstGeom>
        </p:spPr>
        <p:txBody>
          <a:bodyPr spcFirstLastPara="1" wrap="square" lIns="121894" tIns="121894" rIns="121894" bIns="121894" anchor="ctr" anchorCtr="0">
            <a:noAutofit/>
          </a:bodyPr>
          <a:lstStyle>
            <a:lvl1pPr lvl="0" rtl="0">
              <a:spcBef>
                <a:spcPts val="0"/>
              </a:spcBef>
              <a:spcAft>
                <a:spcPts val="0"/>
              </a:spcAft>
              <a:buSzPts val="3000"/>
              <a:buNone/>
              <a:defRPr sz="64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2" name="Google Shape;152;p25"/>
          <p:cNvSpPr txBox="1">
            <a:spLocks noGrp="1"/>
          </p:cNvSpPr>
          <p:nvPr>
            <p:ph type="title" idx="3"/>
          </p:nvPr>
        </p:nvSpPr>
        <p:spPr>
          <a:xfrm>
            <a:off x="1864433" y="4925439"/>
            <a:ext cx="2929200" cy="1008400"/>
          </a:xfrm>
          <a:prstGeom prst="rect">
            <a:avLst/>
          </a:prstGeom>
        </p:spPr>
        <p:txBody>
          <a:bodyPr spcFirstLastPara="1" wrap="square" lIns="121894" tIns="121894" rIns="121894" bIns="121894"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3" name="Google Shape;153;p25"/>
          <p:cNvSpPr txBox="1">
            <a:spLocks noGrp="1"/>
          </p:cNvSpPr>
          <p:nvPr>
            <p:ph type="title" idx="4" hasCustomPrompt="1"/>
          </p:nvPr>
        </p:nvSpPr>
        <p:spPr>
          <a:xfrm>
            <a:off x="1864367" y="4126107"/>
            <a:ext cx="2929200" cy="862000"/>
          </a:xfrm>
          <a:prstGeom prst="rect">
            <a:avLst/>
          </a:prstGeom>
        </p:spPr>
        <p:txBody>
          <a:bodyPr spcFirstLastPara="1" wrap="square" lIns="121894" tIns="121894" rIns="121894" bIns="121894" anchor="ctr" anchorCtr="0">
            <a:noAutofit/>
          </a:bodyPr>
          <a:lstStyle>
            <a:lvl1pPr lvl="0" rtl="0">
              <a:spcBef>
                <a:spcPts val="0"/>
              </a:spcBef>
              <a:spcAft>
                <a:spcPts val="0"/>
              </a:spcAft>
              <a:buSzPts val="3000"/>
              <a:buNone/>
              <a:defRPr sz="64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4" name="Google Shape;154;p25"/>
          <p:cNvSpPr txBox="1">
            <a:spLocks noGrp="1"/>
          </p:cNvSpPr>
          <p:nvPr>
            <p:ph type="title" idx="5"/>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950967" y="1792767"/>
            <a:ext cx="4278400" cy="2062800"/>
          </a:xfrm>
          <a:prstGeom prst="rect">
            <a:avLst/>
          </a:prstGeom>
        </p:spPr>
        <p:txBody>
          <a:bodyPr spcFirstLastPara="1" wrap="square" lIns="121894" tIns="121894" rIns="121894" bIns="121894" anchor="b"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fr-FR"/>
              <a:t>Cliquez pour modifier le style du titre</a:t>
            </a:r>
            <a:endParaRPr/>
          </a:p>
        </p:txBody>
      </p:sp>
      <p:sp>
        <p:nvSpPr>
          <p:cNvPr id="157" name="Google Shape;157;p26"/>
          <p:cNvSpPr txBox="1">
            <a:spLocks noGrp="1"/>
          </p:cNvSpPr>
          <p:nvPr>
            <p:ph type="subTitle" idx="1"/>
          </p:nvPr>
        </p:nvSpPr>
        <p:spPr>
          <a:xfrm>
            <a:off x="950967" y="3855633"/>
            <a:ext cx="4278400" cy="1209600"/>
          </a:xfrm>
          <a:prstGeom prst="rect">
            <a:avLst/>
          </a:prstGeom>
        </p:spPr>
        <p:txBody>
          <a:bodyPr spcFirstLastPara="1" wrap="square" lIns="121894" tIns="121894" rIns="121894" bIns="121894" anchor="t"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4829415" y="898200"/>
            <a:ext cx="5568000" cy="1430800"/>
          </a:xfrm>
          <a:prstGeom prst="rect">
            <a:avLst/>
          </a:prstGeom>
        </p:spPr>
        <p:txBody>
          <a:bodyPr spcFirstLastPara="1" wrap="square" lIns="121894" tIns="121894" rIns="121894" bIns="121894" anchor="t" anchorCtr="0">
            <a:noAutofit/>
          </a:bodyPr>
          <a:lstStyle>
            <a:lvl1pPr lvl="0" algn="l" rtl="0">
              <a:spcBef>
                <a:spcPts val="0"/>
              </a:spcBef>
              <a:spcAft>
                <a:spcPts val="0"/>
              </a:spcAft>
              <a:buSzPts val="3000"/>
              <a:buNone/>
              <a:defRPr sz="9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60" name="Google Shape;160;p27"/>
          <p:cNvSpPr txBox="1">
            <a:spLocks noGrp="1"/>
          </p:cNvSpPr>
          <p:nvPr>
            <p:ph type="subTitle" idx="1"/>
          </p:nvPr>
        </p:nvSpPr>
        <p:spPr>
          <a:xfrm>
            <a:off x="4990633" y="2329000"/>
            <a:ext cx="5568000" cy="1826400"/>
          </a:xfrm>
          <a:prstGeom prst="rect">
            <a:avLst/>
          </a:prstGeom>
        </p:spPr>
        <p:txBody>
          <a:bodyPr spcFirstLastPara="1" wrap="square" lIns="121894" tIns="121894" rIns="121894" bIns="121894"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61" name="Google Shape;161;p27"/>
          <p:cNvSpPr txBox="1"/>
          <p:nvPr/>
        </p:nvSpPr>
        <p:spPr>
          <a:xfrm>
            <a:off x="4990633" y="4155400"/>
            <a:ext cx="6250400" cy="1068800"/>
          </a:xfrm>
          <a:prstGeom prst="rect">
            <a:avLst/>
          </a:prstGeom>
          <a:noFill/>
          <a:ln>
            <a:noFill/>
          </a:ln>
        </p:spPr>
        <p:txBody>
          <a:bodyPr spcFirstLastPara="1" wrap="square" lIns="121894" tIns="121894" rIns="121894" bIns="121894" anchor="t" anchorCtr="0">
            <a:noAutofit/>
          </a:bodyPr>
          <a:lstStyle/>
          <a:p>
            <a:pPr marL="0" lvl="0" indent="0" algn="l" rtl="0">
              <a:spcBef>
                <a:spcPts val="0"/>
              </a:spcBef>
              <a:spcAft>
                <a:spcPts val="0"/>
              </a:spcAft>
              <a:buNone/>
            </a:pPr>
            <a:r>
              <a:rPr lang="en" b="1" dirty="0">
                <a:solidFill>
                  <a:schemeClr val="accent1"/>
                </a:solidFill>
                <a:latin typeface="Nanum Gothic"/>
                <a:ea typeface="Nanum Gothic"/>
                <a:cs typeface="Nanum Gothic"/>
                <a:sym typeface="Nanum Gothic"/>
              </a:rPr>
              <a:t>CREDITS</a:t>
            </a:r>
            <a:r>
              <a:rPr lang="en" dirty="0">
                <a:solidFill>
                  <a:schemeClr val="accent1"/>
                </a:solidFill>
                <a:latin typeface="Nanum Gothic"/>
                <a:ea typeface="Nanum Gothic"/>
                <a:cs typeface="Nanum Gothic"/>
                <a:sym typeface="Nanum Gothic"/>
              </a:rPr>
              <a:t>: This presentation template was created by </a:t>
            </a:r>
            <a:r>
              <a:rPr lang="en" b="1" dirty="0">
                <a:solidFill>
                  <a:schemeClr val="accent1"/>
                </a:solidFill>
                <a:uFill>
                  <a:noFill/>
                </a:uFill>
                <a:latin typeface="Nanum Gothic"/>
                <a:ea typeface="Nanum Gothic"/>
                <a:cs typeface="Nanum Gothic"/>
                <a:sym typeface="Nanum Gothic"/>
                <a:hlinkClick r:id="rId2">
                  <a:extLst>
                    <a:ext uri="{A12FA001-AC4F-418D-AE19-62706E023703}">
                      <ahyp:hlinkClr xmlns:ahyp="http://schemas.microsoft.com/office/drawing/2018/hyperlinkcolor" val="tx"/>
                    </a:ext>
                  </a:extLst>
                </a:hlinkClick>
              </a:rPr>
              <a:t>Slidesgo</a:t>
            </a:r>
            <a:r>
              <a:rPr lang="en" dirty="0">
                <a:solidFill>
                  <a:schemeClr val="accent1"/>
                </a:solidFill>
                <a:latin typeface="Nanum Gothic"/>
                <a:ea typeface="Nanum Gothic"/>
                <a:cs typeface="Nanum Gothic"/>
                <a:sym typeface="Nanum Gothic"/>
              </a:rPr>
              <a:t>, including icons by </a:t>
            </a:r>
            <a:r>
              <a:rPr lang="en" b="1" dirty="0">
                <a:solidFill>
                  <a:schemeClr val="accent1"/>
                </a:solidFill>
                <a:uFill>
                  <a:noFill/>
                </a:uFill>
                <a:latin typeface="Nanum Gothic"/>
                <a:ea typeface="Nanum Gothic"/>
                <a:cs typeface="Nanum Gothic"/>
                <a:sym typeface="Nanum Gothic"/>
                <a:hlinkClick r:id="rId3">
                  <a:extLst>
                    <a:ext uri="{A12FA001-AC4F-418D-AE19-62706E023703}">
                      <ahyp:hlinkClr xmlns:ahyp="http://schemas.microsoft.com/office/drawing/2018/hyperlinkcolor" val="tx"/>
                    </a:ext>
                  </a:extLst>
                </a:hlinkClick>
              </a:rPr>
              <a:t>Flaticon</a:t>
            </a:r>
            <a:r>
              <a:rPr lang="en" dirty="0">
                <a:solidFill>
                  <a:schemeClr val="accent1"/>
                </a:solidFill>
                <a:latin typeface="Nanum Gothic"/>
                <a:ea typeface="Nanum Gothic"/>
                <a:cs typeface="Nanum Gothic"/>
                <a:sym typeface="Nanum Gothic"/>
              </a:rPr>
              <a:t>, infographics &amp; images by </a:t>
            </a:r>
            <a:r>
              <a:rPr lang="en" b="1" dirty="0">
                <a:solidFill>
                  <a:schemeClr val="accent1"/>
                </a:solidFill>
                <a:uFill>
                  <a:noFill/>
                </a:uFill>
                <a:latin typeface="Nanum Gothic"/>
                <a:ea typeface="Nanum Gothic"/>
                <a:cs typeface="Nanum Gothic"/>
                <a:sym typeface="Nanum Gothic"/>
                <a:hlinkClick r:id="rId4">
                  <a:extLst>
                    <a:ext uri="{A12FA001-AC4F-418D-AE19-62706E023703}">
                      <ahyp:hlinkClr xmlns:ahyp="http://schemas.microsoft.com/office/drawing/2018/hyperlinkcolor" val="tx"/>
                    </a:ext>
                  </a:extLst>
                </a:hlinkClick>
              </a:rPr>
              <a:t>Freepik</a:t>
            </a:r>
            <a:r>
              <a:rPr lang="en" dirty="0">
                <a:solidFill>
                  <a:schemeClr val="accent1"/>
                </a:solidFill>
                <a:latin typeface="Nanum Gothic"/>
                <a:ea typeface="Nanum Gothic"/>
                <a:cs typeface="Nanum Gothic"/>
                <a:sym typeface="Nanum Gothic"/>
              </a:rPr>
              <a:t> and illustrations by </a:t>
            </a:r>
            <a:r>
              <a:rPr lang="en" b="1" dirty="0">
                <a:solidFill>
                  <a:schemeClr val="accent1"/>
                </a:solidFill>
                <a:uFill>
                  <a:noFill/>
                </a:uFill>
                <a:latin typeface="Nanum Gothic"/>
                <a:ea typeface="Nanum Gothic"/>
                <a:cs typeface="Nanum Gothic"/>
                <a:sym typeface="Nanum Gothic"/>
                <a:hlinkClick r:id="rId5">
                  <a:extLst>
                    <a:ext uri="{A12FA001-AC4F-418D-AE19-62706E023703}">
                      <ahyp:hlinkClr xmlns:ahyp="http://schemas.microsoft.com/office/drawing/2018/hyperlinkcolor" val="tx"/>
                    </a:ext>
                  </a:extLst>
                </a:hlinkClick>
              </a:rPr>
              <a:t>Stor</a:t>
            </a:r>
            <a:r>
              <a:rPr lang="en" b="1" dirty="0">
                <a:solidFill>
                  <a:schemeClr val="accent1"/>
                </a:solidFill>
                <a:latin typeface="Nanum Gothic"/>
                <a:ea typeface="Nanum Gothic"/>
                <a:cs typeface="Nanum Gothic"/>
                <a:sym typeface="Nanum Gothic"/>
              </a:rPr>
              <a:t>yset</a:t>
            </a:r>
            <a:r>
              <a:rPr lang="en" dirty="0">
                <a:solidFill>
                  <a:schemeClr val="accent1"/>
                </a:solidFill>
                <a:latin typeface="Nanum Gothic"/>
                <a:ea typeface="Nanum Gothic"/>
                <a:cs typeface="Nanum Gothic"/>
                <a:sym typeface="Nanum Gothic"/>
              </a:rPr>
              <a:t>.</a:t>
            </a:r>
            <a:endParaRPr dirty="0">
              <a:solidFill>
                <a:schemeClr val="accent1"/>
              </a:solidFill>
              <a:latin typeface="Nanum Gothic"/>
              <a:ea typeface="Nanum Gothic"/>
              <a:cs typeface="Nanum Gothic"/>
              <a:sym typeface="Nanum Gothic"/>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lIns="91438" tIns="45719" rIns="91438" bIns="45719"/>
          <a:lstStyle/>
          <a:p>
            <a:fld id="{B7010A48-33DF-4088-A4FC-A94AE9375DD9}" type="datetimeFigureOut">
              <a:rPr lang="fr-FR" smtClean="0"/>
              <a:pPr/>
              <a:t>25/11/2024</a:t>
            </a:fld>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lIns="91438" tIns="45719" rIns="91438" bIns="45719"/>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lIns="91438" tIns="45719" rIns="91438" bIns="45719"/>
          <a:lstStyle/>
          <a:p>
            <a:fld id="{362D698D-BCBD-421A-B320-2F09CCF41F30}" type="slidenum">
              <a:rPr lang="fr-FR" smtClean="0"/>
              <a:pPr/>
              <a:t>‹N°›</a:t>
            </a:fld>
            <a:endParaRPr lang="fr-FR"/>
          </a:p>
        </p:txBody>
      </p:sp>
    </p:spTree>
    <p:extLst>
      <p:ext uri="{BB962C8B-B14F-4D97-AF65-F5344CB8AC3E}">
        <p14:creationId xmlns:p14="http://schemas.microsoft.com/office/powerpoint/2010/main" val="1831775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65"/>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1689133"/>
            <a:ext cx="5946400" cy="2736800"/>
          </a:xfrm>
          <a:prstGeom prst="rect">
            <a:avLst/>
          </a:prstGeom>
        </p:spPr>
        <p:txBody>
          <a:bodyPr spcFirstLastPara="1" wrap="square" lIns="121897" tIns="121897" rIns="121897" bIns="121897" anchor="b" anchorCtr="0">
            <a:noAutofit/>
          </a:bodyPr>
          <a:lstStyle>
            <a:lvl1pPr lvl="0" algn="l">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r>
              <a:rPr lang="fr-FR"/>
              <a:t>Cliquez pour modifier le style du titre</a:t>
            </a:r>
            <a:endParaRPr/>
          </a:p>
        </p:txBody>
      </p:sp>
      <p:sp>
        <p:nvSpPr>
          <p:cNvPr id="10" name="Google Shape;10;p2"/>
          <p:cNvSpPr txBox="1">
            <a:spLocks noGrp="1"/>
          </p:cNvSpPr>
          <p:nvPr>
            <p:ph type="subTitle" idx="1"/>
          </p:nvPr>
        </p:nvSpPr>
        <p:spPr>
          <a:xfrm>
            <a:off x="950967" y="4475200"/>
            <a:ext cx="5834400" cy="578000"/>
          </a:xfrm>
          <a:prstGeom prst="rect">
            <a:avLst/>
          </a:prstGeom>
        </p:spPr>
        <p:txBody>
          <a:bodyPr spcFirstLastPara="1" wrap="square" lIns="121897" tIns="121897" rIns="121897" bIns="121897"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r>
              <a:rPr lang="fr-FR"/>
              <a:t>Cliquez pour modifier le style des sous-titres du masque</a:t>
            </a:r>
            <a:endParaRPr/>
          </a:p>
        </p:txBody>
      </p:sp>
      <p:sp>
        <p:nvSpPr>
          <p:cNvPr id="11" name="Google Shape;11;p2"/>
          <p:cNvSpPr/>
          <p:nvPr/>
        </p:nvSpPr>
        <p:spPr>
          <a:xfrm>
            <a:off x="569300" y="0"/>
            <a:ext cx="1964800" cy="57068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2" name="Google Shape;12;p2"/>
          <p:cNvSpPr/>
          <p:nvPr/>
        </p:nvSpPr>
        <p:spPr>
          <a:xfrm>
            <a:off x="7345433" y="0"/>
            <a:ext cx="4846800" cy="1783600"/>
          </a:xfrm>
          <a:prstGeom prst="rect">
            <a:avLst/>
          </a:pr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950967" y="1662600"/>
            <a:ext cx="10290000" cy="4476000"/>
          </a:xfrm>
          <a:prstGeom prst="rect">
            <a:avLst/>
          </a:prstGeom>
        </p:spPr>
        <p:txBody>
          <a:bodyPr spcFirstLastPara="1" wrap="square" lIns="121894" tIns="121894" rIns="121894" bIns="121894" anchor="t" anchorCtr="0">
            <a:noAutofit/>
          </a:bodyPr>
          <a:lstStyle>
            <a:lvl1pPr marL="609570" lvl="0" indent="-440245">
              <a:spcBef>
                <a:spcPts val="0"/>
              </a:spcBef>
              <a:spcAft>
                <a:spcPts val="0"/>
              </a:spcAft>
              <a:buSzPts val="1600"/>
              <a:buChar char="●"/>
              <a:defRPr/>
            </a:lvl1pPr>
            <a:lvl2pPr marL="1219140" lvl="1" indent="-440245">
              <a:spcBef>
                <a:spcPts val="0"/>
              </a:spcBef>
              <a:spcAft>
                <a:spcPts val="0"/>
              </a:spcAft>
              <a:buSzPts val="1600"/>
              <a:buChar char="○"/>
              <a:defRPr/>
            </a:lvl2pPr>
            <a:lvl3pPr marL="1828709" lvl="2" indent="-440245">
              <a:spcBef>
                <a:spcPts val="0"/>
              </a:spcBef>
              <a:spcAft>
                <a:spcPts val="0"/>
              </a:spcAft>
              <a:buSzPts val="1600"/>
              <a:buChar char="■"/>
              <a:defRPr/>
            </a:lvl3pPr>
            <a:lvl4pPr marL="2438278" lvl="3" indent="-440245">
              <a:spcBef>
                <a:spcPts val="0"/>
              </a:spcBef>
              <a:spcAft>
                <a:spcPts val="0"/>
              </a:spcAft>
              <a:buSzPts val="1600"/>
              <a:buChar char="●"/>
              <a:defRPr/>
            </a:lvl4pPr>
            <a:lvl5pPr marL="3047848" lvl="4" indent="-440245">
              <a:spcBef>
                <a:spcPts val="0"/>
              </a:spcBef>
              <a:spcAft>
                <a:spcPts val="0"/>
              </a:spcAft>
              <a:buSzPts val="1600"/>
              <a:buChar char="○"/>
              <a:defRPr/>
            </a:lvl5pPr>
            <a:lvl6pPr marL="3657418" lvl="5" indent="-440245">
              <a:spcBef>
                <a:spcPts val="0"/>
              </a:spcBef>
              <a:spcAft>
                <a:spcPts val="0"/>
              </a:spcAft>
              <a:buSzPts val="1600"/>
              <a:buChar char="■"/>
              <a:defRPr/>
            </a:lvl6pPr>
            <a:lvl7pPr marL="4266987" lvl="6" indent="-440245">
              <a:spcBef>
                <a:spcPts val="0"/>
              </a:spcBef>
              <a:spcAft>
                <a:spcPts val="0"/>
              </a:spcAft>
              <a:buSzPts val="1600"/>
              <a:buChar char="●"/>
              <a:defRPr/>
            </a:lvl7pPr>
            <a:lvl8pPr marL="4876557" lvl="7" indent="-440245">
              <a:spcBef>
                <a:spcPts val="0"/>
              </a:spcBef>
              <a:spcAft>
                <a:spcPts val="0"/>
              </a:spcAft>
              <a:buSzPts val="1600"/>
              <a:buChar char="○"/>
              <a:defRPr/>
            </a:lvl8pPr>
            <a:lvl9pPr marL="5486126" lvl="8" indent="-440245">
              <a:spcBef>
                <a:spcPts val="0"/>
              </a:spcBef>
              <a:spcAft>
                <a:spcPts val="0"/>
              </a:spcAft>
              <a:buSzPts val="1600"/>
              <a:buChar char="■"/>
              <a:defRPr/>
            </a:lvl9pPr>
          </a:lstStyle>
          <a:p>
            <a:pPr lvl="0"/>
            <a:r>
              <a:rPr lang="fr-FR"/>
              <a:t>Cliquez pour modifier les styles du texte du masque</a:t>
            </a:r>
          </a:p>
        </p:txBody>
      </p:sp>
      <p:sp>
        <p:nvSpPr>
          <p:cNvPr id="21" name="Google Shape;21;p4"/>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2" name="Google Shape;22;p4"/>
          <p:cNvSpPr/>
          <p:nvPr/>
        </p:nvSpPr>
        <p:spPr>
          <a:xfrm>
            <a:off x="10661567" y="1682800"/>
            <a:ext cx="1158800" cy="51752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23" name="Google Shape;23;p4"/>
          <p:cNvSpPr/>
          <p:nvPr/>
        </p:nvSpPr>
        <p:spPr>
          <a:xfrm>
            <a:off x="0" y="268767"/>
            <a:ext cx="6098400" cy="763600"/>
          </a:xfrm>
          <a:prstGeom prst="rect">
            <a:avLst/>
          </a:prstGeom>
          <a:solidFill>
            <a:schemeClr val="accent4"/>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869167" y="3451815"/>
            <a:ext cx="6453600" cy="11224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fr-FR"/>
              <a:t>Cliquez pour modifier le style du titre</a:t>
            </a:r>
            <a:endParaRPr/>
          </a:p>
        </p:txBody>
      </p:sp>
      <p:sp>
        <p:nvSpPr>
          <p:cNvPr id="15" name="Google Shape;15;p3"/>
          <p:cNvSpPr txBox="1">
            <a:spLocks noGrp="1"/>
          </p:cNvSpPr>
          <p:nvPr>
            <p:ph type="subTitle" idx="1"/>
          </p:nvPr>
        </p:nvSpPr>
        <p:spPr>
          <a:xfrm>
            <a:off x="2869200" y="4574215"/>
            <a:ext cx="6453600" cy="4920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16" name="Google Shape;16;p3"/>
          <p:cNvSpPr txBox="1">
            <a:spLocks noGrp="1"/>
          </p:cNvSpPr>
          <p:nvPr>
            <p:ph type="title" idx="2" hasCustomPrompt="1"/>
          </p:nvPr>
        </p:nvSpPr>
        <p:spPr>
          <a:xfrm>
            <a:off x="3965000" y="1666215"/>
            <a:ext cx="4262000" cy="1785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12000"/>
              <a:buNone/>
              <a:defRPr sz="10700">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 name="Google Shape;17;p3"/>
          <p:cNvSpPr/>
          <p:nvPr/>
        </p:nvSpPr>
        <p:spPr>
          <a:xfrm>
            <a:off x="9439400" y="3451800"/>
            <a:ext cx="2000000" cy="3406400"/>
          </a:xfrm>
          <a:prstGeom prst="rect">
            <a:avLst/>
          </a:pr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8" name="Google Shape;18;p3"/>
          <p:cNvSpPr/>
          <p:nvPr/>
        </p:nvSpPr>
        <p:spPr>
          <a:xfrm>
            <a:off x="0" y="1645215"/>
            <a:ext cx="7219600" cy="11224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950967" y="1662600"/>
            <a:ext cx="10290000" cy="4476000"/>
          </a:xfrm>
          <a:prstGeom prst="rect">
            <a:avLst/>
          </a:prstGeom>
        </p:spPr>
        <p:txBody>
          <a:bodyPr spcFirstLastPara="1" wrap="square" lIns="121897" tIns="121897" rIns="121897" bIns="121897" anchor="t"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pPr lvl="0"/>
            <a:r>
              <a:rPr lang="fr-FR"/>
              <a:t>Cliquez pour modifier les styles du texte du masque</a:t>
            </a:r>
          </a:p>
        </p:txBody>
      </p:sp>
      <p:sp>
        <p:nvSpPr>
          <p:cNvPr id="21" name="Google Shape;21;p4"/>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2" name="Google Shape;22;p4"/>
          <p:cNvSpPr/>
          <p:nvPr/>
        </p:nvSpPr>
        <p:spPr>
          <a:xfrm>
            <a:off x="10661567" y="1682800"/>
            <a:ext cx="1158800" cy="51752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3" name="Google Shape;23;p4"/>
          <p:cNvSpPr/>
          <p:nvPr/>
        </p:nvSpPr>
        <p:spPr>
          <a:xfrm>
            <a:off x="0" y="268767"/>
            <a:ext cx="6098400" cy="7636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1394667" y="3780933"/>
            <a:ext cx="4175200" cy="1603600"/>
          </a:xfrm>
          <a:prstGeom prst="rect">
            <a:avLst/>
          </a:prstGeom>
        </p:spPr>
        <p:txBody>
          <a:bodyPr spcFirstLastPara="1" wrap="square" lIns="121897" tIns="121897" rIns="121897" bIns="121897" anchor="t" anchorCtr="0">
            <a:noAutofit/>
          </a:bodyPr>
          <a:lstStyle>
            <a:lvl1pPr marL="609585" lvl="0" indent="-423323" algn="ctr">
              <a:spcBef>
                <a:spcPts val="0"/>
              </a:spcBef>
              <a:spcAft>
                <a:spcPts val="0"/>
              </a:spcAft>
              <a:buSzPts val="14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fr-FR"/>
              <a:t>Cliquez pour modifier les styles du texte du masque</a:t>
            </a:r>
          </a:p>
        </p:txBody>
      </p:sp>
      <p:sp>
        <p:nvSpPr>
          <p:cNvPr id="26" name="Google Shape;26;p5"/>
          <p:cNvSpPr txBox="1">
            <a:spLocks noGrp="1"/>
          </p:cNvSpPr>
          <p:nvPr>
            <p:ph type="body" idx="2"/>
          </p:nvPr>
        </p:nvSpPr>
        <p:spPr>
          <a:xfrm>
            <a:off x="6622067" y="3780933"/>
            <a:ext cx="4175200" cy="1603600"/>
          </a:xfrm>
          <a:prstGeom prst="rect">
            <a:avLst/>
          </a:prstGeom>
        </p:spPr>
        <p:txBody>
          <a:bodyPr spcFirstLastPara="1" wrap="square" lIns="121897" tIns="121897" rIns="121897" bIns="121897" anchor="t" anchorCtr="0">
            <a:noAutofit/>
          </a:bodyPr>
          <a:lstStyle>
            <a:lvl1pPr marL="609585" lvl="0" indent="-423323" algn="ctr">
              <a:spcBef>
                <a:spcPts val="0"/>
              </a:spcBef>
              <a:spcAft>
                <a:spcPts val="0"/>
              </a:spcAft>
              <a:buSzPts val="14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fr-FR"/>
              <a:t>Cliquez pour modifier les styles du texte du masque</a:t>
            </a:r>
          </a:p>
        </p:txBody>
      </p:sp>
      <p:sp>
        <p:nvSpPr>
          <p:cNvPr id="27" name="Google Shape;27;p5"/>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8" name="Google Shape;28;p5"/>
          <p:cNvSpPr txBox="1">
            <a:spLocks noGrp="1"/>
          </p:cNvSpPr>
          <p:nvPr>
            <p:ph type="title" idx="3"/>
          </p:nvPr>
        </p:nvSpPr>
        <p:spPr>
          <a:xfrm>
            <a:off x="1394667" y="3008867"/>
            <a:ext cx="4175200" cy="670400"/>
          </a:xfrm>
          <a:prstGeom prst="rect">
            <a:avLst/>
          </a:prstGeom>
        </p:spPr>
        <p:txBody>
          <a:bodyPr spcFirstLastPara="1" wrap="square" lIns="121897" tIns="121897" rIns="121897" bIns="121897"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29" name="Google Shape;29;p5"/>
          <p:cNvSpPr txBox="1">
            <a:spLocks noGrp="1"/>
          </p:cNvSpPr>
          <p:nvPr>
            <p:ph type="title" idx="4"/>
          </p:nvPr>
        </p:nvSpPr>
        <p:spPr>
          <a:xfrm>
            <a:off x="6622067" y="3008867"/>
            <a:ext cx="4175200" cy="670400"/>
          </a:xfrm>
          <a:prstGeom prst="rect">
            <a:avLst/>
          </a:prstGeom>
        </p:spPr>
        <p:txBody>
          <a:bodyPr spcFirstLastPara="1" wrap="square" lIns="121897" tIns="121897" rIns="121897" bIns="121897"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fr-FR"/>
              <a:t>Cliquez pour modifier le style du titre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5611767" y="1899467"/>
            <a:ext cx="5629200" cy="1007600"/>
          </a:xfrm>
          <a:prstGeom prst="rect">
            <a:avLst/>
          </a:prstGeom>
        </p:spPr>
        <p:txBody>
          <a:bodyPr spcFirstLastPara="1" wrap="square" lIns="121897" tIns="121897" rIns="121897" bIns="121897" anchor="ctr" anchorCtr="0">
            <a:noAutofit/>
          </a:bodyPr>
          <a:lstStyle>
            <a:lvl1pPr lvl="0" algn="r">
              <a:spcBef>
                <a:spcPts val="0"/>
              </a:spcBef>
              <a:spcAft>
                <a:spcPts val="0"/>
              </a:spcAft>
              <a:buSzPts val="2400"/>
              <a:buNone/>
              <a:defRPr sz="6400">
                <a:solidFill>
                  <a:schemeClr val="accent1"/>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34" name="Google Shape;34;p7"/>
          <p:cNvSpPr txBox="1">
            <a:spLocks noGrp="1"/>
          </p:cNvSpPr>
          <p:nvPr>
            <p:ph type="body" idx="1"/>
          </p:nvPr>
        </p:nvSpPr>
        <p:spPr>
          <a:xfrm>
            <a:off x="5456800" y="3110267"/>
            <a:ext cx="5784000" cy="2194400"/>
          </a:xfrm>
          <a:prstGeom prst="rect">
            <a:avLst/>
          </a:prstGeom>
        </p:spPr>
        <p:txBody>
          <a:bodyPr spcFirstLastPara="1" wrap="square" lIns="121897" tIns="121897" rIns="121897" bIns="121897" anchor="t" anchorCtr="0">
            <a:noAutofit/>
          </a:bodyPr>
          <a:lstStyle>
            <a:lvl1pPr marL="609585" lvl="0" indent="-406390" algn="r">
              <a:spcBef>
                <a:spcPts val="0"/>
              </a:spcBef>
              <a:spcAft>
                <a:spcPts val="0"/>
              </a:spcAft>
              <a:buSzPts val="1200"/>
              <a:buChar char="●"/>
              <a:defRPr>
                <a:solidFill>
                  <a:schemeClr val="accent1"/>
                </a:solidFill>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fr-FR"/>
              <a:t>Cliquez pour modifier les styles du texte du masque</a:t>
            </a:r>
          </a:p>
        </p:txBody>
      </p:sp>
      <p:sp>
        <p:nvSpPr>
          <p:cNvPr id="35" name="Google Shape;35;p7"/>
          <p:cNvSpPr/>
          <p:nvPr/>
        </p:nvSpPr>
        <p:spPr>
          <a:xfrm>
            <a:off x="6312800" y="1027933"/>
            <a:ext cx="5879200" cy="14484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6" name="Google Shape;36;p7"/>
          <p:cNvSpPr/>
          <p:nvPr/>
        </p:nvSpPr>
        <p:spPr>
          <a:xfrm>
            <a:off x="371567" y="1682700"/>
            <a:ext cx="1158800" cy="51752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991400" y="2168400"/>
            <a:ext cx="5645200" cy="3537200"/>
          </a:xfrm>
          <a:prstGeom prst="rect">
            <a:avLst/>
          </a:prstGeom>
        </p:spPr>
        <p:txBody>
          <a:bodyPr spcFirstLastPara="1" wrap="square" lIns="121897" tIns="121897" rIns="121897" bIns="121897" anchor="ctr" anchorCtr="0">
            <a:noAutofit/>
          </a:bodyPr>
          <a:lstStyle>
            <a:lvl1pPr lvl="0" algn="l">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fr-FR"/>
              <a:t>Cliquez pour modifier le style du titre</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txBox="1">
            <a:spLocks noGrp="1"/>
          </p:cNvSpPr>
          <p:nvPr>
            <p:ph type="subTitle" idx="1"/>
          </p:nvPr>
        </p:nvSpPr>
        <p:spPr>
          <a:xfrm>
            <a:off x="1791400" y="3273300"/>
            <a:ext cx="8609200" cy="2826400"/>
          </a:xfrm>
          <a:prstGeom prst="rect">
            <a:avLst/>
          </a:prstGeom>
        </p:spPr>
        <p:txBody>
          <a:bodyPr spcFirstLastPara="1" wrap="square" lIns="121897" tIns="121897" rIns="121897" bIns="121897" anchor="t" anchorCtr="0">
            <a:noAutofit/>
          </a:bodyPr>
          <a:lstStyle>
            <a:lvl1pPr lvl="0" algn="ctr">
              <a:lnSpc>
                <a:spcPct val="115000"/>
              </a:lnSpc>
              <a:spcBef>
                <a:spcPts val="0"/>
              </a:spcBef>
              <a:spcAft>
                <a:spcPts val="0"/>
              </a:spcAft>
              <a:buSzPts val="2100"/>
              <a:buChar char="●"/>
              <a:defRPr/>
            </a:lvl1pPr>
            <a:lvl2pPr lvl="1" algn="ctr">
              <a:lnSpc>
                <a:spcPct val="100000"/>
              </a:lnSpc>
              <a:spcBef>
                <a:spcPts val="0"/>
              </a:spcBef>
              <a:spcAft>
                <a:spcPts val="0"/>
              </a:spcAft>
              <a:buSzPts val="2100"/>
              <a:buChar char="○"/>
              <a:defRPr sz="2800"/>
            </a:lvl2pPr>
            <a:lvl3pPr lvl="2" algn="ctr">
              <a:lnSpc>
                <a:spcPct val="100000"/>
              </a:lnSpc>
              <a:spcBef>
                <a:spcPts val="0"/>
              </a:spcBef>
              <a:spcAft>
                <a:spcPts val="0"/>
              </a:spcAft>
              <a:buSzPts val="2100"/>
              <a:buChar char="■"/>
              <a:defRPr sz="2800"/>
            </a:lvl3pPr>
            <a:lvl4pPr lvl="3" algn="ctr">
              <a:lnSpc>
                <a:spcPct val="100000"/>
              </a:lnSpc>
              <a:spcBef>
                <a:spcPts val="0"/>
              </a:spcBef>
              <a:spcAft>
                <a:spcPts val="0"/>
              </a:spcAft>
              <a:buSzPts val="2100"/>
              <a:buChar char="●"/>
              <a:defRPr sz="2800"/>
            </a:lvl4pPr>
            <a:lvl5pPr lvl="4" algn="ctr">
              <a:lnSpc>
                <a:spcPct val="100000"/>
              </a:lnSpc>
              <a:spcBef>
                <a:spcPts val="0"/>
              </a:spcBef>
              <a:spcAft>
                <a:spcPts val="0"/>
              </a:spcAft>
              <a:buSzPts val="2100"/>
              <a:buChar char="○"/>
              <a:defRPr sz="2800"/>
            </a:lvl5pPr>
            <a:lvl6pPr lvl="5" algn="ctr">
              <a:lnSpc>
                <a:spcPct val="100000"/>
              </a:lnSpc>
              <a:spcBef>
                <a:spcPts val="0"/>
              </a:spcBef>
              <a:spcAft>
                <a:spcPts val="0"/>
              </a:spcAft>
              <a:buSzPts val="2100"/>
              <a:buChar char="■"/>
              <a:defRPr sz="2800"/>
            </a:lvl6pPr>
            <a:lvl7pPr lvl="6" algn="ctr">
              <a:lnSpc>
                <a:spcPct val="100000"/>
              </a:lnSpc>
              <a:spcBef>
                <a:spcPts val="0"/>
              </a:spcBef>
              <a:spcAft>
                <a:spcPts val="0"/>
              </a:spcAft>
              <a:buSzPts val="2100"/>
              <a:buChar char="●"/>
              <a:defRPr sz="2800"/>
            </a:lvl7pPr>
            <a:lvl8pPr lvl="7" algn="ctr">
              <a:lnSpc>
                <a:spcPct val="100000"/>
              </a:lnSpc>
              <a:spcBef>
                <a:spcPts val="0"/>
              </a:spcBef>
              <a:spcAft>
                <a:spcPts val="0"/>
              </a:spcAft>
              <a:buSzPts val="2100"/>
              <a:buChar char="○"/>
              <a:defRPr sz="2800"/>
            </a:lvl8pPr>
            <a:lvl9pPr lvl="8" algn="ctr">
              <a:lnSpc>
                <a:spcPct val="100000"/>
              </a:lnSpc>
              <a:spcBef>
                <a:spcPts val="0"/>
              </a:spcBef>
              <a:spcAft>
                <a:spcPts val="0"/>
              </a:spcAft>
              <a:buSzPts val="2100"/>
              <a:buChar char="■"/>
              <a:defRPr sz="2800"/>
            </a:lvl9pPr>
          </a:lstStyle>
          <a:p>
            <a:r>
              <a:rPr lang="fr-FR"/>
              <a:t>Cliquez pour modifier le style des sous-titres du masque</a:t>
            </a:r>
            <a:endParaRPr/>
          </a:p>
        </p:txBody>
      </p:sp>
      <p:sp>
        <p:nvSpPr>
          <p:cNvPr id="41" name="Google Shape;41;p9"/>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2" name="Google Shape;42;p9"/>
          <p:cNvSpPr/>
          <p:nvPr/>
        </p:nvSpPr>
        <p:spPr>
          <a:xfrm>
            <a:off x="1485833" y="2212700"/>
            <a:ext cx="9220400" cy="46452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3" name="Google Shape;43;p9"/>
          <p:cNvSpPr/>
          <p:nvPr/>
        </p:nvSpPr>
        <p:spPr>
          <a:xfrm>
            <a:off x="9128167" y="-13867"/>
            <a:ext cx="3064000" cy="934800"/>
          </a:xfrm>
          <a:prstGeom prst="rect">
            <a:avLst/>
          </a:pr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4" name="Google Shape;44;p9"/>
          <p:cNvSpPr/>
          <p:nvPr/>
        </p:nvSpPr>
        <p:spPr>
          <a:xfrm>
            <a:off x="0" y="288667"/>
            <a:ext cx="6352400" cy="14484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7194967" y="4639667"/>
            <a:ext cx="4046000" cy="14988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7" name="Google Shape;47;p10"/>
          <p:cNvSpPr/>
          <p:nvPr/>
        </p:nvSpPr>
        <p:spPr>
          <a:xfrm>
            <a:off x="5992167" y="4477667"/>
            <a:ext cx="6199600" cy="17256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8" name="Google Shape;48;p10"/>
          <p:cNvSpPr/>
          <p:nvPr/>
        </p:nvSpPr>
        <p:spPr>
          <a:xfrm>
            <a:off x="646967" y="0"/>
            <a:ext cx="608000" cy="30844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2167500" y="2428400"/>
            <a:ext cx="7857200" cy="19212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12000"/>
              <a:buNone/>
              <a:defRPr sz="107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2167500" y="4248000"/>
            <a:ext cx="7857200" cy="588000"/>
          </a:xfrm>
          <a:prstGeom prst="rect">
            <a:avLst/>
          </a:prstGeom>
        </p:spPr>
        <p:txBody>
          <a:bodyPr spcFirstLastPara="1" wrap="square" lIns="121897" tIns="121897" rIns="121897" bIns="121897"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pPr lvl="0"/>
            <a:r>
              <a:rPr lang="fr-FR"/>
              <a:t>Cliquez pour modifier les styles du texte du masque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1394667" y="3780933"/>
            <a:ext cx="4175200" cy="1603600"/>
          </a:xfrm>
          <a:prstGeom prst="rect">
            <a:avLst/>
          </a:prstGeom>
        </p:spPr>
        <p:txBody>
          <a:bodyPr spcFirstLastPara="1" wrap="square" lIns="121894" tIns="121894" rIns="121894" bIns="121894" anchor="t" anchorCtr="0">
            <a:noAutofit/>
          </a:bodyPr>
          <a:lstStyle>
            <a:lvl1pPr marL="609570" lvl="0" indent="-423312" algn="ctr">
              <a:spcBef>
                <a:spcPts val="0"/>
              </a:spcBef>
              <a:spcAft>
                <a:spcPts val="0"/>
              </a:spcAft>
              <a:buSzPts val="1400"/>
              <a:buChar char="●"/>
              <a:defRPr/>
            </a:lvl1pPr>
            <a:lvl2pPr marL="1219140" lvl="1" indent="-406381">
              <a:spcBef>
                <a:spcPts val="0"/>
              </a:spcBef>
              <a:spcAft>
                <a:spcPts val="0"/>
              </a:spcAft>
              <a:buSzPts val="1200"/>
              <a:buChar char="○"/>
              <a:defRPr sz="1600"/>
            </a:lvl2pPr>
            <a:lvl3pPr marL="1828709" lvl="2" indent="-406381">
              <a:spcBef>
                <a:spcPts val="0"/>
              </a:spcBef>
              <a:spcAft>
                <a:spcPts val="0"/>
              </a:spcAft>
              <a:buSzPts val="1200"/>
              <a:buChar char="■"/>
              <a:defRPr sz="1600"/>
            </a:lvl3pPr>
            <a:lvl4pPr marL="2438278" lvl="3" indent="-406381">
              <a:spcBef>
                <a:spcPts val="0"/>
              </a:spcBef>
              <a:spcAft>
                <a:spcPts val="0"/>
              </a:spcAft>
              <a:buSzPts val="1200"/>
              <a:buChar char="●"/>
              <a:defRPr sz="1600"/>
            </a:lvl4pPr>
            <a:lvl5pPr marL="3047848" lvl="4" indent="-406381">
              <a:spcBef>
                <a:spcPts val="0"/>
              </a:spcBef>
              <a:spcAft>
                <a:spcPts val="0"/>
              </a:spcAft>
              <a:buSzPts val="1200"/>
              <a:buChar char="○"/>
              <a:defRPr sz="1600"/>
            </a:lvl5pPr>
            <a:lvl6pPr marL="3657418" lvl="5" indent="-406381">
              <a:spcBef>
                <a:spcPts val="0"/>
              </a:spcBef>
              <a:spcAft>
                <a:spcPts val="0"/>
              </a:spcAft>
              <a:buSzPts val="1200"/>
              <a:buChar char="■"/>
              <a:defRPr sz="1600"/>
            </a:lvl6pPr>
            <a:lvl7pPr marL="4266987" lvl="6" indent="-406381">
              <a:spcBef>
                <a:spcPts val="0"/>
              </a:spcBef>
              <a:spcAft>
                <a:spcPts val="0"/>
              </a:spcAft>
              <a:buSzPts val="1200"/>
              <a:buChar char="●"/>
              <a:defRPr sz="1600"/>
            </a:lvl7pPr>
            <a:lvl8pPr marL="4876557" lvl="7" indent="-406381">
              <a:spcBef>
                <a:spcPts val="0"/>
              </a:spcBef>
              <a:spcAft>
                <a:spcPts val="0"/>
              </a:spcAft>
              <a:buSzPts val="1200"/>
              <a:buChar char="○"/>
              <a:defRPr sz="1600"/>
            </a:lvl8pPr>
            <a:lvl9pPr marL="5486126" lvl="8" indent="-406381">
              <a:spcBef>
                <a:spcPts val="0"/>
              </a:spcBef>
              <a:spcAft>
                <a:spcPts val="0"/>
              </a:spcAft>
              <a:buSzPts val="1200"/>
              <a:buChar char="■"/>
              <a:defRPr sz="1600"/>
            </a:lvl9pPr>
          </a:lstStyle>
          <a:p>
            <a:pPr lvl="0"/>
            <a:r>
              <a:rPr lang="fr-FR"/>
              <a:t>Cliquez pour modifier les styles du texte du masque</a:t>
            </a:r>
          </a:p>
        </p:txBody>
      </p:sp>
      <p:sp>
        <p:nvSpPr>
          <p:cNvPr id="26" name="Google Shape;26;p5"/>
          <p:cNvSpPr txBox="1">
            <a:spLocks noGrp="1"/>
          </p:cNvSpPr>
          <p:nvPr>
            <p:ph type="body" idx="2"/>
          </p:nvPr>
        </p:nvSpPr>
        <p:spPr>
          <a:xfrm>
            <a:off x="6622067" y="3780933"/>
            <a:ext cx="4175200" cy="1603600"/>
          </a:xfrm>
          <a:prstGeom prst="rect">
            <a:avLst/>
          </a:prstGeom>
        </p:spPr>
        <p:txBody>
          <a:bodyPr spcFirstLastPara="1" wrap="square" lIns="121894" tIns="121894" rIns="121894" bIns="121894" anchor="t" anchorCtr="0">
            <a:noAutofit/>
          </a:bodyPr>
          <a:lstStyle>
            <a:lvl1pPr marL="609570" lvl="0" indent="-423312" algn="ctr">
              <a:spcBef>
                <a:spcPts val="0"/>
              </a:spcBef>
              <a:spcAft>
                <a:spcPts val="0"/>
              </a:spcAft>
              <a:buSzPts val="1400"/>
              <a:buChar char="●"/>
              <a:defRPr/>
            </a:lvl1pPr>
            <a:lvl2pPr marL="1219140" lvl="1" indent="-406381">
              <a:spcBef>
                <a:spcPts val="0"/>
              </a:spcBef>
              <a:spcAft>
                <a:spcPts val="0"/>
              </a:spcAft>
              <a:buSzPts val="1200"/>
              <a:buChar char="○"/>
              <a:defRPr sz="1600"/>
            </a:lvl2pPr>
            <a:lvl3pPr marL="1828709" lvl="2" indent="-406381">
              <a:spcBef>
                <a:spcPts val="0"/>
              </a:spcBef>
              <a:spcAft>
                <a:spcPts val="0"/>
              </a:spcAft>
              <a:buSzPts val="1200"/>
              <a:buChar char="■"/>
              <a:defRPr sz="1600"/>
            </a:lvl3pPr>
            <a:lvl4pPr marL="2438278" lvl="3" indent="-406381">
              <a:spcBef>
                <a:spcPts val="0"/>
              </a:spcBef>
              <a:spcAft>
                <a:spcPts val="0"/>
              </a:spcAft>
              <a:buSzPts val="1200"/>
              <a:buChar char="●"/>
              <a:defRPr sz="1600"/>
            </a:lvl4pPr>
            <a:lvl5pPr marL="3047848" lvl="4" indent="-406381">
              <a:spcBef>
                <a:spcPts val="0"/>
              </a:spcBef>
              <a:spcAft>
                <a:spcPts val="0"/>
              </a:spcAft>
              <a:buSzPts val="1200"/>
              <a:buChar char="○"/>
              <a:defRPr sz="1600"/>
            </a:lvl5pPr>
            <a:lvl6pPr marL="3657418" lvl="5" indent="-406381">
              <a:spcBef>
                <a:spcPts val="0"/>
              </a:spcBef>
              <a:spcAft>
                <a:spcPts val="0"/>
              </a:spcAft>
              <a:buSzPts val="1200"/>
              <a:buChar char="■"/>
              <a:defRPr sz="1600"/>
            </a:lvl6pPr>
            <a:lvl7pPr marL="4266987" lvl="6" indent="-406381">
              <a:spcBef>
                <a:spcPts val="0"/>
              </a:spcBef>
              <a:spcAft>
                <a:spcPts val="0"/>
              </a:spcAft>
              <a:buSzPts val="1200"/>
              <a:buChar char="●"/>
              <a:defRPr sz="1600"/>
            </a:lvl7pPr>
            <a:lvl8pPr marL="4876557" lvl="7" indent="-406381">
              <a:spcBef>
                <a:spcPts val="0"/>
              </a:spcBef>
              <a:spcAft>
                <a:spcPts val="0"/>
              </a:spcAft>
              <a:buSzPts val="1200"/>
              <a:buChar char="○"/>
              <a:defRPr sz="1600"/>
            </a:lvl8pPr>
            <a:lvl9pPr marL="5486126" lvl="8" indent="-406381">
              <a:spcBef>
                <a:spcPts val="0"/>
              </a:spcBef>
              <a:spcAft>
                <a:spcPts val="0"/>
              </a:spcAft>
              <a:buSzPts val="1200"/>
              <a:buChar char="■"/>
              <a:defRPr sz="1600"/>
            </a:lvl9pPr>
          </a:lstStyle>
          <a:p>
            <a:pPr lvl="0"/>
            <a:r>
              <a:rPr lang="fr-FR"/>
              <a:t>Cliquez pour modifier les styles du texte du masque</a:t>
            </a:r>
          </a:p>
        </p:txBody>
      </p:sp>
      <p:sp>
        <p:nvSpPr>
          <p:cNvPr id="27" name="Google Shape;27;p5"/>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8" name="Google Shape;28;p5"/>
          <p:cNvSpPr txBox="1">
            <a:spLocks noGrp="1"/>
          </p:cNvSpPr>
          <p:nvPr>
            <p:ph type="title" idx="3"/>
          </p:nvPr>
        </p:nvSpPr>
        <p:spPr>
          <a:xfrm>
            <a:off x="1394667" y="3008867"/>
            <a:ext cx="4175200" cy="670400"/>
          </a:xfrm>
          <a:prstGeom prst="rect">
            <a:avLst/>
          </a:prstGeom>
        </p:spPr>
        <p:txBody>
          <a:bodyPr spcFirstLastPara="1" wrap="square" lIns="121894" tIns="121894" rIns="121894" bIns="121894"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29" name="Google Shape;29;p5"/>
          <p:cNvSpPr txBox="1">
            <a:spLocks noGrp="1"/>
          </p:cNvSpPr>
          <p:nvPr>
            <p:ph type="title" idx="4"/>
          </p:nvPr>
        </p:nvSpPr>
        <p:spPr>
          <a:xfrm>
            <a:off x="6622067" y="3008867"/>
            <a:ext cx="4175200" cy="670400"/>
          </a:xfrm>
          <a:prstGeom prst="rect">
            <a:avLst/>
          </a:prstGeom>
        </p:spPr>
        <p:txBody>
          <a:bodyPr spcFirstLastPara="1" wrap="square" lIns="121894" tIns="121894" rIns="121894" bIns="121894"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fr-FR"/>
              <a:t>Cliquez pour modifier le style du titre</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55" name="Google Shape;55;p13"/>
          <p:cNvSpPr txBox="1">
            <a:spLocks noGrp="1"/>
          </p:cNvSpPr>
          <p:nvPr>
            <p:ph type="title" idx="2"/>
          </p:nvPr>
        </p:nvSpPr>
        <p:spPr>
          <a:xfrm>
            <a:off x="950967" y="2533500"/>
            <a:ext cx="2929200" cy="763600"/>
          </a:xfrm>
          <a:prstGeom prst="rect">
            <a:avLst/>
          </a:prstGeom>
        </p:spPr>
        <p:txBody>
          <a:bodyPr spcFirstLastPara="1" wrap="square" lIns="121897" tIns="121897" rIns="121897" bIns="121897" anchor="t" anchorCtr="0">
            <a:noAutofit/>
          </a:bodyPr>
          <a:lstStyle>
            <a:lvl1pPr lvl="0" algn="r">
              <a:spcBef>
                <a:spcPts val="0"/>
              </a:spcBef>
              <a:spcAft>
                <a:spcPts val="0"/>
              </a:spcAft>
              <a:buSzPts val="2400"/>
              <a:buNone/>
              <a:defRPr sz="2800"/>
            </a:lvl1pPr>
            <a:lvl2pPr lvl="1">
              <a:spcBef>
                <a:spcPts val="0"/>
              </a:spcBef>
              <a:spcAft>
                <a:spcPts val="0"/>
              </a:spcAft>
              <a:buSzPts val="3000"/>
              <a:buNone/>
              <a:defRPr>
                <a:latin typeface="Nanum Gothic"/>
                <a:ea typeface="Nanum Gothic"/>
                <a:cs typeface="Nanum Gothic"/>
                <a:sym typeface="Nanum Gothic"/>
              </a:defRPr>
            </a:lvl2pPr>
            <a:lvl3pPr lvl="2">
              <a:spcBef>
                <a:spcPts val="0"/>
              </a:spcBef>
              <a:spcAft>
                <a:spcPts val="0"/>
              </a:spcAft>
              <a:buSzPts val="3000"/>
              <a:buNone/>
              <a:defRPr>
                <a:latin typeface="Nanum Gothic"/>
                <a:ea typeface="Nanum Gothic"/>
                <a:cs typeface="Nanum Gothic"/>
                <a:sym typeface="Nanum Gothic"/>
              </a:defRPr>
            </a:lvl3pPr>
            <a:lvl4pPr lvl="3">
              <a:spcBef>
                <a:spcPts val="0"/>
              </a:spcBef>
              <a:spcAft>
                <a:spcPts val="0"/>
              </a:spcAft>
              <a:buSzPts val="3000"/>
              <a:buNone/>
              <a:defRPr>
                <a:latin typeface="Nanum Gothic"/>
                <a:ea typeface="Nanum Gothic"/>
                <a:cs typeface="Nanum Gothic"/>
                <a:sym typeface="Nanum Gothic"/>
              </a:defRPr>
            </a:lvl4pPr>
            <a:lvl5pPr lvl="4">
              <a:spcBef>
                <a:spcPts val="0"/>
              </a:spcBef>
              <a:spcAft>
                <a:spcPts val="0"/>
              </a:spcAft>
              <a:buSzPts val="3000"/>
              <a:buNone/>
              <a:defRPr>
                <a:latin typeface="Nanum Gothic"/>
                <a:ea typeface="Nanum Gothic"/>
                <a:cs typeface="Nanum Gothic"/>
                <a:sym typeface="Nanum Gothic"/>
              </a:defRPr>
            </a:lvl5pPr>
            <a:lvl6pPr lvl="5">
              <a:spcBef>
                <a:spcPts val="0"/>
              </a:spcBef>
              <a:spcAft>
                <a:spcPts val="0"/>
              </a:spcAft>
              <a:buSzPts val="3000"/>
              <a:buNone/>
              <a:defRPr>
                <a:latin typeface="Nanum Gothic"/>
                <a:ea typeface="Nanum Gothic"/>
                <a:cs typeface="Nanum Gothic"/>
                <a:sym typeface="Nanum Gothic"/>
              </a:defRPr>
            </a:lvl6pPr>
            <a:lvl7pPr lvl="6">
              <a:spcBef>
                <a:spcPts val="0"/>
              </a:spcBef>
              <a:spcAft>
                <a:spcPts val="0"/>
              </a:spcAft>
              <a:buSzPts val="3000"/>
              <a:buNone/>
              <a:defRPr>
                <a:latin typeface="Nanum Gothic"/>
                <a:ea typeface="Nanum Gothic"/>
                <a:cs typeface="Nanum Gothic"/>
                <a:sym typeface="Nanum Gothic"/>
              </a:defRPr>
            </a:lvl7pPr>
            <a:lvl8pPr lvl="7">
              <a:spcBef>
                <a:spcPts val="0"/>
              </a:spcBef>
              <a:spcAft>
                <a:spcPts val="0"/>
              </a:spcAft>
              <a:buSzPts val="3000"/>
              <a:buNone/>
              <a:defRPr>
                <a:latin typeface="Nanum Gothic"/>
                <a:ea typeface="Nanum Gothic"/>
                <a:cs typeface="Nanum Gothic"/>
                <a:sym typeface="Nanum Gothic"/>
              </a:defRPr>
            </a:lvl8pPr>
            <a:lvl9pPr lvl="8">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6" name="Google Shape;56;p13"/>
          <p:cNvSpPr txBox="1">
            <a:spLocks noGrp="1"/>
          </p:cNvSpPr>
          <p:nvPr>
            <p:ph type="subTitle" idx="1"/>
          </p:nvPr>
        </p:nvSpPr>
        <p:spPr>
          <a:xfrm>
            <a:off x="950967" y="2940429"/>
            <a:ext cx="2929200" cy="862000"/>
          </a:xfrm>
          <a:prstGeom prst="rect">
            <a:avLst/>
          </a:prstGeom>
        </p:spPr>
        <p:txBody>
          <a:bodyPr spcFirstLastPara="1" wrap="square" lIns="121897" tIns="121897" rIns="121897" bIns="121897" anchor="t" anchorCtr="0">
            <a:noAutofit/>
          </a:bodyPr>
          <a:lstStyle>
            <a:lvl1pPr lvl="0" algn="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57" name="Google Shape;57;p13"/>
          <p:cNvSpPr txBox="1">
            <a:spLocks noGrp="1"/>
          </p:cNvSpPr>
          <p:nvPr>
            <p:ph type="title" idx="3" hasCustomPrompt="1"/>
          </p:nvPr>
        </p:nvSpPr>
        <p:spPr>
          <a:xfrm>
            <a:off x="950900" y="1835789"/>
            <a:ext cx="2929200" cy="862000"/>
          </a:xfrm>
          <a:prstGeom prst="rect">
            <a:avLst/>
          </a:prstGeom>
        </p:spPr>
        <p:txBody>
          <a:bodyPr spcFirstLastPara="1" wrap="square" lIns="121897" tIns="121897" rIns="121897" bIns="121897"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58" name="Google Shape;58;p13"/>
          <p:cNvSpPr txBox="1">
            <a:spLocks noGrp="1"/>
          </p:cNvSpPr>
          <p:nvPr>
            <p:ph type="title" idx="4"/>
          </p:nvPr>
        </p:nvSpPr>
        <p:spPr>
          <a:xfrm>
            <a:off x="950967" y="4694667"/>
            <a:ext cx="2929200" cy="7636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9" name="Google Shape;59;p13"/>
          <p:cNvSpPr txBox="1">
            <a:spLocks noGrp="1"/>
          </p:cNvSpPr>
          <p:nvPr>
            <p:ph type="subTitle" idx="5"/>
          </p:nvPr>
        </p:nvSpPr>
        <p:spPr>
          <a:xfrm>
            <a:off x="950967" y="5101596"/>
            <a:ext cx="2929200" cy="8620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0" name="Google Shape;60;p13"/>
          <p:cNvSpPr txBox="1">
            <a:spLocks noGrp="1"/>
          </p:cNvSpPr>
          <p:nvPr>
            <p:ph type="title" idx="6" hasCustomPrompt="1"/>
          </p:nvPr>
        </p:nvSpPr>
        <p:spPr>
          <a:xfrm>
            <a:off x="950900" y="3996956"/>
            <a:ext cx="2929200" cy="862000"/>
          </a:xfrm>
          <a:prstGeom prst="rect">
            <a:avLst/>
          </a:prstGeom>
        </p:spPr>
        <p:txBody>
          <a:bodyPr spcFirstLastPara="1" wrap="square" lIns="121897" tIns="121897" rIns="121897" bIns="121897"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1" name="Google Shape;61;p13"/>
          <p:cNvSpPr txBox="1">
            <a:spLocks noGrp="1"/>
          </p:cNvSpPr>
          <p:nvPr>
            <p:ph type="title" idx="7"/>
          </p:nvPr>
        </p:nvSpPr>
        <p:spPr>
          <a:xfrm flipH="1">
            <a:off x="8311833" y="2533500"/>
            <a:ext cx="2929200" cy="763600"/>
          </a:xfrm>
          <a:prstGeom prst="rect">
            <a:avLst/>
          </a:prstGeom>
        </p:spPr>
        <p:txBody>
          <a:bodyPr spcFirstLastPara="1" wrap="square" lIns="121897" tIns="121897" rIns="121897" bIns="121897"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2" name="Google Shape;62;p13"/>
          <p:cNvSpPr txBox="1">
            <a:spLocks noGrp="1"/>
          </p:cNvSpPr>
          <p:nvPr>
            <p:ph type="subTitle" idx="8"/>
          </p:nvPr>
        </p:nvSpPr>
        <p:spPr>
          <a:xfrm flipH="1">
            <a:off x="8311833" y="2940429"/>
            <a:ext cx="2929200" cy="862000"/>
          </a:xfrm>
          <a:prstGeom prst="rect">
            <a:avLst/>
          </a:prstGeom>
        </p:spPr>
        <p:txBody>
          <a:bodyPr spcFirstLastPara="1" wrap="square" lIns="121897" tIns="121897" rIns="121897" bIns="121897"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3" name="Google Shape;63;p13"/>
          <p:cNvSpPr txBox="1">
            <a:spLocks noGrp="1"/>
          </p:cNvSpPr>
          <p:nvPr>
            <p:ph type="title" idx="9" hasCustomPrompt="1"/>
          </p:nvPr>
        </p:nvSpPr>
        <p:spPr>
          <a:xfrm flipH="1">
            <a:off x="8311767" y="1835789"/>
            <a:ext cx="2929200" cy="8620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4" name="Google Shape;64;p13"/>
          <p:cNvSpPr txBox="1">
            <a:spLocks noGrp="1"/>
          </p:cNvSpPr>
          <p:nvPr>
            <p:ph type="title" idx="13"/>
          </p:nvPr>
        </p:nvSpPr>
        <p:spPr>
          <a:xfrm flipH="1">
            <a:off x="8311833" y="4694667"/>
            <a:ext cx="2929200" cy="763600"/>
          </a:xfrm>
          <a:prstGeom prst="rect">
            <a:avLst/>
          </a:prstGeom>
        </p:spPr>
        <p:txBody>
          <a:bodyPr spcFirstLastPara="1" wrap="square" lIns="121897" tIns="121897" rIns="121897" bIns="121897"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5" name="Google Shape;65;p13"/>
          <p:cNvSpPr txBox="1">
            <a:spLocks noGrp="1"/>
          </p:cNvSpPr>
          <p:nvPr>
            <p:ph type="subTitle" idx="14"/>
          </p:nvPr>
        </p:nvSpPr>
        <p:spPr>
          <a:xfrm flipH="1">
            <a:off x="8311833" y="5101596"/>
            <a:ext cx="2929200" cy="862000"/>
          </a:xfrm>
          <a:prstGeom prst="rect">
            <a:avLst/>
          </a:prstGeom>
        </p:spPr>
        <p:txBody>
          <a:bodyPr spcFirstLastPara="1" wrap="square" lIns="121897" tIns="121897" rIns="121897" bIns="121897"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6" name="Google Shape;66;p13"/>
          <p:cNvSpPr txBox="1">
            <a:spLocks noGrp="1"/>
          </p:cNvSpPr>
          <p:nvPr>
            <p:ph type="title" idx="15" hasCustomPrompt="1"/>
          </p:nvPr>
        </p:nvSpPr>
        <p:spPr>
          <a:xfrm flipH="1">
            <a:off x="8311767" y="3996956"/>
            <a:ext cx="2929200" cy="8620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7" name="Google Shape;67;p13"/>
          <p:cNvSpPr/>
          <p:nvPr/>
        </p:nvSpPr>
        <p:spPr>
          <a:xfrm>
            <a:off x="4968633" y="0"/>
            <a:ext cx="2254400" cy="8092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8"/>
        <p:cNvGrpSpPr/>
        <p:nvPr/>
      </p:nvGrpSpPr>
      <p:grpSpPr>
        <a:xfrm>
          <a:off x="0" y="0"/>
          <a:ext cx="0" cy="0"/>
          <a:chOff x="0" y="0"/>
          <a:chExt cx="0" cy="0"/>
        </a:xfrm>
      </p:grpSpPr>
      <p:sp>
        <p:nvSpPr>
          <p:cNvPr id="69" name="Google Shape;69;p14"/>
          <p:cNvSpPr/>
          <p:nvPr/>
        </p:nvSpPr>
        <p:spPr>
          <a:xfrm>
            <a:off x="0" y="632367"/>
            <a:ext cx="6098400" cy="11888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1"/>
        <p:cNvGrpSpPr/>
        <p:nvPr/>
      </p:nvGrpSpPr>
      <p:grpSpPr>
        <a:xfrm>
          <a:off x="0" y="0"/>
          <a:ext cx="0" cy="0"/>
          <a:chOff x="0" y="0"/>
          <a:chExt cx="0" cy="0"/>
        </a:xfrm>
      </p:grpSpPr>
      <p:sp>
        <p:nvSpPr>
          <p:cNvPr id="72" name="Google Shape;72;p15"/>
          <p:cNvSpPr/>
          <p:nvPr/>
        </p:nvSpPr>
        <p:spPr>
          <a:xfrm>
            <a:off x="4968633" y="0"/>
            <a:ext cx="7223200" cy="9108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4"/>
        <p:cNvGrpSpPr/>
        <p:nvPr/>
      </p:nvGrpSpPr>
      <p:grpSpPr>
        <a:xfrm>
          <a:off x="0" y="0"/>
          <a:ext cx="0" cy="0"/>
          <a:chOff x="0" y="0"/>
          <a:chExt cx="0" cy="0"/>
        </a:xfrm>
      </p:grpSpPr>
      <p:sp>
        <p:nvSpPr>
          <p:cNvPr id="75" name="Google Shape;75;p16"/>
          <p:cNvSpPr/>
          <p:nvPr/>
        </p:nvSpPr>
        <p:spPr>
          <a:xfrm>
            <a:off x="3802667" y="0"/>
            <a:ext cx="2545600" cy="8968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6" name="Google Shape;76;p16"/>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77"/>
        <p:cNvGrpSpPr/>
        <p:nvPr/>
      </p:nvGrpSpPr>
      <p:grpSpPr>
        <a:xfrm>
          <a:off x="0" y="0"/>
          <a:ext cx="0" cy="0"/>
          <a:chOff x="0" y="0"/>
          <a:chExt cx="0" cy="0"/>
        </a:xfrm>
      </p:grpSpPr>
      <p:sp>
        <p:nvSpPr>
          <p:cNvPr id="78" name="Google Shape;78;p17"/>
          <p:cNvSpPr txBox="1">
            <a:spLocks noGrp="1"/>
          </p:cNvSpPr>
          <p:nvPr>
            <p:ph type="subTitle" idx="1"/>
          </p:nvPr>
        </p:nvSpPr>
        <p:spPr>
          <a:xfrm>
            <a:off x="950967" y="2038967"/>
            <a:ext cx="4834800" cy="4099600"/>
          </a:xfrm>
          <a:prstGeom prst="rect">
            <a:avLst/>
          </a:prstGeom>
        </p:spPr>
        <p:txBody>
          <a:bodyPr spcFirstLastPara="1" wrap="square" lIns="121897" tIns="121897" rIns="121897" bIns="121897"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79" name="Google Shape;79;p17"/>
          <p:cNvSpPr txBox="1">
            <a:spLocks noGrp="1"/>
          </p:cNvSpPr>
          <p:nvPr>
            <p:ph type="subTitle" idx="2"/>
          </p:nvPr>
        </p:nvSpPr>
        <p:spPr>
          <a:xfrm>
            <a:off x="6406067" y="2038967"/>
            <a:ext cx="4834800" cy="4099600"/>
          </a:xfrm>
          <a:prstGeom prst="rect">
            <a:avLst/>
          </a:prstGeom>
        </p:spPr>
        <p:txBody>
          <a:bodyPr spcFirstLastPara="1" wrap="square" lIns="121897" tIns="121897" rIns="121897" bIns="121897"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80" name="Google Shape;80;p17"/>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81" name="Google Shape;81;p17"/>
          <p:cNvSpPr/>
          <p:nvPr/>
        </p:nvSpPr>
        <p:spPr>
          <a:xfrm>
            <a:off x="5394067" y="0"/>
            <a:ext cx="4053200" cy="12372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1066400" y="3821100"/>
            <a:ext cx="2929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4" name="Google Shape;84;p18"/>
          <p:cNvSpPr txBox="1">
            <a:spLocks noGrp="1"/>
          </p:cNvSpPr>
          <p:nvPr>
            <p:ph type="subTitle" idx="1"/>
          </p:nvPr>
        </p:nvSpPr>
        <p:spPr>
          <a:xfrm>
            <a:off x="1066400" y="4329636"/>
            <a:ext cx="2929200" cy="1439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5" name="Google Shape;85;p18"/>
          <p:cNvSpPr txBox="1">
            <a:spLocks noGrp="1"/>
          </p:cNvSpPr>
          <p:nvPr>
            <p:ph type="title" idx="2"/>
          </p:nvPr>
        </p:nvSpPr>
        <p:spPr>
          <a:xfrm>
            <a:off x="4631400" y="3821100"/>
            <a:ext cx="2929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6" name="Google Shape;86;p18"/>
          <p:cNvSpPr txBox="1">
            <a:spLocks noGrp="1"/>
          </p:cNvSpPr>
          <p:nvPr>
            <p:ph type="subTitle" idx="3"/>
          </p:nvPr>
        </p:nvSpPr>
        <p:spPr>
          <a:xfrm>
            <a:off x="4631400" y="4329636"/>
            <a:ext cx="2929200" cy="1439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7" name="Google Shape;87;p18"/>
          <p:cNvSpPr txBox="1">
            <a:spLocks noGrp="1"/>
          </p:cNvSpPr>
          <p:nvPr>
            <p:ph type="title" idx="4"/>
          </p:nvPr>
        </p:nvSpPr>
        <p:spPr>
          <a:xfrm>
            <a:off x="8196400" y="3821100"/>
            <a:ext cx="2929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8" name="Google Shape;88;p18"/>
          <p:cNvSpPr txBox="1">
            <a:spLocks noGrp="1"/>
          </p:cNvSpPr>
          <p:nvPr>
            <p:ph type="subTitle" idx="5"/>
          </p:nvPr>
        </p:nvSpPr>
        <p:spPr>
          <a:xfrm>
            <a:off x="8196400" y="4329636"/>
            <a:ext cx="2929200" cy="1439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9" name="Google Shape;89;p18"/>
          <p:cNvSpPr txBox="1">
            <a:spLocks noGrp="1"/>
          </p:cNvSpPr>
          <p:nvPr>
            <p:ph type="title" idx="6"/>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0" name="Google Shape;90;p18"/>
          <p:cNvSpPr/>
          <p:nvPr/>
        </p:nvSpPr>
        <p:spPr>
          <a:xfrm>
            <a:off x="579700" y="3404767"/>
            <a:ext cx="11612400" cy="2780800"/>
          </a:xfrm>
          <a:prstGeom prst="rect">
            <a:avLst/>
          </a:prstGeom>
          <a:solidFill>
            <a:srgbClr val="BBC8F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 name="Google Shape;91;p18"/>
          <p:cNvSpPr/>
          <p:nvPr/>
        </p:nvSpPr>
        <p:spPr>
          <a:xfrm>
            <a:off x="6098400" y="0"/>
            <a:ext cx="4163200" cy="18212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4" name="Google Shape;94;p19"/>
          <p:cNvSpPr txBox="1">
            <a:spLocks noGrp="1"/>
          </p:cNvSpPr>
          <p:nvPr>
            <p:ph type="subTitle" idx="1"/>
          </p:nvPr>
        </p:nvSpPr>
        <p:spPr>
          <a:xfrm>
            <a:off x="1980800" y="1929067"/>
            <a:ext cx="8230400" cy="887200"/>
          </a:xfrm>
          <a:prstGeom prst="rect">
            <a:avLst/>
          </a:prstGeom>
        </p:spPr>
        <p:txBody>
          <a:bodyPr spcFirstLastPara="1" wrap="square" lIns="121897" tIns="121897" rIns="121897" bIns="121897"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5" name="Google Shape;95;p19"/>
          <p:cNvSpPr txBox="1">
            <a:spLocks noGrp="1"/>
          </p:cNvSpPr>
          <p:nvPr>
            <p:ph type="title" idx="2"/>
          </p:nvPr>
        </p:nvSpPr>
        <p:spPr>
          <a:xfrm>
            <a:off x="1980800" y="2816233"/>
            <a:ext cx="8230400" cy="506400"/>
          </a:xfrm>
          <a:prstGeom prst="rect">
            <a:avLst/>
          </a:prstGeom>
        </p:spPr>
        <p:txBody>
          <a:bodyPr spcFirstLastPara="1" wrap="square" lIns="121897" tIns="121897" rIns="121897" bIns="121897" anchor="t" anchorCtr="0">
            <a:noAutofit/>
          </a:bodyPr>
          <a:lstStyle>
            <a:lvl1pPr lvl="0" algn="l"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6" name="Google Shape;96;p19"/>
          <p:cNvSpPr txBox="1">
            <a:spLocks noGrp="1"/>
          </p:cNvSpPr>
          <p:nvPr>
            <p:ph type="subTitle" idx="3"/>
          </p:nvPr>
        </p:nvSpPr>
        <p:spPr>
          <a:xfrm>
            <a:off x="1980800" y="4745067"/>
            <a:ext cx="8230400" cy="8872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7" name="Google Shape;97;p19"/>
          <p:cNvSpPr txBox="1">
            <a:spLocks noGrp="1"/>
          </p:cNvSpPr>
          <p:nvPr>
            <p:ph type="title" idx="4"/>
          </p:nvPr>
        </p:nvSpPr>
        <p:spPr>
          <a:xfrm>
            <a:off x="1980800" y="5632236"/>
            <a:ext cx="8230400" cy="5064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8" name="Google Shape;98;p19"/>
          <p:cNvSpPr/>
          <p:nvPr/>
        </p:nvSpPr>
        <p:spPr>
          <a:xfrm>
            <a:off x="0" y="4279033"/>
            <a:ext cx="10437600" cy="20460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9" name="Google Shape;99;p19"/>
          <p:cNvSpPr/>
          <p:nvPr/>
        </p:nvSpPr>
        <p:spPr>
          <a:xfrm>
            <a:off x="950967" y="1085467"/>
            <a:ext cx="11241200" cy="29000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0" name="Google Shape;100;p19"/>
          <p:cNvSpPr/>
          <p:nvPr/>
        </p:nvSpPr>
        <p:spPr>
          <a:xfrm>
            <a:off x="10923600" y="5291233"/>
            <a:ext cx="828800" cy="1566800"/>
          </a:xfrm>
          <a:prstGeom prst="rect">
            <a:avLst/>
          </a:pr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1691801" y="4712469"/>
            <a:ext cx="39728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3" name="Google Shape;103;p20"/>
          <p:cNvSpPr txBox="1">
            <a:spLocks noGrp="1"/>
          </p:cNvSpPr>
          <p:nvPr>
            <p:ph type="subTitle" idx="1"/>
          </p:nvPr>
        </p:nvSpPr>
        <p:spPr>
          <a:xfrm>
            <a:off x="1691799" y="5221000"/>
            <a:ext cx="3972800" cy="917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4" name="Google Shape;104;p20"/>
          <p:cNvSpPr txBox="1">
            <a:spLocks noGrp="1"/>
          </p:cNvSpPr>
          <p:nvPr>
            <p:ph type="title" idx="2"/>
          </p:nvPr>
        </p:nvSpPr>
        <p:spPr>
          <a:xfrm>
            <a:off x="6527176" y="4712469"/>
            <a:ext cx="39728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5" name="Google Shape;105;p20"/>
          <p:cNvSpPr txBox="1">
            <a:spLocks noGrp="1"/>
          </p:cNvSpPr>
          <p:nvPr>
            <p:ph type="subTitle" idx="3"/>
          </p:nvPr>
        </p:nvSpPr>
        <p:spPr>
          <a:xfrm>
            <a:off x="6527171" y="5221000"/>
            <a:ext cx="3972800" cy="917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6" name="Google Shape;106;p20"/>
          <p:cNvSpPr txBox="1">
            <a:spLocks noGrp="1"/>
          </p:cNvSpPr>
          <p:nvPr>
            <p:ph type="title" idx="4"/>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07" name="Google Shape;107;p20"/>
          <p:cNvSpPr txBox="1">
            <a:spLocks noGrp="1"/>
          </p:cNvSpPr>
          <p:nvPr>
            <p:ph type="title" idx="5"/>
          </p:nvPr>
        </p:nvSpPr>
        <p:spPr>
          <a:xfrm>
            <a:off x="1691801" y="2383100"/>
            <a:ext cx="39728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8" name="Google Shape;108;p20"/>
          <p:cNvSpPr txBox="1">
            <a:spLocks noGrp="1"/>
          </p:cNvSpPr>
          <p:nvPr>
            <p:ph type="subTitle" idx="6"/>
          </p:nvPr>
        </p:nvSpPr>
        <p:spPr>
          <a:xfrm>
            <a:off x="1691799" y="2891633"/>
            <a:ext cx="3972800" cy="917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9" name="Google Shape;109;p20"/>
          <p:cNvSpPr txBox="1">
            <a:spLocks noGrp="1"/>
          </p:cNvSpPr>
          <p:nvPr>
            <p:ph type="title" idx="7"/>
          </p:nvPr>
        </p:nvSpPr>
        <p:spPr>
          <a:xfrm>
            <a:off x="6527176" y="2383100"/>
            <a:ext cx="39728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0" name="Google Shape;110;p20"/>
          <p:cNvSpPr txBox="1">
            <a:spLocks noGrp="1"/>
          </p:cNvSpPr>
          <p:nvPr>
            <p:ph type="subTitle" idx="8"/>
          </p:nvPr>
        </p:nvSpPr>
        <p:spPr>
          <a:xfrm>
            <a:off x="6527171" y="2891633"/>
            <a:ext cx="3972800" cy="917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1066400" y="2255467"/>
            <a:ext cx="2929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3" name="Google Shape;113;p21"/>
          <p:cNvSpPr txBox="1">
            <a:spLocks noGrp="1"/>
          </p:cNvSpPr>
          <p:nvPr>
            <p:ph type="subTitle" idx="1"/>
          </p:nvPr>
        </p:nvSpPr>
        <p:spPr>
          <a:xfrm>
            <a:off x="1066400" y="2764001"/>
            <a:ext cx="2929200" cy="932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4" name="Google Shape;114;p21"/>
          <p:cNvSpPr txBox="1">
            <a:spLocks noGrp="1"/>
          </p:cNvSpPr>
          <p:nvPr>
            <p:ph type="title" idx="2"/>
          </p:nvPr>
        </p:nvSpPr>
        <p:spPr>
          <a:xfrm>
            <a:off x="4631400" y="2255467"/>
            <a:ext cx="2929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5" name="Google Shape;115;p21"/>
          <p:cNvSpPr txBox="1">
            <a:spLocks noGrp="1"/>
          </p:cNvSpPr>
          <p:nvPr>
            <p:ph type="subTitle" idx="3"/>
          </p:nvPr>
        </p:nvSpPr>
        <p:spPr>
          <a:xfrm>
            <a:off x="4631400" y="2764001"/>
            <a:ext cx="2929200" cy="932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6" name="Google Shape;116;p21"/>
          <p:cNvSpPr txBox="1">
            <a:spLocks noGrp="1"/>
          </p:cNvSpPr>
          <p:nvPr>
            <p:ph type="title" idx="4"/>
          </p:nvPr>
        </p:nvSpPr>
        <p:spPr>
          <a:xfrm>
            <a:off x="8196400" y="2255467"/>
            <a:ext cx="2929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7" name="Google Shape;117;p21"/>
          <p:cNvSpPr txBox="1">
            <a:spLocks noGrp="1"/>
          </p:cNvSpPr>
          <p:nvPr>
            <p:ph type="subTitle" idx="5"/>
          </p:nvPr>
        </p:nvSpPr>
        <p:spPr>
          <a:xfrm>
            <a:off x="8196400" y="2764001"/>
            <a:ext cx="2929200" cy="932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8" name="Google Shape;118;p21"/>
          <p:cNvSpPr txBox="1">
            <a:spLocks noGrp="1"/>
          </p:cNvSpPr>
          <p:nvPr>
            <p:ph type="title" idx="6"/>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19" name="Google Shape;119;p21"/>
          <p:cNvSpPr txBox="1">
            <a:spLocks noGrp="1"/>
          </p:cNvSpPr>
          <p:nvPr>
            <p:ph type="title" idx="7"/>
          </p:nvPr>
        </p:nvSpPr>
        <p:spPr>
          <a:xfrm>
            <a:off x="1066400" y="4236433"/>
            <a:ext cx="2929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0" name="Google Shape;120;p21"/>
          <p:cNvSpPr txBox="1">
            <a:spLocks noGrp="1"/>
          </p:cNvSpPr>
          <p:nvPr>
            <p:ph type="subTitle" idx="8"/>
          </p:nvPr>
        </p:nvSpPr>
        <p:spPr>
          <a:xfrm>
            <a:off x="1066400" y="4744967"/>
            <a:ext cx="2929200" cy="932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1" name="Google Shape;121;p21"/>
          <p:cNvSpPr txBox="1">
            <a:spLocks noGrp="1"/>
          </p:cNvSpPr>
          <p:nvPr>
            <p:ph type="title" idx="9"/>
          </p:nvPr>
        </p:nvSpPr>
        <p:spPr>
          <a:xfrm>
            <a:off x="4631400" y="4236433"/>
            <a:ext cx="2929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2" name="Google Shape;122;p21"/>
          <p:cNvSpPr txBox="1">
            <a:spLocks noGrp="1"/>
          </p:cNvSpPr>
          <p:nvPr>
            <p:ph type="subTitle" idx="13"/>
          </p:nvPr>
        </p:nvSpPr>
        <p:spPr>
          <a:xfrm>
            <a:off x="4631400" y="4744967"/>
            <a:ext cx="2929200" cy="932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3" name="Google Shape;123;p21"/>
          <p:cNvSpPr txBox="1">
            <a:spLocks noGrp="1"/>
          </p:cNvSpPr>
          <p:nvPr>
            <p:ph type="title" idx="14"/>
          </p:nvPr>
        </p:nvSpPr>
        <p:spPr>
          <a:xfrm>
            <a:off x="8196400" y="4236433"/>
            <a:ext cx="2929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4" name="Google Shape;124;p21"/>
          <p:cNvSpPr txBox="1">
            <a:spLocks noGrp="1"/>
          </p:cNvSpPr>
          <p:nvPr>
            <p:ph type="subTitle" idx="15"/>
          </p:nvPr>
        </p:nvSpPr>
        <p:spPr>
          <a:xfrm>
            <a:off x="8196400" y="4744967"/>
            <a:ext cx="2929200" cy="932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5" name="Google Shape;125;p21"/>
          <p:cNvSpPr/>
          <p:nvPr/>
        </p:nvSpPr>
        <p:spPr>
          <a:xfrm>
            <a:off x="3708000" y="0"/>
            <a:ext cx="7300400" cy="9320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26" name="Google Shape;126;p21"/>
          <p:cNvSpPr/>
          <p:nvPr/>
        </p:nvSpPr>
        <p:spPr>
          <a:xfrm>
            <a:off x="0" y="4849200"/>
            <a:ext cx="11240800" cy="1289200"/>
          </a:xfrm>
          <a:prstGeom prst="rect">
            <a:avLst/>
          </a:pr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1595767" y="1804033"/>
            <a:ext cx="3317200" cy="7636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9" name="Google Shape;129;p22"/>
          <p:cNvSpPr txBox="1">
            <a:spLocks noGrp="1"/>
          </p:cNvSpPr>
          <p:nvPr>
            <p:ph type="subTitle" idx="1"/>
          </p:nvPr>
        </p:nvSpPr>
        <p:spPr>
          <a:xfrm>
            <a:off x="1595767" y="2312567"/>
            <a:ext cx="3317200" cy="7636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0" name="Google Shape;130;p22"/>
          <p:cNvSpPr txBox="1">
            <a:spLocks noGrp="1"/>
          </p:cNvSpPr>
          <p:nvPr>
            <p:ph type="title" idx="2"/>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31" name="Google Shape;131;p22"/>
          <p:cNvSpPr txBox="1">
            <a:spLocks noGrp="1"/>
          </p:cNvSpPr>
          <p:nvPr>
            <p:ph type="title" idx="3"/>
          </p:nvPr>
        </p:nvSpPr>
        <p:spPr>
          <a:xfrm>
            <a:off x="1595767" y="3222933"/>
            <a:ext cx="3317200" cy="7636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2" name="Google Shape;132;p22"/>
          <p:cNvSpPr txBox="1">
            <a:spLocks noGrp="1"/>
          </p:cNvSpPr>
          <p:nvPr>
            <p:ph type="subTitle" idx="4"/>
          </p:nvPr>
        </p:nvSpPr>
        <p:spPr>
          <a:xfrm>
            <a:off x="1595767" y="3731467"/>
            <a:ext cx="3317200" cy="7636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3" name="Google Shape;133;p22"/>
          <p:cNvSpPr txBox="1">
            <a:spLocks noGrp="1"/>
          </p:cNvSpPr>
          <p:nvPr>
            <p:ph type="title" idx="5"/>
          </p:nvPr>
        </p:nvSpPr>
        <p:spPr>
          <a:xfrm>
            <a:off x="1595767" y="4641833"/>
            <a:ext cx="3317200" cy="7636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4" name="Google Shape;134;p22"/>
          <p:cNvSpPr txBox="1">
            <a:spLocks noGrp="1"/>
          </p:cNvSpPr>
          <p:nvPr>
            <p:ph type="subTitle" idx="6"/>
          </p:nvPr>
        </p:nvSpPr>
        <p:spPr>
          <a:xfrm>
            <a:off x="1595767" y="5150367"/>
            <a:ext cx="3317200" cy="7636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5" name="Google Shape;135;p22"/>
          <p:cNvSpPr txBox="1">
            <a:spLocks noGrp="1"/>
          </p:cNvSpPr>
          <p:nvPr>
            <p:ph type="title" idx="7"/>
          </p:nvPr>
        </p:nvSpPr>
        <p:spPr>
          <a:xfrm>
            <a:off x="7278967" y="1804033"/>
            <a:ext cx="3317200" cy="763600"/>
          </a:xfrm>
          <a:prstGeom prst="rect">
            <a:avLst/>
          </a:prstGeom>
        </p:spPr>
        <p:txBody>
          <a:bodyPr spcFirstLastPara="1" wrap="square" lIns="121897" tIns="121897" rIns="121897" bIns="121897"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6" name="Google Shape;136;p22"/>
          <p:cNvSpPr txBox="1">
            <a:spLocks noGrp="1"/>
          </p:cNvSpPr>
          <p:nvPr>
            <p:ph type="subTitle" idx="8"/>
          </p:nvPr>
        </p:nvSpPr>
        <p:spPr>
          <a:xfrm>
            <a:off x="7278967" y="2312567"/>
            <a:ext cx="3317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7" name="Google Shape;137;p22"/>
          <p:cNvSpPr txBox="1">
            <a:spLocks noGrp="1"/>
          </p:cNvSpPr>
          <p:nvPr>
            <p:ph type="title" idx="9"/>
          </p:nvPr>
        </p:nvSpPr>
        <p:spPr>
          <a:xfrm>
            <a:off x="7278967" y="3222933"/>
            <a:ext cx="3317200" cy="763600"/>
          </a:xfrm>
          <a:prstGeom prst="rect">
            <a:avLst/>
          </a:prstGeom>
        </p:spPr>
        <p:txBody>
          <a:bodyPr spcFirstLastPara="1" wrap="square" lIns="121897" tIns="121897" rIns="121897" bIns="121897"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8" name="Google Shape;138;p22"/>
          <p:cNvSpPr txBox="1">
            <a:spLocks noGrp="1"/>
          </p:cNvSpPr>
          <p:nvPr>
            <p:ph type="subTitle" idx="13"/>
          </p:nvPr>
        </p:nvSpPr>
        <p:spPr>
          <a:xfrm>
            <a:off x="7278967" y="3731467"/>
            <a:ext cx="3317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9" name="Google Shape;139;p22"/>
          <p:cNvSpPr txBox="1">
            <a:spLocks noGrp="1"/>
          </p:cNvSpPr>
          <p:nvPr>
            <p:ph type="title" idx="14"/>
          </p:nvPr>
        </p:nvSpPr>
        <p:spPr>
          <a:xfrm>
            <a:off x="7278967" y="4641833"/>
            <a:ext cx="3317200" cy="763600"/>
          </a:xfrm>
          <a:prstGeom prst="rect">
            <a:avLst/>
          </a:prstGeom>
        </p:spPr>
        <p:txBody>
          <a:bodyPr spcFirstLastPara="1" wrap="square" lIns="121897" tIns="121897" rIns="121897" bIns="121897"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40" name="Google Shape;140;p22"/>
          <p:cNvSpPr txBox="1">
            <a:spLocks noGrp="1"/>
          </p:cNvSpPr>
          <p:nvPr>
            <p:ph type="subTitle" idx="15"/>
          </p:nvPr>
        </p:nvSpPr>
        <p:spPr>
          <a:xfrm>
            <a:off x="7278967" y="5150367"/>
            <a:ext cx="3317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41" name="Google Shape;141;p22"/>
          <p:cNvSpPr/>
          <p:nvPr/>
        </p:nvSpPr>
        <p:spPr>
          <a:xfrm>
            <a:off x="8577367" y="0"/>
            <a:ext cx="3614800" cy="913600"/>
          </a:xfrm>
          <a:prstGeom prst="rect">
            <a:avLst/>
          </a:pr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4" name="Google Shape;144;p23"/>
          <p:cNvSpPr txBox="1">
            <a:spLocks noGrp="1"/>
          </p:cNvSpPr>
          <p:nvPr>
            <p:ph type="subTitle" idx="1"/>
          </p:nvPr>
        </p:nvSpPr>
        <p:spPr>
          <a:xfrm>
            <a:off x="950967" y="2317400"/>
            <a:ext cx="3702800" cy="2549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5"/>
        <p:cNvGrpSpPr/>
        <p:nvPr/>
      </p:nvGrpSpPr>
      <p:grpSpPr>
        <a:xfrm>
          <a:off x="0" y="0"/>
          <a:ext cx="0" cy="0"/>
          <a:chOff x="0" y="0"/>
          <a:chExt cx="0" cy="0"/>
        </a:xfrm>
      </p:grpSpPr>
      <p:sp>
        <p:nvSpPr>
          <p:cNvPr id="146" name="Google Shape;146;p24"/>
          <p:cNvSpPr/>
          <p:nvPr/>
        </p:nvSpPr>
        <p:spPr>
          <a:xfrm>
            <a:off x="745767" y="1943200"/>
            <a:ext cx="3804000" cy="49148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47" name="Google Shape;147;p24"/>
          <p:cNvSpPr txBox="1">
            <a:spLocks noGrp="1"/>
          </p:cNvSpPr>
          <p:nvPr>
            <p:ph type="title"/>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8" name="Google Shape;148;p24"/>
          <p:cNvSpPr txBox="1">
            <a:spLocks noGrp="1"/>
          </p:cNvSpPr>
          <p:nvPr>
            <p:ph type="subTitle" idx="1"/>
          </p:nvPr>
        </p:nvSpPr>
        <p:spPr>
          <a:xfrm>
            <a:off x="1037367" y="3296517"/>
            <a:ext cx="3201600" cy="2100400"/>
          </a:xfrm>
          <a:prstGeom prst="rect">
            <a:avLst/>
          </a:prstGeom>
        </p:spPr>
        <p:txBody>
          <a:bodyPr spcFirstLastPara="1" wrap="square" lIns="121897" tIns="121897" rIns="121897" bIns="121897" anchor="ctr"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1864467" y="3117705"/>
            <a:ext cx="2929200" cy="10084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1" name="Google Shape;151;p25"/>
          <p:cNvSpPr txBox="1">
            <a:spLocks noGrp="1"/>
          </p:cNvSpPr>
          <p:nvPr>
            <p:ph type="title" idx="2" hasCustomPrompt="1"/>
          </p:nvPr>
        </p:nvSpPr>
        <p:spPr>
          <a:xfrm>
            <a:off x="1864400" y="2318373"/>
            <a:ext cx="2929200" cy="8620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000"/>
              <a:buNone/>
              <a:defRPr sz="64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2" name="Google Shape;152;p25"/>
          <p:cNvSpPr txBox="1">
            <a:spLocks noGrp="1"/>
          </p:cNvSpPr>
          <p:nvPr>
            <p:ph type="title" idx="3"/>
          </p:nvPr>
        </p:nvSpPr>
        <p:spPr>
          <a:xfrm>
            <a:off x="1864433" y="4925439"/>
            <a:ext cx="2929200" cy="10084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3" name="Google Shape;153;p25"/>
          <p:cNvSpPr txBox="1">
            <a:spLocks noGrp="1"/>
          </p:cNvSpPr>
          <p:nvPr>
            <p:ph type="title" idx="4" hasCustomPrompt="1"/>
          </p:nvPr>
        </p:nvSpPr>
        <p:spPr>
          <a:xfrm>
            <a:off x="1864367" y="4126107"/>
            <a:ext cx="2929200" cy="8620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000"/>
              <a:buNone/>
              <a:defRPr sz="64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4" name="Google Shape;154;p25"/>
          <p:cNvSpPr txBox="1">
            <a:spLocks noGrp="1"/>
          </p:cNvSpPr>
          <p:nvPr>
            <p:ph type="title" idx="5"/>
          </p:nvPr>
        </p:nvSpPr>
        <p:spPr>
          <a:xfrm>
            <a:off x="950967" y="550671"/>
            <a:ext cx="10290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950967" y="1792767"/>
            <a:ext cx="4278400" cy="2062800"/>
          </a:xfrm>
          <a:prstGeom prst="rect">
            <a:avLst/>
          </a:prstGeom>
        </p:spPr>
        <p:txBody>
          <a:bodyPr spcFirstLastPara="1" wrap="square" lIns="121897" tIns="121897" rIns="121897" bIns="121897" anchor="b"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fr-FR"/>
              <a:t>Cliquez pour modifier le style du titre</a:t>
            </a:r>
            <a:endParaRPr/>
          </a:p>
        </p:txBody>
      </p:sp>
      <p:sp>
        <p:nvSpPr>
          <p:cNvPr id="157" name="Google Shape;157;p26"/>
          <p:cNvSpPr txBox="1">
            <a:spLocks noGrp="1"/>
          </p:cNvSpPr>
          <p:nvPr>
            <p:ph type="subTitle" idx="1"/>
          </p:nvPr>
        </p:nvSpPr>
        <p:spPr>
          <a:xfrm>
            <a:off x="950967" y="3855633"/>
            <a:ext cx="4278400" cy="12096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4829415" y="898200"/>
            <a:ext cx="5568000" cy="1430800"/>
          </a:xfrm>
          <a:prstGeom prst="rect">
            <a:avLst/>
          </a:prstGeom>
        </p:spPr>
        <p:txBody>
          <a:bodyPr spcFirstLastPara="1" wrap="square" lIns="121897" tIns="121897" rIns="121897" bIns="121897" anchor="t" anchorCtr="0">
            <a:noAutofit/>
          </a:bodyPr>
          <a:lstStyle>
            <a:lvl1pPr lvl="0" algn="l" rtl="0">
              <a:spcBef>
                <a:spcPts val="0"/>
              </a:spcBef>
              <a:spcAft>
                <a:spcPts val="0"/>
              </a:spcAft>
              <a:buSzPts val="3000"/>
              <a:buNone/>
              <a:defRPr sz="9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60" name="Google Shape;160;p27"/>
          <p:cNvSpPr txBox="1">
            <a:spLocks noGrp="1"/>
          </p:cNvSpPr>
          <p:nvPr>
            <p:ph type="subTitle" idx="1"/>
          </p:nvPr>
        </p:nvSpPr>
        <p:spPr>
          <a:xfrm>
            <a:off x="4990633" y="2329000"/>
            <a:ext cx="5568000" cy="1826400"/>
          </a:xfrm>
          <a:prstGeom prst="rect">
            <a:avLst/>
          </a:prstGeom>
        </p:spPr>
        <p:txBody>
          <a:bodyPr spcFirstLastPara="1" wrap="square" lIns="121897" tIns="121897" rIns="121897" bIns="121897"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61" name="Google Shape;161;p27"/>
          <p:cNvSpPr txBox="1"/>
          <p:nvPr/>
        </p:nvSpPr>
        <p:spPr>
          <a:xfrm>
            <a:off x="4990633" y="4155400"/>
            <a:ext cx="6250400" cy="1068800"/>
          </a:xfrm>
          <a:prstGeom prst="rect">
            <a:avLst/>
          </a:prstGeom>
          <a:noFill/>
          <a:ln>
            <a:noFill/>
          </a:ln>
        </p:spPr>
        <p:txBody>
          <a:bodyPr spcFirstLastPara="1" wrap="square" lIns="121897" tIns="121897" rIns="121897" bIns="121897" anchor="t" anchorCtr="0">
            <a:noAutofit/>
          </a:bodyPr>
          <a:lstStyle/>
          <a:p>
            <a:pPr marL="0" lvl="0" indent="0" algn="l" rtl="0">
              <a:spcBef>
                <a:spcPts val="0"/>
              </a:spcBef>
              <a:spcAft>
                <a:spcPts val="0"/>
              </a:spcAft>
              <a:buNone/>
            </a:pPr>
            <a:r>
              <a:rPr lang="en" b="1">
                <a:solidFill>
                  <a:schemeClr val="accent1"/>
                </a:solidFill>
                <a:latin typeface="Nanum Gothic"/>
                <a:ea typeface="Nanum Gothic"/>
                <a:cs typeface="Nanum Gothic"/>
                <a:sym typeface="Nanum Gothic"/>
              </a:rPr>
              <a:t>CREDITS</a:t>
            </a:r>
            <a:r>
              <a:rPr lang="en">
                <a:solidFill>
                  <a:schemeClr val="accent1"/>
                </a:solidFill>
                <a:latin typeface="Nanum Gothic"/>
                <a:ea typeface="Nanum Gothic"/>
                <a:cs typeface="Nanum Gothic"/>
                <a:sym typeface="Nanum Gothic"/>
              </a:rPr>
              <a:t>: This presentation template was created by </a:t>
            </a:r>
            <a:r>
              <a:rPr lang="en" b="1">
                <a:solidFill>
                  <a:schemeClr val="accent1"/>
                </a:solidFill>
                <a:uFill>
                  <a:noFill/>
                </a:uFill>
                <a:latin typeface="Nanum Gothic"/>
                <a:ea typeface="Nanum Gothic"/>
                <a:cs typeface="Nanum Gothic"/>
                <a:sym typeface="Nanum Gothic"/>
                <a:hlinkClick r:id="rId2">
                  <a:extLst>
                    <a:ext uri="{A12FA001-AC4F-418D-AE19-62706E023703}">
                      <ahyp:hlinkClr xmlns:ahyp="http://schemas.microsoft.com/office/drawing/2018/hyperlinkcolor" val="tx"/>
                    </a:ext>
                  </a:extLst>
                </a:hlinkClick>
              </a:rPr>
              <a:t>Slidesgo</a:t>
            </a:r>
            <a:r>
              <a:rPr lang="en">
                <a:solidFill>
                  <a:schemeClr val="accent1"/>
                </a:solidFill>
                <a:latin typeface="Nanum Gothic"/>
                <a:ea typeface="Nanum Gothic"/>
                <a:cs typeface="Nanum Gothic"/>
                <a:sym typeface="Nanum Gothic"/>
              </a:rPr>
              <a:t>, including icons by </a:t>
            </a:r>
            <a:r>
              <a:rPr lang="en" b="1">
                <a:solidFill>
                  <a:schemeClr val="accent1"/>
                </a:solidFill>
                <a:uFill>
                  <a:noFill/>
                </a:uFill>
                <a:latin typeface="Nanum Gothic"/>
                <a:ea typeface="Nanum Gothic"/>
                <a:cs typeface="Nanum Gothic"/>
                <a:sym typeface="Nanum Gothic"/>
                <a:hlinkClick r:id="rId3">
                  <a:extLst>
                    <a:ext uri="{A12FA001-AC4F-418D-AE19-62706E023703}">
                      <ahyp:hlinkClr xmlns:ahyp="http://schemas.microsoft.com/office/drawing/2018/hyperlinkcolor" val="tx"/>
                    </a:ext>
                  </a:extLst>
                </a:hlinkClick>
              </a:rPr>
              <a:t>Flaticon</a:t>
            </a:r>
            <a:r>
              <a:rPr lang="en">
                <a:solidFill>
                  <a:schemeClr val="accent1"/>
                </a:solidFill>
                <a:latin typeface="Nanum Gothic"/>
                <a:ea typeface="Nanum Gothic"/>
                <a:cs typeface="Nanum Gothic"/>
                <a:sym typeface="Nanum Gothic"/>
              </a:rPr>
              <a:t>, infographics &amp; images by </a:t>
            </a:r>
            <a:r>
              <a:rPr lang="en" b="1">
                <a:solidFill>
                  <a:schemeClr val="accent1"/>
                </a:solidFill>
                <a:uFill>
                  <a:noFill/>
                </a:uFill>
                <a:latin typeface="Nanum Gothic"/>
                <a:ea typeface="Nanum Gothic"/>
                <a:cs typeface="Nanum Gothic"/>
                <a:sym typeface="Nanum Gothic"/>
                <a:hlinkClick r:id="rId4">
                  <a:extLst>
                    <a:ext uri="{A12FA001-AC4F-418D-AE19-62706E023703}">
                      <ahyp:hlinkClr xmlns:ahyp="http://schemas.microsoft.com/office/drawing/2018/hyperlinkcolor" val="tx"/>
                    </a:ext>
                  </a:extLst>
                </a:hlinkClick>
              </a:rPr>
              <a:t>Freepik</a:t>
            </a:r>
            <a:r>
              <a:rPr lang="en">
                <a:solidFill>
                  <a:schemeClr val="accent1"/>
                </a:solidFill>
                <a:latin typeface="Nanum Gothic"/>
                <a:ea typeface="Nanum Gothic"/>
                <a:cs typeface="Nanum Gothic"/>
                <a:sym typeface="Nanum Gothic"/>
              </a:rPr>
              <a:t> and illustrations by </a:t>
            </a:r>
            <a:r>
              <a:rPr lang="en" b="1">
                <a:solidFill>
                  <a:schemeClr val="accent1"/>
                </a:solidFill>
                <a:uFill>
                  <a:noFill/>
                </a:uFill>
                <a:latin typeface="Nanum Gothic"/>
                <a:ea typeface="Nanum Gothic"/>
                <a:cs typeface="Nanum Gothic"/>
                <a:sym typeface="Nanum Gothic"/>
                <a:hlinkClick r:id="rId5">
                  <a:extLst>
                    <a:ext uri="{A12FA001-AC4F-418D-AE19-62706E023703}">
                      <ahyp:hlinkClr xmlns:ahyp="http://schemas.microsoft.com/office/drawing/2018/hyperlinkcolor" val="tx"/>
                    </a:ext>
                  </a:extLst>
                </a:hlinkClick>
              </a:rPr>
              <a:t>Stor</a:t>
            </a:r>
            <a:r>
              <a:rPr lang="en" b="1">
                <a:solidFill>
                  <a:schemeClr val="accent1"/>
                </a:solidFill>
                <a:latin typeface="Nanum Gothic"/>
                <a:ea typeface="Nanum Gothic"/>
                <a:cs typeface="Nanum Gothic"/>
                <a:sym typeface="Nanum Gothic"/>
              </a:rPr>
              <a:t>yset</a:t>
            </a:r>
            <a:r>
              <a:rPr lang="en">
                <a:solidFill>
                  <a:schemeClr val="accent1"/>
                </a:solidFill>
                <a:latin typeface="Nanum Gothic"/>
                <a:ea typeface="Nanum Gothic"/>
                <a:cs typeface="Nanum Gothic"/>
                <a:sym typeface="Nanum Gothic"/>
              </a:rPr>
              <a:t>.</a:t>
            </a:r>
            <a:endParaRPr>
              <a:solidFill>
                <a:schemeClr val="accent1"/>
              </a:solidFill>
              <a:latin typeface="Nanum Gothic"/>
              <a:ea typeface="Nanum Gothic"/>
              <a:cs typeface="Nanum Gothic"/>
              <a:sym typeface="Nanum Gothic"/>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lIns="91438" tIns="45719" rIns="91438" bIns="45719"/>
          <a:lstStyle/>
          <a:p>
            <a:fld id="{B7010A48-33DF-4088-A4FC-A94AE9375DD9}" type="datetimeFigureOut">
              <a:rPr lang="fr-FR" smtClean="0"/>
              <a:pPr/>
              <a:t>25/11/2024</a:t>
            </a:fld>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lIns="91438" tIns="45719" rIns="91438" bIns="45719"/>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lIns="91438" tIns="45719" rIns="91438" bIns="45719"/>
          <a:lstStyle/>
          <a:p>
            <a:fld id="{362D698D-BCBD-421A-B320-2F09CCF41F30}" type="slidenum">
              <a:rPr lang="fr-FR" smtClean="0"/>
              <a:pPr/>
              <a:t>‹N°›</a:t>
            </a:fld>
            <a:endParaRPr lang="fr-FR"/>
          </a:p>
        </p:txBody>
      </p:sp>
    </p:spTree>
    <p:extLst>
      <p:ext uri="{BB962C8B-B14F-4D97-AF65-F5344CB8AC3E}">
        <p14:creationId xmlns:p14="http://schemas.microsoft.com/office/powerpoint/2010/main" val="1831775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65"/>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fr-FR"/>
              <a:t>Cliquez pour modifier le style du titre</a:t>
            </a:r>
            <a:endParaRPr kumimoji="0" lang="en-US"/>
          </a:p>
        </p:txBody>
      </p:sp>
      <p:sp>
        <p:nvSpPr>
          <p:cNvPr id="9" name="Sous-titr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a:xfrm>
            <a:off x="8940800" y="4206240"/>
            <a:ext cx="1280160" cy="457200"/>
          </a:xfrm>
        </p:spPr>
        <p:txBody>
          <a:bodyPr/>
          <a:lstStyle/>
          <a:p>
            <a:fld id="{C3F416CD-67A3-4CF0-A210-F6AF31AC147F}" type="datetimeFigureOut">
              <a:rPr lang="en-US" smtClean="0"/>
              <a:pPr/>
              <a:t>11/25/2024</a:t>
            </a:fld>
            <a:endParaRPr lang="en-US"/>
          </a:p>
        </p:txBody>
      </p:sp>
      <p:sp>
        <p:nvSpPr>
          <p:cNvPr id="17" name="Espace réservé du pied de page 16"/>
          <p:cNvSpPr>
            <a:spLocks noGrp="1"/>
          </p:cNvSpPr>
          <p:nvPr>
            <p:ph type="ftr" sz="quarter" idx="11"/>
          </p:nvPr>
        </p:nvSpPr>
        <p:spPr>
          <a:xfrm>
            <a:off x="7213600" y="4205288"/>
            <a:ext cx="1727200" cy="457200"/>
          </a:xfrm>
        </p:spPr>
        <p:txBody>
          <a:bodyPr/>
          <a:lstStyle/>
          <a:p>
            <a:endParaRPr kumimoji="0" lang="en-US" dirty="0"/>
          </a:p>
        </p:txBody>
      </p:sp>
      <p:sp>
        <p:nvSpPr>
          <p:cNvPr id="29" name="Espace réservé du numéro de diapositive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‹N°›</a:t>
            </a:fld>
            <a:endParaRPr kumimoji="0" lang="en-US" sz="1800" dirty="0">
              <a:solidFill>
                <a:schemeClr val="bg1"/>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7010A48-33DF-4088-A4FC-A94AE9375DD9}" type="datetimeFigureOut">
              <a:rPr lang="fr-FR" smtClean="0"/>
              <a:pPr/>
              <a:t>25/11/2024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2D698D-BCBD-421A-B320-2F09CCF41F30}" type="slidenum">
              <a:rPr lang="fr-FR" smtClean="0"/>
              <a:pPr/>
              <a:t>‹N°›</a:t>
            </a:fld>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11/25/2024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5611767" y="1899467"/>
            <a:ext cx="5629200" cy="1007600"/>
          </a:xfrm>
          <a:prstGeom prst="rect">
            <a:avLst/>
          </a:prstGeom>
        </p:spPr>
        <p:txBody>
          <a:bodyPr spcFirstLastPara="1" wrap="square" lIns="121894" tIns="121894" rIns="121894" bIns="121894" anchor="ctr" anchorCtr="0">
            <a:noAutofit/>
          </a:bodyPr>
          <a:lstStyle>
            <a:lvl1pPr lvl="0" algn="r">
              <a:spcBef>
                <a:spcPts val="0"/>
              </a:spcBef>
              <a:spcAft>
                <a:spcPts val="0"/>
              </a:spcAft>
              <a:buSzPts val="2400"/>
              <a:buNone/>
              <a:defRPr sz="6400">
                <a:solidFill>
                  <a:schemeClr val="accent1"/>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34" name="Google Shape;34;p7"/>
          <p:cNvSpPr txBox="1">
            <a:spLocks noGrp="1"/>
          </p:cNvSpPr>
          <p:nvPr>
            <p:ph type="body" idx="1"/>
          </p:nvPr>
        </p:nvSpPr>
        <p:spPr>
          <a:xfrm>
            <a:off x="5456800" y="3110267"/>
            <a:ext cx="5784000" cy="2194400"/>
          </a:xfrm>
          <a:prstGeom prst="rect">
            <a:avLst/>
          </a:prstGeom>
        </p:spPr>
        <p:txBody>
          <a:bodyPr spcFirstLastPara="1" wrap="square" lIns="121894" tIns="121894" rIns="121894" bIns="121894" anchor="t" anchorCtr="0">
            <a:noAutofit/>
          </a:bodyPr>
          <a:lstStyle>
            <a:lvl1pPr marL="609570" lvl="0" indent="-406381" algn="r">
              <a:spcBef>
                <a:spcPts val="0"/>
              </a:spcBef>
              <a:spcAft>
                <a:spcPts val="0"/>
              </a:spcAft>
              <a:buSzPts val="1200"/>
              <a:buChar char="●"/>
              <a:defRPr>
                <a:solidFill>
                  <a:schemeClr val="accent1"/>
                </a:solidFill>
              </a:defRPr>
            </a:lvl1pPr>
            <a:lvl2pPr marL="1219140" lvl="1" indent="-406381">
              <a:spcBef>
                <a:spcPts val="0"/>
              </a:spcBef>
              <a:spcAft>
                <a:spcPts val="0"/>
              </a:spcAft>
              <a:buSzPts val="1200"/>
              <a:buChar char="○"/>
              <a:defRPr sz="1600"/>
            </a:lvl2pPr>
            <a:lvl3pPr marL="1828709" lvl="2" indent="-406381">
              <a:spcBef>
                <a:spcPts val="0"/>
              </a:spcBef>
              <a:spcAft>
                <a:spcPts val="0"/>
              </a:spcAft>
              <a:buSzPts val="1200"/>
              <a:buChar char="■"/>
              <a:defRPr sz="1600"/>
            </a:lvl3pPr>
            <a:lvl4pPr marL="2438278" lvl="3" indent="-406381">
              <a:spcBef>
                <a:spcPts val="0"/>
              </a:spcBef>
              <a:spcAft>
                <a:spcPts val="0"/>
              </a:spcAft>
              <a:buSzPts val="1200"/>
              <a:buChar char="●"/>
              <a:defRPr sz="1600"/>
            </a:lvl4pPr>
            <a:lvl5pPr marL="3047848" lvl="4" indent="-406381">
              <a:spcBef>
                <a:spcPts val="0"/>
              </a:spcBef>
              <a:spcAft>
                <a:spcPts val="0"/>
              </a:spcAft>
              <a:buSzPts val="1200"/>
              <a:buChar char="○"/>
              <a:defRPr sz="1600"/>
            </a:lvl5pPr>
            <a:lvl6pPr marL="3657418" lvl="5" indent="-406381">
              <a:spcBef>
                <a:spcPts val="0"/>
              </a:spcBef>
              <a:spcAft>
                <a:spcPts val="0"/>
              </a:spcAft>
              <a:buSzPts val="1200"/>
              <a:buChar char="■"/>
              <a:defRPr sz="1600"/>
            </a:lvl6pPr>
            <a:lvl7pPr marL="4266987" lvl="6" indent="-406381">
              <a:spcBef>
                <a:spcPts val="0"/>
              </a:spcBef>
              <a:spcAft>
                <a:spcPts val="0"/>
              </a:spcAft>
              <a:buSzPts val="1200"/>
              <a:buChar char="●"/>
              <a:defRPr sz="1600"/>
            </a:lvl7pPr>
            <a:lvl8pPr marL="4876557" lvl="7" indent="-406381">
              <a:spcBef>
                <a:spcPts val="0"/>
              </a:spcBef>
              <a:spcAft>
                <a:spcPts val="0"/>
              </a:spcAft>
              <a:buSzPts val="1200"/>
              <a:buChar char="○"/>
              <a:defRPr sz="1600"/>
            </a:lvl8pPr>
            <a:lvl9pPr marL="5486126" lvl="8" indent="-406381">
              <a:spcBef>
                <a:spcPts val="0"/>
              </a:spcBef>
              <a:spcAft>
                <a:spcPts val="0"/>
              </a:spcAft>
              <a:buSzPts val="1200"/>
              <a:buChar char="■"/>
              <a:defRPr sz="1600"/>
            </a:lvl9pPr>
          </a:lstStyle>
          <a:p>
            <a:pPr lvl="0"/>
            <a:r>
              <a:rPr lang="fr-FR"/>
              <a:t>Cliquez pour modifier les styles du texte du masque</a:t>
            </a:r>
          </a:p>
        </p:txBody>
      </p:sp>
      <p:sp>
        <p:nvSpPr>
          <p:cNvPr id="35" name="Google Shape;35;p7"/>
          <p:cNvSpPr/>
          <p:nvPr/>
        </p:nvSpPr>
        <p:spPr>
          <a:xfrm>
            <a:off x="6312800" y="1027933"/>
            <a:ext cx="5879200" cy="1448400"/>
          </a:xfrm>
          <a:prstGeom prst="rect">
            <a:avLst/>
          </a:prstGeom>
          <a:solidFill>
            <a:schemeClr val="accent4"/>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36" name="Google Shape;36;p7"/>
          <p:cNvSpPr/>
          <p:nvPr/>
        </p:nvSpPr>
        <p:spPr>
          <a:xfrm>
            <a:off x="371567" y="1682700"/>
            <a:ext cx="1158800" cy="51752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11/25/2024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8000" y="1143000"/>
            <a:ext cx="11176000" cy="1069848"/>
          </a:xfrm>
        </p:spPr>
        <p:txBody>
          <a:bodyPr anchor="ctr"/>
          <a:lstStyle>
            <a:lvl1pPr>
              <a:defRPr sz="4000" b="0" i="0" cap="none"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e la date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11/25/2024</a:t>
            </a:fld>
            <a:endParaRPr lang="en-US"/>
          </a:p>
        </p:txBody>
      </p:sp>
      <p:sp>
        <p:nvSpPr>
          <p:cNvPr id="27" name="Espace réservé du numéro de diapositive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‹N°›</a:t>
            </a:fld>
            <a:endParaRPr kumimoji="0" lang="en-US"/>
          </a:p>
        </p:txBody>
      </p:sp>
      <p:sp>
        <p:nvSpPr>
          <p:cNvPr id="28" name="Espace réservé du pied de page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a:xfrm>
            <a:off x="8778240" y="612648"/>
            <a:ext cx="1276352" cy="457200"/>
          </a:xfrm>
        </p:spPr>
        <p:txBody>
          <a:bodyPr/>
          <a:lstStyle/>
          <a:p>
            <a:fld id="{C3F416CD-67A3-4CF0-A210-F6AF31AC147F}" type="datetimeFigureOut">
              <a:rPr lang="en-US" smtClean="0"/>
              <a:pPr/>
              <a:t>11/25/2024</a:t>
            </a:fld>
            <a:endParaRPr lang="en-US"/>
          </a:p>
        </p:txBody>
      </p:sp>
      <p:sp>
        <p:nvSpPr>
          <p:cNvPr id="4" name="Espace réservé du pied de page 3"/>
          <p:cNvSpPr>
            <a:spLocks noGrp="1"/>
          </p:cNvSpPr>
          <p:nvPr>
            <p:ph type="ftr" sz="quarter" idx="11"/>
          </p:nvPr>
        </p:nvSpPr>
        <p:spPr>
          <a:xfrm>
            <a:off x="7010400" y="612648"/>
            <a:ext cx="1767840" cy="457200"/>
          </a:xfrm>
        </p:spPr>
        <p:txBody>
          <a:bodyPr/>
          <a:lstStyle/>
          <a:p>
            <a:endParaRPr kumimoji="0" lang="en-US" dirty="0"/>
          </a:p>
        </p:txBody>
      </p:sp>
      <p:sp>
        <p:nvSpPr>
          <p:cNvPr id="5" name="Espace réservé du numéro de diapositive 4"/>
          <p:cNvSpPr>
            <a:spLocks noGrp="1"/>
          </p:cNvSpPr>
          <p:nvPr>
            <p:ph type="sldNum" sz="quarter" idx="12"/>
          </p:nvPr>
        </p:nvSpPr>
        <p:spPr>
          <a:xfrm>
            <a:off x="10899648" y="2272"/>
            <a:ext cx="1016000" cy="365760"/>
          </a:xfrm>
        </p:spPr>
        <p:txBody>
          <a:bodyPr/>
          <a:lstStyle/>
          <a:p>
            <a:fld id="{96652B35-718D-4E28-AFEB-B694A3B357E8}" type="slidenum">
              <a:rPr kumimoji="0" lang="en-US" smtClean="0"/>
              <a:pPr/>
              <a:t>‹N°›</a:t>
            </a:fld>
            <a:endParaRPr kumimoji="0"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F416CD-67A3-4CF0-A210-F6AF31AC147F}" type="datetimeFigureOut">
              <a:rPr lang="en-US" smtClean="0"/>
              <a:pPr/>
              <a:t>11/25/2024</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37995" y="1101970"/>
            <a:ext cx="4511040" cy="877824"/>
          </a:xfrm>
        </p:spPr>
        <p:txBody>
          <a:bodyPr anchor="b"/>
          <a:lstStyle>
            <a:lvl1pPr algn="l">
              <a:buNone/>
              <a:defRPr sz="1800" b="1"/>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11/25/2024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11/25/2024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11/25/2024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1143000"/>
            <a:ext cx="2540000" cy="5486400"/>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1143000"/>
            <a:ext cx="8331200" cy="5486400"/>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11/25/2024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41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991400" y="2168400"/>
            <a:ext cx="5645200" cy="3537200"/>
          </a:xfrm>
          <a:prstGeom prst="rect">
            <a:avLst/>
          </a:prstGeom>
        </p:spPr>
        <p:txBody>
          <a:bodyPr spcFirstLastPara="1" wrap="square" lIns="121894" tIns="121894" rIns="121894" bIns="121894" anchor="ctr" anchorCtr="0">
            <a:noAutofit/>
          </a:bodyPr>
          <a:lstStyle>
            <a:lvl1pPr lvl="0" algn="l">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fr-FR"/>
              <a:t>Cliquez pour modifier le style du titre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txBox="1">
            <a:spLocks noGrp="1"/>
          </p:cNvSpPr>
          <p:nvPr>
            <p:ph type="subTitle" idx="1"/>
          </p:nvPr>
        </p:nvSpPr>
        <p:spPr>
          <a:xfrm>
            <a:off x="1791400" y="3273300"/>
            <a:ext cx="8609200" cy="2826400"/>
          </a:xfrm>
          <a:prstGeom prst="rect">
            <a:avLst/>
          </a:prstGeom>
        </p:spPr>
        <p:txBody>
          <a:bodyPr spcFirstLastPara="1" wrap="square" lIns="121894" tIns="121894" rIns="121894" bIns="121894" anchor="t" anchorCtr="0">
            <a:noAutofit/>
          </a:bodyPr>
          <a:lstStyle>
            <a:lvl1pPr lvl="0" algn="ctr">
              <a:lnSpc>
                <a:spcPct val="115000"/>
              </a:lnSpc>
              <a:spcBef>
                <a:spcPts val="0"/>
              </a:spcBef>
              <a:spcAft>
                <a:spcPts val="0"/>
              </a:spcAft>
              <a:buSzPts val="2100"/>
              <a:buChar char="●"/>
              <a:defRPr/>
            </a:lvl1pPr>
            <a:lvl2pPr lvl="1" algn="ctr">
              <a:lnSpc>
                <a:spcPct val="100000"/>
              </a:lnSpc>
              <a:spcBef>
                <a:spcPts val="0"/>
              </a:spcBef>
              <a:spcAft>
                <a:spcPts val="0"/>
              </a:spcAft>
              <a:buSzPts val="2100"/>
              <a:buChar char="○"/>
              <a:defRPr sz="2800"/>
            </a:lvl2pPr>
            <a:lvl3pPr lvl="2" algn="ctr">
              <a:lnSpc>
                <a:spcPct val="100000"/>
              </a:lnSpc>
              <a:spcBef>
                <a:spcPts val="0"/>
              </a:spcBef>
              <a:spcAft>
                <a:spcPts val="0"/>
              </a:spcAft>
              <a:buSzPts val="2100"/>
              <a:buChar char="■"/>
              <a:defRPr sz="2800"/>
            </a:lvl3pPr>
            <a:lvl4pPr lvl="3" algn="ctr">
              <a:lnSpc>
                <a:spcPct val="100000"/>
              </a:lnSpc>
              <a:spcBef>
                <a:spcPts val="0"/>
              </a:spcBef>
              <a:spcAft>
                <a:spcPts val="0"/>
              </a:spcAft>
              <a:buSzPts val="2100"/>
              <a:buChar char="●"/>
              <a:defRPr sz="2800"/>
            </a:lvl4pPr>
            <a:lvl5pPr lvl="4" algn="ctr">
              <a:lnSpc>
                <a:spcPct val="100000"/>
              </a:lnSpc>
              <a:spcBef>
                <a:spcPts val="0"/>
              </a:spcBef>
              <a:spcAft>
                <a:spcPts val="0"/>
              </a:spcAft>
              <a:buSzPts val="2100"/>
              <a:buChar char="○"/>
              <a:defRPr sz="2800"/>
            </a:lvl5pPr>
            <a:lvl6pPr lvl="5" algn="ctr">
              <a:lnSpc>
                <a:spcPct val="100000"/>
              </a:lnSpc>
              <a:spcBef>
                <a:spcPts val="0"/>
              </a:spcBef>
              <a:spcAft>
                <a:spcPts val="0"/>
              </a:spcAft>
              <a:buSzPts val="2100"/>
              <a:buChar char="■"/>
              <a:defRPr sz="2800"/>
            </a:lvl6pPr>
            <a:lvl7pPr lvl="6" algn="ctr">
              <a:lnSpc>
                <a:spcPct val="100000"/>
              </a:lnSpc>
              <a:spcBef>
                <a:spcPts val="0"/>
              </a:spcBef>
              <a:spcAft>
                <a:spcPts val="0"/>
              </a:spcAft>
              <a:buSzPts val="2100"/>
              <a:buChar char="●"/>
              <a:defRPr sz="2800"/>
            </a:lvl7pPr>
            <a:lvl8pPr lvl="7" algn="ctr">
              <a:lnSpc>
                <a:spcPct val="100000"/>
              </a:lnSpc>
              <a:spcBef>
                <a:spcPts val="0"/>
              </a:spcBef>
              <a:spcAft>
                <a:spcPts val="0"/>
              </a:spcAft>
              <a:buSzPts val="2100"/>
              <a:buChar char="○"/>
              <a:defRPr sz="2800"/>
            </a:lvl8pPr>
            <a:lvl9pPr lvl="8" algn="ctr">
              <a:lnSpc>
                <a:spcPct val="100000"/>
              </a:lnSpc>
              <a:spcBef>
                <a:spcPts val="0"/>
              </a:spcBef>
              <a:spcAft>
                <a:spcPts val="0"/>
              </a:spcAft>
              <a:buSzPts val="2100"/>
              <a:buChar char="■"/>
              <a:defRPr sz="2800"/>
            </a:lvl9pPr>
          </a:lstStyle>
          <a:p>
            <a:r>
              <a:rPr lang="fr-FR"/>
              <a:t>Cliquez pour modifier le style des sous-titres du masque</a:t>
            </a:r>
            <a:endParaRPr/>
          </a:p>
        </p:txBody>
      </p:sp>
      <p:sp>
        <p:nvSpPr>
          <p:cNvPr id="41" name="Google Shape;41;p9"/>
          <p:cNvSpPr txBox="1">
            <a:spLocks noGrp="1"/>
          </p:cNvSpPr>
          <p:nvPr>
            <p:ph type="title"/>
          </p:nvPr>
        </p:nvSpPr>
        <p:spPr>
          <a:xfrm>
            <a:off x="950967" y="550671"/>
            <a:ext cx="10290000" cy="7636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2" name="Google Shape;42;p9"/>
          <p:cNvSpPr/>
          <p:nvPr/>
        </p:nvSpPr>
        <p:spPr>
          <a:xfrm>
            <a:off x="1485833" y="2212700"/>
            <a:ext cx="9220400" cy="4645200"/>
          </a:xfrm>
          <a:prstGeom prst="rect">
            <a:avLst/>
          </a:prstGeom>
          <a:solidFill>
            <a:schemeClr val="accent4"/>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43" name="Google Shape;43;p9"/>
          <p:cNvSpPr/>
          <p:nvPr/>
        </p:nvSpPr>
        <p:spPr>
          <a:xfrm>
            <a:off x="9128167" y="-13867"/>
            <a:ext cx="3064000" cy="934800"/>
          </a:xfrm>
          <a:prstGeom prst="rect">
            <a:avLst/>
          </a:prstGeom>
          <a:solidFill>
            <a:schemeClr val="dk1"/>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44" name="Google Shape;44;p9"/>
          <p:cNvSpPr/>
          <p:nvPr/>
        </p:nvSpPr>
        <p:spPr>
          <a:xfrm>
            <a:off x="0" y="288667"/>
            <a:ext cx="6352400" cy="14484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7194967" y="4639667"/>
            <a:ext cx="4046000" cy="14988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7" name="Google Shape;47;p10"/>
          <p:cNvSpPr/>
          <p:nvPr/>
        </p:nvSpPr>
        <p:spPr>
          <a:xfrm>
            <a:off x="5992167" y="4477667"/>
            <a:ext cx="6199600" cy="1725600"/>
          </a:xfrm>
          <a:prstGeom prst="rect">
            <a:avLst/>
          </a:prstGeom>
          <a:solidFill>
            <a:schemeClr val="accent4"/>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
        <p:nvSpPr>
          <p:cNvPr id="48" name="Google Shape;48;p10"/>
          <p:cNvSpPr/>
          <p:nvPr/>
        </p:nvSpPr>
        <p:spPr>
          <a:xfrm>
            <a:off x="646967" y="0"/>
            <a:ext cx="608000" cy="3084400"/>
          </a:xfrm>
          <a:prstGeom prst="rect">
            <a:avLst/>
          </a:prstGeom>
          <a:solidFill>
            <a:schemeClr val="dk2"/>
          </a:solidFill>
          <a:ln>
            <a:noFill/>
          </a:ln>
        </p:spPr>
        <p:txBody>
          <a:bodyPr spcFirstLastPara="1" wrap="square" lIns="121894" tIns="121894" rIns="121894" bIns="121894"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94" tIns="121894" rIns="121894" bIns="121894" anchor="t" anchorCtr="0">
            <a:noAutofit/>
          </a:bodyPr>
          <a:lstStyle>
            <a:lvl1pPr lvl="0"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1pPr>
            <a:lvl2pPr lvl="1"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2pPr>
            <a:lvl3pPr lvl="2"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3pPr>
            <a:lvl4pPr lvl="3"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4pPr>
            <a:lvl5pPr lvl="4"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5pPr>
            <a:lvl6pPr lvl="5"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6pPr>
            <a:lvl7pPr lvl="6"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7pPr>
            <a:lvl8pPr lvl="7"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8pPr>
            <a:lvl9pPr lvl="8"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950967" y="1662600"/>
            <a:ext cx="10290000" cy="4476000"/>
          </a:xfrm>
          <a:prstGeom prst="rect">
            <a:avLst/>
          </a:prstGeom>
          <a:noFill/>
          <a:ln>
            <a:noFill/>
          </a:ln>
        </p:spPr>
        <p:txBody>
          <a:bodyPr spcFirstLastPara="1" wrap="square" lIns="121894" tIns="121894" rIns="121894" bIns="121894" anchor="t" anchorCtr="0">
            <a:noAutofit/>
          </a:bodyPr>
          <a:lstStyle>
            <a:lvl1pPr marL="457200" lvl="0"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1pPr>
            <a:lvl2pPr marL="914400" lvl="1"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2pPr>
            <a:lvl3pPr marL="1371600" lvl="2"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3pPr>
            <a:lvl4pPr marL="1828800" lvl="3"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4pPr>
            <a:lvl5pPr marL="2286000" lvl="4"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5pPr>
            <a:lvl6pPr marL="2743200" lvl="5"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6pPr>
            <a:lvl7pPr marL="3200400" lvl="6"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7pPr>
            <a:lvl8pPr marL="3657600" lvl="7"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8pPr>
            <a:lvl9pPr marL="4114800" lvl="8"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1424133" y="1244600"/>
            <a:ext cx="9396400" cy="643200"/>
          </a:xfrm>
          <a:prstGeom prst="rect">
            <a:avLst/>
          </a:prstGeom>
          <a:noFill/>
          <a:ln>
            <a:noFill/>
          </a:ln>
        </p:spPr>
        <p:txBody>
          <a:bodyPr spcFirstLastPara="1" wrap="square" lIns="121892" tIns="121892" rIns="121892" bIns="121892"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4" name="Google Shape;164;p28"/>
          <p:cNvSpPr txBox="1">
            <a:spLocks noGrp="1"/>
          </p:cNvSpPr>
          <p:nvPr>
            <p:ph type="body" idx="1"/>
          </p:nvPr>
        </p:nvSpPr>
        <p:spPr>
          <a:xfrm>
            <a:off x="1424133" y="2260600"/>
            <a:ext cx="9396400" cy="3336000"/>
          </a:xfrm>
          <a:prstGeom prst="rect">
            <a:avLst/>
          </a:prstGeom>
          <a:noFill/>
          <a:ln>
            <a:noFill/>
          </a:ln>
        </p:spPr>
        <p:txBody>
          <a:bodyPr spcFirstLastPara="1" wrap="square" lIns="121892" tIns="121892" rIns="121892" bIns="121892"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97" tIns="121897" rIns="121897" bIns="121897" anchor="t" anchorCtr="0">
            <a:noAutofit/>
          </a:bodyPr>
          <a:lstStyle>
            <a:lvl1pPr lvl="0"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1pPr>
            <a:lvl2pPr lvl="1"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2pPr>
            <a:lvl3pPr lvl="2"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3pPr>
            <a:lvl4pPr lvl="3"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4pPr>
            <a:lvl5pPr lvl="4"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5pPr>
            <a:lvl6pPr lvl="5"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6pPr>
            <a:lvl7pPr lvl="6"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7pPr>
            <a:lvl8pPr lvl="7"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8pPr>
            <a:lvl9pPr lvl="8"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950967" y="1662600"/>
            <a:ext cx="10290000" cy="4476000"/>
          </a:xfrm>
          <a:prstGeom prst="rect">
            <a:avLst/>
          </a:prstGeom>
          <a:noFill/>
          <a:ln>
            <a:noFill/>
          </a:ln>
        </p:spPr>
        <p:txBody>
          <a:bodyPr spcFirstLastPara="1" wrap="square" lIns="121897" tIns="121897" rIns="121897" bIns="121897" anchor="t" anchorCtr="0">
            <a:noAutofit/>
          </a:bodyPr>
          <a:lstStyle>
            <a:lvl1pPr marL="457200" lvl="0"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1pPr>
            <a:lvl2pPr marL="914400" lvl="1"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2pPr>
            <a:lvl3pPr marL="1371600" lvl="2"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3pPr>
            <a:lvl4pPr marL="1828800" lvl="3"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4pPr>
            <a:lvl5pPr marL="2286000" lvl="4"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5pPr>
            <a:lvl6pPr marL="2743200" lvl="5"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6pPr>
            <a:lvl7pPr marL="3200400" lvl="6"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7pPr>
            <a:lvl8pPr marL="3657600" lvl="7"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8pPr>
            <a:lvl9pPr marL="4114800" lvl="8"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9pPr>
          </a:lstStyle>
          <a:p>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1424133" y="1244600"/>
            <a:ext cx="9396400" cy="643200"/>
          </a:xfrm>
          <a:prstGeom prst="rect">
            <a:avLst/>
          </a:prstGeom>
          <a:noFill/>
          <a:ln>
            <a:noFill/>
          </a:ln>
        </p:spPr>
        <p:txBody>
          <a:bodyPr spcFirstLastPara="1" wrap="square" lIns="121894" tIns="121894" rIns="121894" bIns="121894"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4" name="Google Shape;164;p28"/>
          <p:cNvSpPr txBox="1">
            <a:spLocks noGrp="1"/>
          </p:cNvSpPr>
          <p:nvPr>
            <p:ph type="body" idx="1"/>
          </p:nvPr>
        </p:nvSpPr>
        <p:spPr>
          <a:xfrm>
            <a:off x="1424133" y="2260600"/>
            <a:ext cx="9396400" cy="3336000"/>
          </a:xfrm>
          <a:prstGeom prst="rect">
            <a:avLst/>
          </a:prstGeom>
          <a:noFill/>
          <a:ln>
            <a:noFill/>
          </a:ln>
        </p:spPr>
        <p:txBody>
          <a:bodyPr spcFirstLastPara="1" wrap="square" lIns="121894" tIns="121894" rIns="121894" bIns="121894"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19"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609600" y="1143000"/>
            <a:ext cx="10972800" cy="1066800"/>
          </a:xfrm>
          <a:prstGeom prst="rect">
            <a:avLst/>
          </a:prstGeom>
        </p:spPr>
        <p:txBody>
          <a:bodyPr vert="horz" anchor="ctr">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11/25/2024</a:t>
            </a:fld>
            <a:endParaRPr lang="en-US" sz="800" dirty="0">
              <a:solidFill>
                <a:schemeClr val="accent2"/>
              </a:solidFill>
            </a:endParaRPr>
          </a:p>
        </p:txBody>
      </p:sp>
      <p:sp>
        <p:nvSpPr>
          <p:cNvPr id="3" name="Espace réservé du pied de page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Espace réservé du numéro de diapositive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‹N°›</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teamfrance-export.fr/iledefrance" TargetMode="Externa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hyperlink" Target="https://international.groupecreditagricole.com/en/solutions/solution/681,docu" TargetMode="Externa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hyperlink" Target="https://www.pcb.ca/industries-2/electric-bike" TargetMode="Externa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hyperlink" Target="https://www.pcb.ca/industries-2/electric-bike" TargetMode="Externa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58.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58.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8.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searates.com/services/distances-time" TargetMode="External"/><Relationship Id="rId1" Type="http://schemas.openxmlformats.org/officeDocument/2006/relationships/slideLayout" Target="../slideLayouts/slideLayout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58.xml"/></Relationships>
</file>

<file path=ppt/slides/_rels/slide7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2" Type="http://schemas.openxmlformats.org/officeDocument/2006/relationships/hyperlink" Target="https://www.boursorama.com/bourse/devises/taux-de-change-euro-dollar-EUR-USD/" TargetMode="External"/><Relationship Id="rId1" Type="http://schemas.openxmlformats.org/officeDocument/2006/relationships/slideLayout" Target="../slideLayouts/slideLayout5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hyperlink" Target="https://www.trademap.org/Index.aspx?lang=fr&amp;AspxAutoDetectCookieSupport=1" TargetMode="External"/><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923759"/>
            <a:ext cx="10972800" cy="1066800"/>
          </a:xfrm>
        </p:spPr>
        <p:txBody>
          <a:bodyPr>
            <a:normAutofit fontScale="90000"/>
          </a:bodyPr>
          <a:lstStyle/>
          <a:p>
            <a:pPr algn="ctr"/>
            <a:r>
              <a:rPr lang="fr-FR" u="sng" dirty="0"/>
              <a:t>Presentation of the course</a:t>
            </a:r>
            <a:br>
              <a:rPr lang="fr-FR" u="sng" dirty="0"/>
            </a:br>
            <a:br>
              <a:rPr lang="fr-FR" u="sng" dirty="0"/>
            </a:br>
            <a:endParaRPr lang="fr-FR" dirty="0"/>
          </a:p>
        </p:txBody>
      </p:sp>
      <p:sp>
        <p:nvSpPr>
          <p:cNvPr id="3" name="Espace réservé du contenu 2"/>
          <p:cNvSpPr>
            <a:spLocks noGrp="1"/>
          </p:cNvSpPr>
          <p:nvPr>
            <p:ph idx="1"/>
          </p:nvPr>
        </p:nvSpPr>
        <p:spPr>
          <a:xfrm>
            <a:off x="587140" y="1473200"/>
            <a:ext cx="11348186" cy="5384800"/>
          </a:xfrm>
        </p:spPr>
        <p:txBody>
          <a:bodyPr>
            <a:noAutofit/>
          </a:bodyPr>
          <a:lstStyle/>
          <a:p>
            <a:pPr>
              <a:buNone/>
            </a:pPr>
            <a:endParaRPr lang="fr-FR" sz="2000" dirty="0"/>
          </a:p>
          <a:p>
            <a:pPr algn="just">
              <a:buNone/>
            </a:pPr>
            <a:r>
              <a:rPr lang="fr-FR" sz="2400" b="1" u="sng" dirty="0"/>
              <a:t>Course R5-BI-12 : International </a:t>
            </a:r>
            <a:r>
              <a:rPr lang="fr-FR" sz="2400" b="1" u="sng" dirty="0" err="1"/>
              <a:t>trade</a:t>
            </a:r>
            <a:r>
              <a:rPr lang="fr-FR" sz="2400" b="1" u="sng" dirty="0"/>
              <a:t> techniques - 2</a:t>
            </a:r>
          </a:p>
          <a:p>
            <a:pPr algn="just">
              <a:buNone/>
            </a:pPr>
            <a:endParaRPr lang="fr-FR" sz="2400" dirty="0"/>
          </a:p>
          <a:p>
            <a:pPr>
              <a:buNone/>
            </a:pPr>
            <a:r>
              <a:rPr lang="en-GB" sz="2400" u="sng" dirty="0"/>
              <a:t>Targeted skill :</a:t>
            </a:r>
          </a:p>
          <a:p>
            <a:pPr>
              <a:buNone/>
            </a:pPr>
            <a:r>
              <a:rPr lang="en-GB" sz="2400" dirty="0"/>
              <a:t>Managing international operations</a:t>
            </a:r>
          </a:p>
          <a:p>
            <a:pPr>
              <a:buNone/>
            </a:pPr>
            <a:endParaRPr lang="en-GB" sz="2400" b="1" dirty="0"/>
          </a:p>
          <a:p>
            <a:pPr>
              <a:buNone/>
            </a:pPr>
            <a:r>
              <a:rPr lang="en-US" sz="2400" u="sng" dirty="0"/>
              <a:t>Contribution to the development of the targeted skill(s) :</a:t>
            </a:r>
          </a:p>
          <a:p>
            <a:pPr>
              <a:buFont typeface="Wingdings" panose="05000000000000000000" pitchFamily="2" charset="2"/>
              <a:buChar char="§"/>
            </a:pPr>
            <a:r>
              <a:rPr lang="en-US" sz="2400" dirty="0"/>
              <a:t>Understand how export documents are exchanged and their significance</a:t>
            </a:r>
          </a:p>
          <a:p>
            <a:pPr>
              <a:buFont typeface="Wingdings" panose="05000000000000000000" pitchFamily="2" charset="2"/>
              <a:buChar char="§"/>
            </a:pPr>
            <a:r>
              <a:rPr lang="en-US" sz="2400" dirty="0"/>
              <a:t>Understanding customs procedures</a:t>
            </a:r>
          </a:p>
          <a:p>
            <a:pPr>
              <a:buFont typeface="Wingdings" panose="05000000000000000000" pitchFamily="2" charset="2"/>
              <a:buChar char="§"/>
            </a:pPr>
            <a:r>
              <a:rPr lang="en-US" sz="2400" dirty="0"/>
              <a:t>Understanding payment and risks</a:t>
            </a:r>
          </a:p>
          <a:p>
            <a:pPr>
              <a:buNone/>
            </a:pPr>
            <a:endParaRPr lang="en-GB" sz="2400" dirty="0"/>
          </a:p>
          <a:p>
            <a:pPr>
              <a:buNone/>
            </a:pPr>
            <a:r>
              <a:rPr lang="en-GB" sz="2400" dirty="0"/>
              <a:t>Volume : 25 hours in 10 classes of 2,5H</a:t>
            </a:r>
          </a:p>
          <a:p>
            <a:pPr>
              <a:buNone/>
            </a:pPr>
            <a:endParaRPr lang="fr-F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10972800" cy="1066800"/>
          </a:xfrm>
        </p:spPr>
        <p:txBody>
          <a:bodyPr>
            <a:normAutofit/>
          </a:bodyPr>
          <a:lstStyle/>
          <a:p>
            <a:pPr algn="ctr"/>
            <a:r>
              <a:rPr lang="fr-CH" sz="3200" dirty="0"/>
              <a:t>Export model &amp; bicycle for the </a:t>
            </a:r>
            <a:r>
              <a:rPr lang="fr-CH" sz="3200" dirty="0" err="1"/>
              <a:t>targeted</a:t>
            </a:r>
            <a:r>
              <a:rPr lang="fr-CH" sz="3200" dirty="0"/>
              <a:t> </a:t>
            </a:r>
            <a:r>
              <a:rPr lang="fr-CH" sz="3200" dirty="0" err="1"/>
              <a:t>market</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696720"/>
            <a:ext cx="10972800" cy="4877816"/>
          </a:xfrm>
        </p:spPr>
        <p:txBody>
          <a:bodyPr>
            <a:normAutofit/>
          </a:bodyPr>
          <a:lstStyle/>
          <a:p>
            <a:pPr marL="109728" indent="0">
              <a:buNone/>
            </a:pPr>
            <a:r>
              <a:rPr lang="fr-FR" sz="2400" dirty="0"/>
              <a:t>We </a:t>
            </a:r>
            <a:r>
              <a:rPr lang="fr-FR" sz="2400" dirty="0" err="1"/>
              <a:t>want</a:t>
            </a:r>
            <a:r>
              <a:rPr lang="fr-FR" sz="2400" dirty="0"/>
              <a:t> to </a:t>
            </a:r>
            <a:r>
              <a:rPr lang="fr-FR" sz="2400" dirty="0" err="1"/>
              <a:t>sell</a:t>
            </a:r>
            <a:r>
              <a:rPr lang="fr-FR" sz="2400" dirty="0"/>
              <a:t> to an exclusive importer : we plan to </a:t>
            </a:r>
            <a:r>
              <a:rPr lang="fr-FR" sz="2400" dirty="0" err="1"/>
              <a:t>be</a:t>
            </a:r>
            <a:r>
              <a:rPr lang="fr-FR" sz="2400" dirty="0"/>
              <a:t> </a:t>
            </a:r>
            <a:r>
              <a:rPr lang="fr-FR" sz="2400" dirty="0" err="1"/>
              <a:t>present</a:t>
            </a:r>
            <a:r>
              <a:rPr lang="fr-FR" sz="2400" dirty="0"/>
              <a:t> on a </a:t>
            </a:r>
            <a:r>
              <a:rPr lang="fr-FR" sz="2400" dirty="0" err="1"/>
              <a:t>trade</a:t>
            </a:r>
            <a:r>
              <a:rPr lang="fr-FR" sz="2400" dirty="0"/>
              <a:t> show</a:t>
            </a:r>
          </a:p>
          <a:p>
            <a:pPr marL="109728" indent="0">
              <a:buNone/>
            </a:pPr>
            <a:endParaRPr lang="fr-FR" sz="2400" dirty="0"/>
          </a:p>
          <a:p>
            <a:pPr marL="109728" indent="0">
              <a:buNone/>
            </a:pPr>
            <a:r>
              <a:rPr lang="fr-FR" sz="2400" dirty="0"/>
              <a:t>We </a:t>
            </a:r>
            <a:r>
              <a:rPr lang="fr-FR" sz="2400" dirty="0" err="1"/>
              <a:t>prefer</a:t>
            </a:r>
            <a:r>
              <a:rPr lang="fr-FR" sz="2400" dirty="0"/>
              <a:t> to start </a:t>
            </a:r>
            <a:r>
              <a:rPr lang="fr-FR" sz="2400" dirty="0" err="1"/>
              <a:t>with</a:t>
            </a:r>
            <a:r>
              <a:rPr lang="fr-FR" sz="2400" dirty="0"/>
              <a:t> </a:t>
            </a:r>
            <a:r>
              <a:rPr lang="fr-FR" sz="2400" dirty="0" err="1"/>
              <a:t>our</a:t>
            </a:r>
            <a:r>
              <a:rPr lang="fr-FR" sz="2400" dirty="0"/>
              <a:t> best model: the </a:t>
            </a:r>
            <a:r>
              <a:rPr lang="fr-FR" sz="2400" dirty="0" err="1"/>
              <a:t>Eovolt</a:t>
            </a:r>
            <a:r>
              <a:rPr lang="fr-FR" sz="2400" dirty="0"/>
              <a:t> </a:t>
            </a:r>
            <a:r>
              <a:rPr lang="fr-FR" sz="2400" dirty="0" err="1"/>
              <a:t>morning</a:t>
            </a:r>
            <a:endParaRPr lang="fr-FR" sz="2400" dirty="0"/>
          </a:p>
        </p:txBody>
      </p:sp>
      <p:pic>
        <p:nvPicPr>
          <p:cNvPr id="7" name="Image 6">
            <a:extLst>
              <a:ext uri="{FF2B5EF4-FFF2-40B4-BE49-F238E27FC236}">
                <a16:creationId xmlns:a16="http://schemas.microsoft.com/office/drawing/2014/main" id="{EFE7ABF0-D549-4E5B-9758-E436E3F44F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120" y="3902456"/>
            <a:ext cx="2955544" cy="2955544"/>
          </a:xfrm>
          <a:prstGeom prst="rect">
            <a:avLst/>
          </a:prstGeom>
        </p:spPr>
      </p:pic>
      <p:pic>
        <p:nvPicPr>
          <p:cNvPr id="9" name="Image 8">
            <a:extLst>
              <a:ext uri="{FF2B5EF4-FFF2-40B4-BE49-F238E27FC236}">
                <a16:creationId xmlns:a16="http://schemas.microsoft.com/office/drawing/2014/main" id="{9946CFAC-A5BA-481A-AEE8-C04F04A5B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440" y="3973576"/>
            <a:ext cx="2813304" cy="2813304"/>
          </a:xfrm>
          <a:prstGeom prst="rect">
            <a:avLst/>
          </a:prstGeom>
        </p:spPr>
      </p:pic>
    </p:spTree>
    <p:extLst>
      <p:ext uri="{BB962C8B-B14F-4D97-AF65-F5344CB8AC3E}">
        <p14:creationId xmlns:p14="http://schemas.microsoft.com/office/powerpoint/2010/main" val="118510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10972800" cy="1066800"/>
          </a:xfrm>
        </p:spPr>
        <p:txBody>
          <a:bodyPr>
            <a:normAutofit/>
          </a:bodyPr>
          <a:lstStyle/>
          <a:p>
            <a:pPr algn="ctr"/>
            <a:r>
              <a:rPr lang="fr-CH" sz="3200" dirty="0" err="1"/>
              <a:t>Which</a:t>
            </a:r>
            <a:r>
              <a:rPr lang="fr-CH" sz="3200" dirty="0"/>
              <a:t> </a:t>
            </a:r>
            <a:r>
              <a:rPr lang="fr-CH" sz="3200" dirty="0" err="1"/>
              <a:t>trade</a:t>
            </a:r>
            <a:r>
              <a:rPr lang="fr-CH" sz="3200" dirty="0"/>
              <a:t> show : </a:t>
            </a:r>
            <a:r>
              <a:rPr lang="fr-CH" sz="3200" dirty="0" err="1"/>
              <a:t>using</a:t>
            </a:r>
            <a:r>
              <a:rPr lang="fr-CH" sz="3200" dirty="0"/>
              <a:t> Team export</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696720"/>
            <a:ext cx="10972800" cy="4877816"/>
          </a:xfrm>
        </p:spPr>
        <p:txBody>
          <a:bodyPr>
            <a:normAutofit/>
          </a:bodyPr>
          <a:lstStyle/>
          <a:p>
            <a:pPr marL="109728" indent="0">
              <a:buNone/>
            </a:pPr>
            <a:r>
              <a:rPr lang="fr-FR" sz="2400" dirty="0"/>
              <a:t>You can use all the services </a:t>
            </a:r>
            <a:r>
              <a:rPr lang="fr-FR" sz="2400" dirty="0" err="1"/>
              <a:t>given</a:t>
            </a:r>
            <a:r>
              <a:rPr lang="fr-FR" sz="2400" dirty="0"/>
              <a:t> by Team export to </a:t>
            </a:r>
            <a:r>
              <a:rPr lang="fr-FR" sz="2400" dirty="0" err="1"/>
              <a:t>find</a:t>
            </a:r>
            <a:r>
              <a:rPr lang="fr-FR" sz="2400" dirty="0"/>
              <a:t> the best </a:t>
            </a:r>
            <a:r>
              <a:rPr lang="fr-FR" sz="2400" dirty="0" err="1"/>
              <a:t>trade</a:t>
            </a:r>
            <a:r>
              <a:rPr lang="fr-FR" sz="2400" dirty="0"/>
              <a:t> show in Canada.</a:t>
            </a:r>
          </a:p>
          <a:p>
            <a:pPr marL="109728" indent="0">
              <a:buNone/>
            </a:pPr>
            <a:r>
              <a:rPr lang="fr-FR" sz="2400" dirty="0">
                <a:solidFill>
                  <a:schemeClr val="accent6"/>
                </a:solidFill>
                <a:hlinkClick r:id="rId2">
                  <a:extLst>
                    <a:ext uri="{A12FA001-AC4F-418D-AE19-62706E023703}">
                      <ahyp:hlinkClr xmlns:ahyp="http://schemas.microsoft.com/office/drawing/2018/hyperlinkcolor" val="tx"/>
                    </a:ext>
                  </a:extLst>
                </a:hlinkClick>
              </a:rPr>
              <a:t>https://www.teamfrance-export.fr/iledefrance</a:t>
            </a:r>
            <a:endParaRPr lang="fr-FR" sz="2400" dirty="0">
              <a:solidFill>
                <a:schemeClr val="accent6"/>
              </a:solidFill>
            </a:endParaRPr>
          </a:p>
          <a:p>
            <a:pPr marL="109728" indent="0">
              <a:buNone/>
            </a:pPr>
            <a:endParaRPr lang="fr-FR" sz="2400" dirty="0"/>
          </a:p>
          <a:p>
            <a:pPr marL="109728" indent="0">
              <a:buNone/>
            </a:pPr>
            <a:endParaRPr lang="fr-FR" sz="2400" dirty="0"/>
          </a:p>
          <a:p>
            <a:pPr marL="109728" indent="0">
              <a:buNone/>
            </a:pPr>
            <a:r>
              <a:rPr lang="fr-FR" sz="2400" dirty="0"/>
              <a:t>	We </a:t>
            </a:r>
            <a:r>
              <a:rPr lang="fr-FR" sz="2400" dirty="0" err="1"/>
              <a:t>will</a:t>
            </a:r>
            <a:r>
              <a:rPr lang="fr-FR" sz="2400" dirty="0"/>
              <a:t> go to the </a:t>
            </a:r>
            <a:r>
              <a:rPr lang="en-US" sz="2400" b="1" dirty="0"/>
              <a:t>TORONTO BICYCLE SHOW AND E-BIKE EXPO</a:t>
            </a:r>
          </a:p>
          <a:p>
            <a:pPr marL="109728" indent="0">
              <a:buNone/>
            </a:pPr>
            <a:r>
              <a:rPr lang="en-US" sz="2400" u="sng" dirty="0">
                <a:solidFill>
                  <a:schemeClr val="accent6"/>
                </a:solidFill>
              </a:rPr>
              <a:t>https://bicycleshowtoronto.com/spring-show</a:t>
            </a:r>
          </a:p>
          <a:p>
            <a:pPr marL="109728" indent="0">
              <a:buNone/>
            </a:pPr>
            <a:endParaRPr lang="fr-FR" sz="2400" dirty="0"/>
          </a:p>
          <a:p>
            <a:pPr marL="109728" indent="0">
              <a:buNone/>
            </a:pPr>
            <a:r>
              <a:rPr lang="fr-FR" sz="2400" dirty="0"/>
              <a:t>					We </a:t>
            </a:r>
            <a:r>
              <a:rPr lang="fr-FR" sz="2400" dirty="0" err="1"/>
              <a:t>will</a:t>
            </a:r>
            <a:r>
              <a:rPr lang="fr-FR" sz="2400" dirty="0"/>
              <a:t> have a </a:t>
            </a:r>
            <a:r>
              <a:rPr lang="fr-FR" sz="2400" dirty="0" err="1"/>
              <a:t>nice</a:t>
            </a:r>
            <a:r>
              <a:rPr lang="fr-FR" sz="2400" dirty="0"/>
              <a:t> </a:t>
            </a:r>
            <a:r>
              <a:rPr lang="fr-FR" sz="2400" dirty="0" err="1"/>
              <a:t>booth</a:t>
            </a:r>
            <a:r>
              <a:rPr lang="fr-FR" sz="2400" dirty="0"/>
              <a:t> to </a:t>
            </a:r>
            <a:r>
              <a:rPr lang="fr-FR" sz="2400" dirty="0" err="1"/>
              <a:t>present</a:t>
            </a:r>
            <a:r>
              <a:rPr lang="fr-FR" sz="2400" dirty="0"/>
              <a:t> </a:t>
            </a:r>
            <a:r>
              <a:rPr lang="fr-FR" sz="2400" dirty="0" err="1"/>
              <a:t>our</a:t>
            </a:r>
            <a:r>
              <a:rPr lang="fr-FR" sz="2400" dirty="0"/>
              <a:t>						</a:t>
            </a:r>
            <a:r>
              <a:rPr lang="fr-FR" sz="2400" dirty="0" err="1"/>
              <a:t>Eovolt</a:t>
            </a:r>
            <a:r>
              <a:rPr lang="fr-FR" sz="2400" dirty="0"/>
              <a:t> </a:t>
            </a:r>
            <a:r>
              <a:rPr lang="fr-FR" sz="2400" dirty="0" err="1"/>
              <a:t>morning</a:t>
            </a:r>
            <a:r>
              <a:rPr lang="fr-FR" sz="2400" dirty="0"/>
              <a:t> bikes to prospect an exclusive 					</a:t>
            </a:r>
            <a:r>
              <a:rPr lang="fr-FR" sz="2400" dirty="0" err="1"/>
              <a:t>canadian</a:t>
            </a:r>
            <a:r>
              <a:rPr lang="fr-FR" sz="2400" dirty="0"/>
              <a:t> importer.			</a:t>
            </a:r>
          </a:p>
          <a:p>
            <a:pPr marL="109728" indent="0">
              <a:buNone/>
            </a:pPr>
            <a:r>
              <a:rPr lang="fr-FR" sz="2400" dirty="0"/>
              <a:t>		importer.</a:t>
            </a:r>
          </a:p>
        </p:txBody>
      </p:sp>
      <p:pic>
        <p:nvPicPr>
          <p:cNvPr id="5" name="Image 4">
            <a:extLst>
              <a:ext uri="{FF2B5EF4-FFF2-40B4-BE49-F238E27FC236}">
                <a16:creationId xmlns:a16="http://schemas.microsoft.com/office/drawing/2014/main" id="{3C835604-DEA2-42D6-8F12-A3521307A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 y="4870450"/>
            <a:ext cx="3175000" cy="1606550"/>
          </a:xfrm>
          <a:prstGeom prst="rect">
            <a:avLst/>
          </a:prstGeom>
        </p:spPr>
      </p:pic>
      <p:sp>
        <p:nvSpPr>
          <p:cNvPr id="6" name="Flèche : droite 5">
            <a:extLst>
              <a:ext uri="{FF2B5EF4-FFF2-40B4-BE49-F238E27FC236}">
                <a16:creationId xmlns:a16="http://schemas.microsoft.com/office/drawing/2014/main" id="{FD8EBAD6-C992-430E-BB59-E507C543C984}"/>
              </a:ext>
            </a:extLst>
          </p:cNvPr>
          <p:cNvSpPr/>
          <p:nvPr/>
        </p:nvSpPr>
        <p:spPr>
          <a:xfrm>
            <a:off x="861060" y="3728720"/>
            <a:ext cx="56134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234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10972800" cy="1066800"/>
          </a:xfrm>
        </p:spPr>
        <p:txBody>
          <a:bodyPr>
            <a:normAutofit/>
          </a:bodyPr>
          <a:lstStyle/>
          <a:p>
            <a:pPr algn="ctr"/>
            <a:r>
              <a:rPr lang="fr-CH" sz="3200" dirty="0"/>
              <a:t>Prospection risk</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615440"/>
            <a:ext cx="10972800" cy="5069840"/>
          </a:xfrm>
        </p:spPr>
        <p:txBody>
          <a:bodyPr>
            <a:normAutofit lnSpcReduction="10000"/>
          </a:bodyPr>
          <a:lstStyle/>
          <a:p>
            <a:pPr marL="0" lvl="1" indent="0">
              <a:lnSpc>
                <a:spcPct val="90000"/>
              </a:lnSpc>
              <a:buNone/>
            </a:pPr>
            <a:r>
              <a:rPr lang="en-ZA" sz="2400" dirty="0">
                <a:solidFill>
                  <a:schemeClr val="tx1"/>
                </a:solidFill>
              </a:rPr>
              <a:t>Is </a:t>
            </a:r>
            <a:r>
              <a:rPr lang="en-ZA" sz="2400" dirty="0" err="1">
                <a:solidFill>
                  <a:schemeClr val="tx1"/>
                </a:solidFill>
              </a:rPr>
              <a:t>is</a:t>
            </a:r>
            <a:r>
              <a:rPr lang="en-ZA" sz="2400" dirty="0">
                <a:solidFill>
                  <a:schemeClr val="tx1"/>
                </a:solidFill>
              </a:rPr>
              <a:t> really possible to hedge this risk?</a:t>
            </a:r>
          </a:p>
          <a:p>
            <a:pPr marL="0" lvl="1" indent="0">
              <a:lnSpc>
                <a:spcPct val="90000"/>
              </a:lnSpc>
              <a:buNone/>
            </a:pPr>
            <a:r>
              <a:rPr lang="en-ZA" sz="2400" dirty="0">
                <a:solidFill>
                  <a:schemeClr val="tx1"/>
                </a:solidFill>
              </a:rPr>
              <a:t>Yes, French </a:t>
            </a:r>
            <a:r>
              <a:rPr lang="en-ZA" sz="2400" dirty="0" err="1">
                <a:solidFill>
                  <a:schemeClr val="tx1"/>
                </a:solidFill>
              </a:rPr>
              <a:t>gvt</a:t>
            </a:r>
            <a:r>
              <a:rPr lang="en-ZA" sz="2400" dirty="0">
                <a:solidFill>
                  <a:schemeClr val="tx1"/>
                </a:solidFill>
              </a:rPr>
              <a:t> like </a:t>
            </a:r>
            <a:r>
              <a:rPr lang="en-ZA" sz="2400" dirty="0" err="1">
                <a:solidFill>
                  <a:schemeClr val="tx1"/>
                </a:solidFill>
              </a:rPr>
              <a:t>french</a:t>
            </a:r>
            <a:r>
              <a:rPr lang="en-ZA" sz="2400" dirty="0">
                <a:solidFill>
                  <a:schemeClr val="tx1"/>
                </a:solidFill>
              </a:rPr>
              <a:t> exporters.</a:t>
            </a:r>
          </a:p>
          <a:p>
            <a:pPr marL="0" lvl="1" indent="0">
              <a:lnSpc>
                <a:spcPct val="90000"/>
              </a:lnSpc>
              <a:buNone/>
            </a:pPr>
            <a:endParaRPr lang="en-ZA" sz="2400" dirty="0">
              <a:solidFill>
                <a:schemeClr val="tx1"/>
              </a:solidFill>
            </a:endParaRPr>
          </a:p>
          <a:p>
            <a:pPr marL="0" lvl="1" indent="0">
              <a:lnSpc>
                <a:spcPct val="90000"/>
              </a:lnSpc>
              <a:buNone/>
            </a:pPr>
            <a:r>
              <a:rPr lang="en-ZA" sz="2400" dirty="0">
                <a:solidFill>
                  <a:schemeClr val="tx1"/>
                </a:solidFill>
              </a:rPr>
              <a:t>	</a:t>
            </a:r>
            <a:r>
              <a:rPr lang="en-ZA" sz="2400" dirty="0" err="1">
                <a:solidFill>
                  <a:schemeClr val="tx1"/>
                </a:solidFill>
              </a:rPr>
              <a:t>Bpifrance</a:t>
            </a:r>
            <a:r>
              <a:rPr lang="en-ZA" sz="2400" dirty="0">
                <a:solidFill>
                  <a:schemeClr val="tx1"/>
                </a:solidFill>
              </a:rPr>
              <a:t> can help us to hedge this risk.</a:t>
            </a:r>
          </a:p>
          <a:p>
            <a:pPr marL="0" lvl="1" indent="0">
              <a:lnSpc>
                <a:spcPct val="90000"/>
              </a:lnSpc>
              <a:buNone/>
            </a:pPr>
            <a:endParaRPr lang="en-ZA" sz="2400" dirty="0">
              <a:solidFill>
                <a:schemeClr val="tx1"/>
              </a:solidFill>
            </a:endParaRPr>
          </a:p>
          <a:p>
            <a:pPr marL="0" lvl="1" indent="0">
              <a:lnSpc>
                <a:spcPct val="90000"/>
              </a:lnSpc>
              <a:buNone/>
            </a:pPr>
            <a:endParaRPr lang="en-ZA" sz="2400" b="1" u="sng" dirty="0">
              <a:solidFill>
                <a:schemeClr val="tx1"/>
              </a:solidFill>
            </a:endParaRPr>
          </a:p>
          <a:p>
            <a:pPr marL="0" lvl="1" indent="0">
              <a:lnSpc>
                <a:spcPct val="90000"/>
              </a:lnSpc>
              <a:buNone/>
            </a:pPr>
            <a:endParaRPr lang="en-ZA" sz="2400" b="1" u="sng" dirty="0">
              <a:solidFill>
                <a:schemeClr val="tx1"/>
              </a:solidFill>
            </a:endParaRPr>
          </a:p>
          <a:p>
            <a:pPr marL="0" lvl="1" indent="0">
              <a:lnSpc>
                <a:spcPct val="90000"/>
              </a:lnSpc>
              <a:buNone/>
            </a:pPr>
            <a:r>
              <a:rPr lang="en-ZA" sz="2400" b="1" u="sng" dirty="0">
                <a:solidFill>
                  <a:schemeClr val="tx1"/>
                </a:solidFill>
              </a:rPr>
              <a:t>Individual work : job 1 (1,5H)</a:t>
            </a:r>
          </a:p>
          <a:p>
            <a:pPr marL="0" lvl="1" indent="0">
              <a:lnSpc>
                <a:spcPct val="90000"/>
              </a:lnSpc>
              <a:buNone/>
            </a:pPr>
            <a:endParaRPr lang="en-ZA" sz="2400" dirty="0">
              <a:solidFill>
                <a:schemeClr val="tx1"/>
              </a:solidFill>
            </a:endParaRPr>
          </a:p>
          <a:p>
            <a:pPr marL="0" lvl="1" indent="0">
              <a:lnSpc>
                <a:spcPct val="90000"/>
              </a:lnSpc>
              <a:buNone/>
            </a:pPr>
            <a:r>
              <a:rPr lang="en-ZA" sz="2400" dirty="0">
                <a:solidFill>
                  <a:schemeClr val="tx1"/>
                </a:solidFill>
              </a:rPr>
              <a:t>You are working in </a:t>
            </a:r>
            <a:r>
              <a:rPr lang="en-ZA" sz="2400" dirty="0" err="1">
                <a:solidFill>
                  <a:schemeClr val="tx1"/>
                </a:solidFill>
              </a:rPr>
              <a:t>Eovolt</a:t>
            </a:r>
            <a:r>
              <a:rPr lang="en-ZA" sz="2400" dirty="0">
                <a:solidFill>
                  <a:schemeClr val="tx1"/>
                </a:solidFill>
              </a:rPr>
              <a:t> but no one never heard about hedging prospection risk? It really can happen.</a:t>
            </a:r>
          </a:p>
          <a:p>
            <a:pPr marL="0" lvl="1" indent="0">
              <a:lnSpc>
                <a:spcPct val="90000"/>
              </a:lnSpc>
              <a:buNone/>
            </a:pPr>
            <a:endParaRPr lang="en-ZA" sz="2400" dirty="0">
              <a:solidFill>
                <a:schemeClr val="tx1"/>
              </a:solidFill>
            </a:endParaRPr>
          </a:p>
          <a:p>
            <a:pPr marL="0" lvl="1" indent="0">
              <a:lnSpc>
                <a:spcPct val="90000"/>
              </a:lnSpc>
              <a:buNone/>
            </a:pPr>
            <a:r>
              <a:rPr lang="en-ZA" sz="2400" dirty="0">
                <a:solidFill>
                  <a:schemeClr val="tx1"/>
                </a:solidFill>
              </a:rPr>
              <a:t>Oral presentation (15 to 20mn) :</a:t>
            </a:r>
          </a:p>
          <a:p>
            <a:pPr marL="0" lvl="1" indent="0" algn="ctr">
              <a:lnSpc>
                <a:spcPct val="90000"/>
              </a:lnSpc>
              <a:buNone/>
            </a:pPr>
            <a:r>
              <a:rPr lang="en-ZA" sz="2400" u="sng" dirty="0">
                <a:solidFill>
                  <a:schemeClr val="tx1"/>
                </a:solidFill>
              </a:rPr>
              <a:t>Using the resources of e-campus, prepare an oral presentation to present to your CEO the prospecting risk insurance provided by </a:t>
            </a:r>
            <a:r>
              <a:rPr lang="en-ZA" sz="2400" u="sng" dirty="0" err="1">
                <a:solidFill>
                  <a:schemeClr val="tx1"/>
                </a:solidFill>
              </a:rPr>
              <a:t>Bpifrance</a:t>
            </a:r>
            <a:r>
              <a:rPr lang="en-ZA" sz="2400" u="sng" dirty="0">
                <a:solidFill>
                  <a:schemeClr val="tx1"/>
                </a:solidFill>
              </a:rPr>
              <a:t>.</a:t>
            </a:r>
          </a:p>
          <a:p>
            <a:pPr marL="109728" indent="0">
              <a:buNone/>
            </a:pPr>
            <a:endParaRPr lang="fr-FR" dirty="0"/>
          </a:p>
          <a:p>
            <a:pPr marL="109728" indent="0">
              <a:buNone/>
            </a:pPr>
            <a:endParaRPr lang="fr-FR" dirty="0"/>
          </a:p>
        </p:txBody>
      </p:sp>
      <p:pic>
        <p:nvPicPr>
          <p:cNvPr id="5" name="Image 4">
            <a:extLst>
              <a:ext uri="{FF2B5EF4-FFF2-40B4-BE49-F238E27FC236}">
                <a16:creationId xmlns:a16="http://schemas.microsoft.com/office/drawing/2014/main" id="{3FE19387-EE58-4910-8681-0A5D25BA8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360" y="1138781"/>
            <a:ext cx="2987040" cy="2969154"/>
          </a:xfrm>
          <a:prstGeom prst="rect">
            <a:avLst/>
          </a:prstGeom>
        </p:spPr>
      </p:pic>
      <p:sp>
        <p:nvSpPr>
          <p:cNvPr id="6" name="Flèche : droite 5">
            <a:extLst>
              <a:ext uri="{FF2B5EF4-FFF2-40B4-BE49-F238E27FC236}">
                <a16:creationId xmlns:a16="http://schemas.microsoft.com/office/drawing/2014/main" id="{B4D78BED-0007-448B-9DE3-38FE5B24AF08}"/>
              </a:ext>
            </a:extLst>
          </p:cNvPr>
          <p:cNvSpPr/>
          <p:nvPr/>
        </p:nvSpPr>
        <p:spPr>
          <a:xfrm>
            <a:off x="751840" y="2682240"/>
            <a:ext cx="731520" cy="26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6482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10972800" cy="1066800"/>
          </a:xfrm>
        </p:spPr>
        <p:txBody>
          <a:bodyPr>
            <a:normAutofit/>
          </a:bodyPr>
          <a:lstStyle/>
          <a:p>
            <a:pPr algn="ctr"/>
            <a:r>
              <a:rPr lang="en-US" sz="3200" dirty="0"/>
              <a:t>Well done!</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447800"/>
            <a:ext cx="10972800" cy="5126736"/>
          </a:xfrm>
        </p:spPr>
        <p:txBody>
          <a:bodyPr>
            <a:noAutofit/>
          </a:bodyPr>
          <a:lstStyle/>
          <a:p>
            <a:pPr marL="109728" indent="0">
              <a:buNone/>
            </a:pPr>
            <a:r>
              <a:rPr lang="fr-FR" sz="2400" dirty="0"/>
              <a:t>	</a:t>
            </a:r>
            <a:r>
              <a:rPr lang="en-ZA" sz="2400" dirty="0"/>
              <a:t>Congratulation, the trade show has been a success in Toronto.</a:t>
            </a:r>
          </a:p>
          <a:p>
            <a:pPr marL="109728" indent="0">
              <a:buNone/>
            </a:pPr>
            <a:endParaRPr lang="en-ZA" sz="2400" dirty="0"/>
          </a:p>
          <a:p>
            <a:pPr marL="109728" indent="0">
              <a:buNone/>
            </a:pPr>
            <a:r>
              <a:rPr lang="en-ZA" sz="2400" dirty="0"/>
              <a:t>We managed during these days to establish a cooperation with a Canadian importer : 02 ride</a:t>
            </a:r>
          </a:p>
          <a:p>
            <a:pPr marL="109728" indent="0">
              <a:buNone/>
            </a:pPr>
            <a:endParaRPr lang="en-ZA" sz="2400" dirty="0"/>
          </a:p>
          <a:p>
            <a:pPr marL="109728" indent="0">
              <a:buNone/>
            </a:pPr>
            <a:endParaRPr lang="en-ZA" sz="2400" dirty="0"/>
          </a:p>
          <a:p>
            <a:pPr marL="109728" indent="0">
              <a:buNone/>
            </a:pPr>
            <a:r>
              <a:rPr lang="en-ZA" sz="2400" dirty="0"/>
              <a:t>https://o2ride.ca/slane-ebike-canada-dealerships-find-your-store/</a:t>
            </a:r>
          </a:p>
          <a:p>
            <a:pPr marL="109728" indent="0">
              <a:buNone/>
            </a:pPr>
            <a:endParaRPr lang="en-ZA" sz="2400" dirty="0"/>
          </a:p>
          <a:p>
            <a:pPr marL="109728" indent="0">
              <a:buNone/>
            </a:pPr>
            <a:r>
              <a:rPr lang="en-ZA" sz="2400" dirty="0"/>
              <a:t>O2 ride is interested to order 500pcs of </a:t>
            </a:r>
            <a:r>
              <a:rPr lang="en-ZA" sz="2400" dirty="0" err="1"/>
              <a:t>Eovolt</a:t>
            </a:r>
            <a:r>
              <a:rPr lang="en-ZA" sz="2400" dirty="0"/>
              <a:t> morning and a first PI has been signed during the fair on March 10 2025.</a:t>
            </a:r>
          </a:p>
          <a:p>
            <a:pPr marL="109728" indent="0">
              <a:buNone/>
            </a:pPr>
            <a:endParaRPr lang="en-ZA" sz="2400" dirty="0"/>
          </a:p>
          <a:p>
            <a:pPr marL="109728" indent="0">
              <a:buNone/>
            </a:pPr>
            <a:r>
              <a:rPr lang="en-ZA" sz="2400" dirty="0"/>
              <a:t>The total deal has reached the amount of $446 000</a:t>
            </a:r>
          </a:p>
          <a:p>
            <a:pPr marL="109728" indent="0">
              <a:buNone/>
            </a:pPr>
            <a:endParaRPr lang="en-ZA" sz="2400" dirty="0"/>
          </a:p>
          <a:p>
            <a:pPr marL="109728" indent="0">
              <a:buNone/>
            </a:pPr>
            <a:endParaRPr lang="en-ZA" dirty="0"/>
          </a:p>
          <a:p>
            <a:pPr marL="109728" indent="0">
              <a:buNone/>
            </a:pPr>
            <a:r>
              <a:rPr lang="en-ZA" dirty="0"/>
              <a:t> </a:t>
            </a:r>
          </a:p>
        </p:txBody>
      </p:sp>
      <p:pic>
        <p:nvPicPr>
          <p:cNvPr id="5" name="Image 4">
            <a:extLst>
              <a:ext uri="{FF2B5EF4-FFF2-40B4-BE49-F238E27FC236}">
                <a16:creationId xmlns:a16="http://schemas.microsoft.com/office/drawing/2014/main" id="{FDA90B5E-43A5-4A50-A443-E2C023F4F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280" y="3193526"/>
            <a:ext cx="2336800" cy="675481"/>
          </a:xfrm>
          <a:prstGeom prst="rect">
            <a:avLst/>
          </a:prstGeom>
        </p:spPr>
      </p:pic>
      <p:sp>
        <p:nvSpPr>
          <p:cNvPr id="6" name="Flèche : droite 5">
            <a:extLst>
              <a:ext uri="{FF2B5EF4-FFF2-40B4-BE49-F238E27FC236}">
                <a16:creationId xmlns:a16="http://schemas.microsoft.com/office/drawing/2014/main" id="{1A6538A6-825A-4370-BAD9-DC5E57675A37}"/>
              </a:ext>
            </a:extLst>
          </p:cNvPr>
          <p:cNvSpPr/>
          <p:nvPr/>
        </p:nvSpPr>
        <p:spPr>
          <a:xfrm>
            <a:off x="843280" y="1544320"/>
            <a:ext cx="528320" cy="294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6705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747520"/>
            <a:ext cx="10972800" cy="4827016"/>
          </a:xfrm>
        </p:spPr>
        <p:txBody>
          <a:bodyPr/>
          <a:lstStyle/>
          <a:p>
            <a:pPr marL="109728" indent="0">
              <a:buNone/>
            </a:pPr>
            <a:endParaRPr lang="fr-FR" dirty="0"/>
          </a:p>
          <a:p>
            <a:pPr marL="109728" indent="0">
              <a:buNone/>
            </a:pPr>
            <a:r>
              <a:rPr lang="fr-FR" dirty="0"/>
              <a:t>	</a:t>
            </a:r>
          </a:p>
          <a:p>
            <a:pPr marL="109728" indent="0">
              <a:buNone/>
            </a:pPr>
            <a:endParaRPr lang="fr-FR" dirty="0"/>
          </a:p>
          <a:p>
            <a:pPr marL="109728" indent="0">
              <a:buNone/>
            </a:pPr>
            <a:r>
              <a:rPr lang="fr-FR" dirty="0"/>
              <a:t>		</a:t>
            </a:r>
          </a:p>
          <a:p>
            <a:pPr marL="109728" indent="0">
              <a:buNone/>
            </a:pPr>
            <a:r>
              <a:rPr lang="fr-FR" dirty="0"/>
              <a:t>		</a:t>
            </a:r>
          </a:p>
          <a:p>
            <a:pPr marL="109728" indent="0">
              <a:buNone/>
            </a:pPr>
            <a:r>
              <a:rPr lang="fr-FR" dirty="0"/>
              <a:t>		</a:t>
            </a:r>
          </a:p>
          <a:p>
            <a:pPr marL="109728" indent="0">
              <a:buNone/>
            </a:pPr>
            <a:endParaRPr lang="fr-FR" dirty="0"/>
          </a:p>
          <a:p>
            <a:pPr marL="109728" indent="0">
              <a:buNone/>
            </a:pPr>
            <a:endParaRPr lang="fr-FR" dirty="0"/>
          </a:p>
          <a:p>
            <a:pPr marL="109728" indent="0">
              <a:buNone/>
            </a:pPr>
            <a:r>
              <a:rPr lang="fr-FR" dirty="0"/>
              <a:t>		</a:t>
            </a:r>
            <a:r>
              <a:rPr lang="en-US" dirty="0"/>
              <a:t> What is the second export risk we might encounter?</a:t>
            </a:r>
            <a:endParaRPr lang="fr-FR" dirty="0"/>
          </a:p>
        </p:txBody>
      </p:sp>
      <p:pic>
        <p:nvPicPr>
          <p:cNvPr id="5" name="Image 4">
            <a:extLst>
              <a:ext uri="{FF2B5EF4-FFF2-40B4-BE49-F238E27FC236}">
                <a16:creationId xmlns:a16="http://schemas.microsoft.com/office/drawing/2014/main" id="{A6FF3AF8-6A67-4719-BE1A-DCC1EFE28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037590"/>
            <a:ext cx="3810000" cy="4152900"/>
          </a:xfrm>
          <a:prstGeom prst="rect">
            <a:avLst/>
          </a:prstGeom>
        </p:spPr>
      </p:pic>
    </p:spTree>
    <p:extLst>
      <p:ext uri="{BB962C8B-B14F-4D97-AF65-F5344CB8AC3E}">
        <p14:creationId xmlns:p14="http://schemas.microsoft.com/office/powerpoint/2010/main" val="41940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10972800" cy="1066800"/>
          </a:xfrm>
        </p:spPr>
        <p:txBody>
          <a:bodyPr>
            <a:normAutofit/>
          </a:bodyPr>
          <a:lstStyle/>
          <a:p>
            <a:pPr algn="ctr"/>
            <a:r>
              <a:rPr lang="fr-CH" sz="3200" dirty="0"/>
              <a:t>Exchange rate risk</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447800"/>
            <a:ext cx="10972800" cy="5410200"/>
          </a:xfrm>
        </p:spPr>
        <p:txBody>
          <a:bodyPr>
            <a:noAutofit/>
          </a:bodyPr>
          <a:lstStyle/>
          <a:p>
            <a:pPr marL="0" indent="0" algn="just">
              <a:buNone/>
            </a:pPr>
            <a:r>
              <a:rPr lang="en-GB" sz="2400" dirty="0"/>
              <a:t>	let me explain you (do not focus on the date, we are in a fiction!)</a:t>
            </a:r>
          </a:p>
          <a:p>
            <a:pPr marL="0" indent="0" algn="just">
              <a:buNone/>
            </a:pPr>
            <a:r>
              <a:rPr lang="en-GB" sz="2400" dirty="0"/>
              <a:t>This case is simplified compared to the real business one.</a:t>
            </a:r>
          </a:p>
          <a:p>
            <a:pPr marL="0" indent="0" algn="just">
              <a:buNone/>
            </a:pPr>
            <a:r>
              <a:rPr lang="en-GB" sz="2400" dirty="0"/>
              <a:t>Just in order to explain easily the exchange rate risk.</a:t>
            </a:r>
          </a:p>
          <a:p>
            <a:pPr marL="0" indent="0" algn="just">
              <a:buNone/>
            </a:pPr>
            <a:endParaRPr lang="en-GB" sz="2400" dirty="0"/>
          </a:p>
          <a:p>
            <a:pPr marL="0" indent="0" algn="just">
              <a:buNone/>
            </a:pPr>
            <a:r>
              <a:rPr lang="en-GB" sz="2400" dirty="0"/>
              <a:t>Total amount of the deal is $446 000 on March 10. </a:t>
            </a:r>
          </a:p>
          <a:p>
            <a:pPr marL="0" indent="0" algn="just">
              <a:buNone/>
            </a:pPr>
            <a:endParaRPr lang="en-GB" sz="2400" dirty="0"/>
          </a:p>
          <a:p>
            <a:pPr marL="0" indent="0" algn="just">
              <a:buNone/>
            </a:pPr>
            <a:r>
              <a:rPr lang="en-GB" sz="2400" u="sng" dirty="0"/>
              <a:t>The currencies spot rate EUR/USD was on March 10 2025 :</a:t>
            </a:r>
          </a:p>
          <a:p>
            <a:pPr marL="0" indent="0" algn="just">
              <a:buNone/>
            </a:pPr>
            <a:r>
              <a:rPr lang="en-GB" sz="2400" u="sng" dirty="0"/>
              <a:t>1 EUR = 1.09 USD</a:t>
            </a:r>
          </a:p>
          <a:p>
            <a:pPr marL="0" indent="0" algn="just">
              <a:buNone/>
            </a:pPr>
            <a:endParaRPr lang="en-GB" sz="2400" dirty="0"/>
          </a:p>
          <a:p>
            <a:pPr marL="0" indent="0" algn="just">
              <a:buNone/>
            </a:pPr>
            <a:r>
              <a:rPr lang="en-NZ" sz="2400" dirty="0"/>
              <a:t>It is planned that the goods will be shipped to “02 ride” on May 15.</a:t>
            </a:r>
          </a:p>
          <a:p>
            <a:pPr marL="0" indent="0" algn="just">
              <a:buNone/>
            </a:pPr>
            <a:r>
              <a:rPr lang="en-NZ" sz="2400" dirty="0"/>
              <a:t>Payment will be done 30 days after shipment by TT (Telegraphic Transfer) 	Estimated payment date : June 15.</a:t>
            </a:r>
          </a:p>
          <a:p>
            <a:pPr marL="0" indent="0" algn="just">
              <a:buNone/>
            </a:pPr>
            <a:endParaRPr lang="fr-FR" sz="2400" dirty="0"/>
          </a:p>
          <a:p>
            <a:pPr marL="0" indent="0" algn="just"/>
            <a:endParaRPr lang="en-ZA" dirty="0"/>
          </a:p>
        </p:txBody>
      </p:sp>
      <p:sp>
        <p:nvSpPr>
          <p:cNvPr id="6" name="Flèche : droite 5">
            <a:extLst>
              <a:ext uri="{FF2B5EF4-FFF2-40B4-BE49-F238E27FC236}">
                <a16:creationId xmlns:a16="http://schemas.microsoft.com/office/drawing/2014/main" id="{1A6538A6-825A-4370-BAD9-DC5E57675A37}"/>
              </a:ext>
            </a:extLst>
          </p:cNvPr>
          <p:cNvSpPr/>
          <p:nvPr/>
        </p:nvSpPr>
        <p:spPr>
          <a:xfrm>
            <a:off x="609600" y="1559560"/>
            <a:ext cx="7620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E46A39B6-CE82-416E-8E66-94408A271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9512" y="2260600"/>
            <a:ext cx="2343601" cy="1559560"/>
          </a:xfrm>
          <a:prstGeom prst="rect">
            <a:avLst/>
          </a:prstGeom>
        </p:spPr>
      </p:pic>
      <p:sp>
        <p:nvSpPr>
          <p:cNvPr id="8" name="Flèche : droite 7">
            <a:extLst>
              <a:ext uri="{FF2B5EF4-FFF2-40B4-BE49-F238E27FC236}">
                <a16:creationId xmlns:a16="http://schemas.microsoft.com/office/drawing/2014/main" id="{12C74665-1BB2-41BB-823A-30D08DBFBB30}"/>
              </a:ext>
            </a:extLst>
          </p:cNvPr>
          <p:cNvSpPr/>
          <p:nvPr/>
        </p:nvSpPr>
        <p:spPr>
          <a:xfrm>
            <a:off x="741680" y="6004560"/>
            <a:ext cx="7620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190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10972800" cy="1066800"/>
          </a:xfrm>
        </p:spPr>
        <p:txBody>
          <a:bodyPr>
            <a:normAutofit/>
          </a:bodyPr>
          <a:lstStyle/>
          <a:p>
            <a:pPr algn="ctr"/>
            <a:r>
              <a:rPr lang="fr-CH" sz="3200" dirty="0"/>
              <a:t>Exchange rate risk</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447800"/>
            <a:ext cx="10972800" cy="5410200"/>
          </a:xfrm>
        </p:spPr>
        <p:txBody>
          <a:bodyPr>
            <a:noAutofit/>
          </a:bodyPr>
          <a:lstStyle/>
          <a:p>
            <a:pPr marL="0" indent="0" algn="just">
              <a:buNone/>
            </a:pPr>
            <a:r>
              <a:rPr lang="en-GB" sz="2400" dirty="0"/>
              <a:t>	</a:t>
            </a:r>
            <a:r>
              <a:rPr lang="en-US" sz="2400" dirty="0"/>
              <a:t>Exchange rates change every second, and these aggregate variations can cause large swings.</a:t>
            </a:r>
            <a:endParaRPr lang="en-GB" sz="2400" dirty="0"/>
          </a:p>
          <a:p>
            <a:pPr marL="0" indent="0" algn="just">
              <a:buNone/>
            </a:pPr>
            <a:endParaRPr lang="en-GB" sz="2000" dirty="0"/>
          </a:p>
          <a:p>
            <a:pPr marL="342900" indent="-342900" algn="just">
              <a:buFont typeface="Arial" panose="020B0604020202020204" pitchFamily="34" charset="0"/>
              <a:buChar char="•"/>
            </a:pPr>
            <a:r>
              <a:rPr lang="en-GB" sz="2400" dirty="0"/>
              <a:t>we can confirm then that we will normally receive $446 000 on June 15.</a:t>
            </a:r>
          </a:p>
          <a:p>
            <a:pPr marL="342900" indent="-342900" algn="just">
              <a:buFont typeface="Arial" panose="020B0604020202020204" pitchFamily="34" charset="0"/>
              <a:buChar char="•"/>
            </a:pPr>
            <a:r>
              <a:rPr lang="en-GB" sz="2400" dirty="0"/>
              <a:t>You can understand that this amount will have to be exchanged in Euro (in order to pay our employees…).</a:t>
            </a:r>
          </a:p>
          <a:p>
            <a:pPr marL="0" indent="0" algn="just">
              <a:buNone/>
            </a:pPr>
            <a:endParaRPr lang="en-GB" sz="1200" dirty="0"/>
          </a:p>
          <a:p>
            <a:pPr marL="0" indent="0" algn="just">
              <a:buNone/>
            </a:pPr>
            <a:r>
              <a:rPr lang="en-GB" sz="2400" u="sng" dirty="0"/>
              <a:t>What will happen if the currencies spot rate change in June 15 2025 to :</a:t>
            </a:r>
          </a:p>
          <a:p>
            <a:pPr marL="0" indent="0" algn="just">
              <a:buNone/>
            </a:pPr>
            <a:r>
              <a:rPr lang="en-GB" sz="2400" u="sng" dirty="0"/>
              <a:t>1 EUR = 1,12 USD</a:t>
            </a:r>
          </a:p>
          <a:p>
            <a:pPr marL="0" indent="0" algn="just">
              <a:buNone/>
            </a:pPr>
            <a:endParaRPr lang="en-GB" sz="2400" dirty="0"/>
          </a:p>
        </p:txBody>
      </p:sp>
      <p:sp>
        <p:nvSpPr>
          <p:cNvPr id="6" name="Flèche : droite 5">
            <a:extLst>
              <a:ext uri="{FF2B5EF4-FFF2-40B4-BE49-F238E27FC236}">
                <a16:creationId xmlns:a16="http://schemas.microsoft.com/office/drawing/2014/main" id="{1A6538A6-825A-4370-BAD9-DC5E57675A37}"/>
              </a:ext>
            </a:extLst>
          </p:cNvPr>
          <p:cNvSpPr/>
          <p:nvPr/>
        </p:nvSpPr>
        <p:spPr>
          <a:xfrm>
            <a:off x="609600" y="1559560"/>
            <a:ext cx="7620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912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10972800" cy="1066800"/>
          </a:xfrm>
        </p:spPr>
        <p:txBody>
          <a:bodyPr>
            <a:normAutofit/>
          </a:bodyPr>
          <a:lstStyle/>
          <a:p>
            <a:pPr algn="ctr"/>
            <a:r>
              <a:rPr lang="fr-CH" sz="3200" dirty="0"/>
              <a:t>Exchange rate risk</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447800"/>
            <a:ext cx="10972800" cy="5410200"/>
          </a:xfrm>
        </p:spPr>
        <p:txBody>
          <a:bodyPr>
            <a:noAutofit/>
          </a:bodyPr>
          <a:lstStyle/>
          <a:p>
            <a:pPr marL="0" indent="0" algn="just">
              <a:buNone/>
            </a:pPr>
            <a:r>
              <a:rPr lang="en-GB" sz="2400" dirty="0"/>
              <a:t>			</a:t>
            </a:r>
            <a:r>
              <a:rPr lang="en-GB" sz="2400" u="sng" dirty="0"/>
              <a:t>Is there a risk links to the exchange rate?</a:t>
            </a:r>
          </a:p>
          <a:p>
            <a:pPr marL="0" indent="0" algn="just">
              <a:buNone/>
            </a:pPr>
            <a:endParaRPr lang="en-GB" sz="2400" dirty="0"/>
          </a:p>
          <a:p>
            <a:pPr marL="0" indent="0" algn="just">
              <a:buNone/>
            </a:pPr>
            <a:r>
              <a:rPr lang="en-ZA" sz="2400" b="1" u="sng" dirty="0"/>
              <a:t>Individual work : job 2 (5mn) </a:t>
            </a:r>
            <a:r>
              <a:rPr lang="en-GB" sz="2400" dirty="0"/>
              <a:t>: </a:t>
            </a:r>
          </a:p>
          <a:p>
            <a:pPr marL="0" indent="0" algn="just">
              <a:buNone/>
            </a:pPr>
            <a:endParaRPr lang="en-GB" sz="2400" dirty="0"/>
          </a:p>
          <a:p>
            <a:pPr marL="0" indent="0" algn="just">
              <a:buNone/>
            </a:pPr>
            <a:r>
              <a:rPr lang="en-GB" sz="2400" u="sng" dirty="0"/>
              <a:t>1/Please calculate and write down,</a:t>
            </a:r>
          </a:p>
          <a:p>
            <a:pPr marL="342900" indent="-342900" algn="just"/>
            <a:r>
              <a:rPr lang="en-GB" sz="2400" dirty="0"/>
              <a:t>the amount planned to be received in Euros when we signed the contract on March 10</a:t>
            </a:r>
          </a:p>
          <a:p>
            <a:pPr marL="342900" indent="-342900" algn="just"/>
            <a:r>
              <a:rPr lang="en-GB" sz="2400" dirty="0"/>
              <a:t>the new amount that we will get in Euros on June 15</a:t>
            </a:r>
          </a:p>
          <a:p>
            <a:pPr marL="0" indent="0" algn="just">
              <a:buNone/>
            </a:pPr>
            <a:endParaRPr lang="en-GB" sz="2400" u="sng" dirty="0"/>
          </a:p>
          <a:p>
            <a:pPr marL="0" indent="0" algn="just">
              <a:buNone/>
            </a:pPr>
            <a:r>
              <a:rPr lang="en-GB" sz="2400" u="sng" dirty="0"/>
              <a:t>2/Please make a conclusion :</a:t>
            </a:r>
          </a:p>
          <a:p>
            <a:pPr marL="342900" indent="-342900" algn="just"/>
            <a:r>
              <a:rPr lang="en-US" sz="2400" dirty="0"/>
              <a:t>What happens in an export context when our customer's currency weakens?</a:t>
            </a:r>
          </a:p>
          <a:p>
            <a:pPr marL="342900" indent="-342900" algn="just"/>
            <a:r>
              <a:rPr lang="en-US" sz="2400" dirty="0"/>
              <a:t>What happen in an export context when our customer’s currency appreciates?</a:t>
            </a:r>
          </a:p>
          <a:p>
            <a:pPr marL="0" indent="0" algn="just">
              <a:buNone/>
            </a:pPr>
            <a:endParaRPr lang="en-US" sz="2400" dirty="0"/>
          </a:p>
          <a:p>
            <a:pPr marL="0" indent="0" algn="just">
              <a:buNone/>
            </a:pPr>
            <a:endParaRPr lang="en-US" sz="2400" dirty="0"/>
          </a:p>
        </p:txBody>
      </p:sp>
    </p:spTree>
    <p:extLst>
      <p:ext uri="{BB962C8B-B14F-4D97-AF65-F5344CB8AC3E}">
        <p14:creationId xmlns:p14="http://schemas.microsoft.com/office/powerpoint/2010/main" val="358666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6479" y="267878"/>
            <a:ext cx="10972800" cy="1066800"/>
          </a:xfrm>
        </p:spPr>
        <p:txBody>
          <a:bodyPr>
            <a:normAutofit/>
          </a:bodyPr>
          <a:lstStyle/>
          <a:p>
            <a:pPr algn="ctr"/>
            <a:r>
              <a:rPr lang="fr-CH" sz="3200" dirty="0"/>
              <a:t>Exchange rate risk</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197204"/>
            <a:ext cx="11070210" cy="5660796"/>
          </a:xfrm>
        </p:spPr>
        <p:txBody>
          <a:bodyPr>
            <a:noAutofit/>
          </a:bodyPr>
          <a:lstStyle/>
          <a:p>
            <a:pPr marL="0" indent="0" algn="just">
              <a:buNone/>
            </a:pPr>
            <a:r>
              <a:rPr lang="en-US" sz="2400" b="1" u="sng" dirty="0"/>
              <a:t>Groups work (2 people) / job3 / 75mn</a:t>
            </a:r>
          </a:p>
          <a:p>
            <a:pPr marL="0" indent="0" algn="just">
              <a:buNone/>
            </a:pPr>
            <a:r>
              <a:rPr lang="en-US" sz="2400" b="1" dirty="0"/>
              <a:t>Learn, Master &amp; </a:t>
            </a:r>
          </a:p>
          <a:p>
            <a:pPr marL="0" indent="0" algn="just">
              <a:buNone/>
            </a:pPr>
            <a:r>
              <a:rPr lang="en-US" sz="2400" b="1" dirty="0">
                <a:solidFill>
                  <a:srgbClr val="0070C0"/>
                </a:solidFill>
              </a:rPr>
              <a:t>1/</a:t>
            </a:r>
            <a:r>
              <a:rPr lang="en-US" sz="2400" dirty="0" err="1">
                <a:solidFill>
                  <a:srgbClr val="0070C0"/>
                </a:solidFill>
              </a:rPr>
              <a:t>Analyse</a:t>
            </a:r>
            <a:r>
              <a:rPr lang="en-US" sz="2400" b="1" dirty="0">
                <a:solidFill>
                  <a:srgbClr val="0070C0"/>
                </a:solidFill>
              </a:rPr>
              <a:t> </a:t>
            </a:r>
            <a:r>
              <a:rPr lang="en-US" sz="2400" dirty="0">
                <a:solidFill>
                  <a:srgbClr val="0070C0"/>
                </a:solidFill>
              </a:rPr>
              <a:t>in a written report </a:t>
            </a:r>
            <a:r>
              <a:rPr lang="en-US" sz="2400" dirty="0"/>
              <a:t>(advantages, disadvantages, limits and costs) the internal and external tools listed below that are usually used to hedge the exchange risk.</a:t>
            </a:r>
          </a:p>
          <a:p>
            <a:pPr marL="0" indent="0" algn="just">
              <a:buNone/>
            </a:pPr>
            <a:r>
              <a:rPr lang="en-US" sz="2400" dirty="0"/>
              <a:t>2/Select a real foreign exchange risk insurance contract for </a:t>
            </a:r>
            <a:r>
              <a:rPr lang="en-US" sz="2400" dirty="0" err="1"/>
              <a:t>Eovolt</a:t>
            </a:r>
            <a:r>
              <a:rPr lang="en-US" sz="2400" dirty="0"/>
              <a:t>, justify.</a:t>
            </a:r>
          </a:p>
          <a:p>
            <a:pPr marL="0" indent="0" algn="just">
              <a:buNone/>
            </a:pPr>
            <a:endParaRPr lang="en-US" sz="2400" dirty="0"/>
          </a:p>
          <a:p>
            <a:pPr marL="0" indent="0" algn="just">
              <a:buNone/>
            </a:pPr>
            <a:endParaRPr lang="en-US" sz="2400" dirty="0"/>
          </a:p>
        </p:txBody>
      </p:sp>
      <p:pic>
        <p:nvPicPr>
          <p:cNvPr id="5" name="Image 4">
            <a:extLst>
              <a:ext uri="{FF2B5EF4-FFF2-40B4-BE49-F238E27FC236}">
                <a16:creationId xmlns:a16="http://schemas.microsoft.com/office/drawing/2014/main" id="{1503D048-9FB6-4E7B-8B6E-75C08C380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261" y="3704735"/>
            <a:ext cx="6933180" cy="2979654"/>
          </a:xfrm>
          <a:prstGeom prst="rect">
            <a:avLst/>
          </a:prstGeom>
        </p:spPr>
      </p:pic>
    </p:spTree>
    <p:extLst>
      <p:ext uri="{BB962C8B-B14F-4D97-AF65-F5344CB8AC3E}">
        <p14:creationId xmlns:p14="http://schemas.microsoft.com/office/powerpoint/2010/main" val="3561937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10972800" cy="1066800"/>
          </a:xfrm>
        </p:spPr>
        <p:txBody>
          <a:bodyPr>
            <a:normAutofit/>
          </a:bodyPr>
          <a:lstStyle/>
          <a:p>
            <a:pPr algn="ctr"/>
            <a:r>
              <a:rPr lang="fr-CH" sz="3200" dirty="0"/>
              <a:t>Exchange rate risk</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447800"/>
            <a:ext cx="10972800" cy="5410200"/>
          </a:xfrm>
        </p:spPr>
        <p:txBody>
          <a:bodyPr>
            <a:noAutofit/>
          </a:bodyPr>
          <a:lstStyle/>
          <a:p>
            <a:pPr marL="0" indent="0" algn="just">
              <a:buNone/>
            </a:pPr>
            <a:r>
              <a:rPr lang="en-GB" sz="2400" dirty="0"/>
              <a:t>			</a:t>
            </a:r>
          </a:p>
          <a:p>
            <a:pPr marL="0" indent="0" algn="just">
              <a:buNone/>
            </a:pPr>
            <a:r>
              <a:rPr lang="en-ZA" sz="2400" dirty="0"/>
              <a:t>Suggested correction</a:t>
            </a:r>
          </a:p>
        </p:txBody>
      </p:sp>
    </p:spTree>
    <p:extLst>
      <p:ext uri="{BB962C8B-B14F-4D97-AF65-F5344CB8AC3E}">
        <p14:creationId xmlns:p14="http://schemas.microsoft.com/office/powerpoint/2010/main" val="157739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843280"/>
            <a:ext cx="11630526" cy="6014721"/>
          </a:xfrm>
        </p:spPr>
        <p:txBody>
          <a:bodyPr>
            <a:noAutofit/>
          </a:bodyPr>
          <a:lstStyle/>
          <a:p>
            <a:pPr algn="just">
              <a:buNone/>
            </a:pPr>
            <a:r>
              <a:rPr lang="fr-FR" sz="2400" b="1" u="sng" dirty="0"/>
              <a:t>Resource R5-BI-12 : Course content</a:t>
            </a:r>
          </a:p>
          <a:p>
            <a:pPr algn="just">
              <a:buNone/>
            </a:pPr>
            <a:endParaRPr lang="fr-FR" sz="2400" b="1" u="sng" dirty="0"/>
          </a:p>
          <a:p>
            <a:pPr marL="109728" indent="0">
              <a:lnSpc>
                <a:spcPct val="150000"/>
              </a:lnSpc>
              <a:buNone/>
            </a:pPr>
            <a:r>
              <a:rPr lang="en-ZA" sz="2400" dirty="0"/>
              <a:t>	Session 1/ Prospecting risk</a:t>
            </a:r>
          </a:p>
          <a:p>
            <a:pPr marL="109728" indent="0">
              <a:lnSpc>
                <a:spcPct val="150000"/>
              </a:lnSpc>
              <a:buNone/>
            </a:pPr>
            <a:r>
              <a:rPr lang="en-ZA" sz="2400" dirty="0"/>
              <a:t>	Sessions 2 &amp; 3/ Exchange rate risk </a:t>
            </a:r>
          </a:p>
          <a:p>
            <a:pPr marL="109728" indent="0">
              <a:lnSpc>
                <a:spcPct val="150000"/>
              </a:lnSpc>
              <a:buNone/>
            </a:pPr>
            <a:r>
              <a:rPr lang="en-ZA" sz="2400" dirty="0"/>
              <a:t>	Session 4 / Export document / Payment instruments &amp; focus on LCR 		Session 5/ Hedging credit risk</a:t>
            </a:r>
          </a:p>
          <a:p>
            <a:pPr marL="109728" indent="0">
              <a:lnSpc>
                <a:spcPct val="150000"/>
              </a:lnSpc>
              <a:buNone/>
            </a:pPr>
            <a:r>
              <a:rPr lang="en-ZA" sz="2400" dirty="0"/>
              <a:t>				Session 6/ AQL standards / Customs clearance risk</a:t>
            </a:r>
          </a:p>
          <a:p>
            <a:pPr marL="109728" indent="0">
              <a:lnSpc>
                <a:spcPct val="150000"/>
              </a:lnSpc>
              <a:buNone/>
            </a:pPr>
            <a:r>
              <a:rPr lang="en-ZA" sz="2400" dirty="0"/>
              <a:t>				Session 7 to 9/ Import case</a:t>
            </a:r>
          </a:p>
          <a:p>
            <a:pPr marL="109728" indent="0">
              <a:lnSpc>
                <a:spcPct val="150000"/>
              </a:lnSpc>
              <a:buNone/>
            </a:pPr>
            <a:r>
              <a:rPr lang="en-ZA" sz="2400" dirty="0"/>
              <a:t>				Session 10/ QCM</a:t>
            </a:r>
            <a:endParaRPr lang="fr-FR" sz="2200" dirty="0"/>
          </a:p>
          <a:p>
            <a:pPr lvl="0" algn="just">
              <a:buNone/>
            </a:pPr>
            <a:endParaRPr lang="fr-FR" sz="2200" u="sng" dirty="0"/>
          </a:p>
          <a:p>
            <a:pPr lvl="0" algn="just">
              <a:buFont typeface="Wingdings" pitchFamily="2" charset="2"/>
              <a:buChar char="§"/>
            </a:pPr>
            <a:endParaRPr lang="fr-FR" sz="1200" dirty="0"/>
          </a:p>
          <a:p>
            <a:pPr>
              <a:buNone/>
            </a:pPr>
            <a:endParaRPr lang="fr-FR" sz="1400" dirty="0"/>
          </a:p>
        </p:txBody>
      </p:sp>
      <p:pic>
        <p:nvPicPr>
          <p:cNvPr id="4" name="Image 3">
            <a:extLst>
              <a:ext uri="{FF2B5EF4-FFF2-40B4-BE49-F238E27FC236}">
                <a16:creationId xmlns:a16="http://schemas.microsoft.com/office/drawing/2014/main" id="{00AB435B-8042-4251-A2E3-B2AF12A1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160" y="1177759"/>
            <a:ext cx="2458720" cy="1383030"/>
          </a:xfrm>
          <a:prstGeom prst="rect">
            <a:avLst/>
          </a:prstGeom>
        </p:spPr>
      </p:pic>
      <p:pic>
        <p:nvPicPr>
          <p:cNvPr id="6" name="Image 5">
            <a:extLst>
              <a:ext uri="{FF2B5EF4-FFF2-40B4-BE49-F238E27FC236}">
                <a16:creationId xmlns:a16="http://schemas.microsoft.com/office/drawing/2014/main" id="{3489EB61-7BE1-482B-A7CF-01B343422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040" y="4241800"/>
            <a:ext cx="2095500" cy="2095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10972800" cy="1066800"/>
          </a:xfrm>
        </p:spPr>
        <p:txBody>
          <a:bodyPr>
            <a:normAutofit/>
          </a:bodyPr>
          <a:lstStyle/>
          <a:p>
            <a:pPr algn="ctr"/>
            <a:r>
              <a:rPr lang="fr-CH" sz="3200" dirty="0"/>
              <a:t>Payments in international </a:t>
            </a:r>
            <a:r>
              <a:rPr lang="fr-CH" sz="3200" dirty="0" err="1"/>
              <a:t>trades</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818640"/>
            <a:ext cx="10972800" cy="5039360"/>
          </a:xfrm>
        </p:spPr>
        <p:txBody>
          <a:bodyPr>
            <a:noAutofit/>
          </a:bodyPr>
          <a:lstStyle/>
          <a:p>
            <a:pPr marL="0" indent="0" algn="just">
              <a:buNone/>
            </a:pPr>
            <a:r>
              <a:rPr lang="fr-FR" sz="2400" b="1" u="sng" dirty="0"/>
              <a:t>The documents in international </a:t>
            </a:r>
            <a:r>
              <a:rPr lang="fr-FR" sz="2400" b="1" u="sng" dirty="0" err="1"/>
              <a:t>trades</a:t>
            </a:r>
            <a:endParaRPr lang="fr-FR" sz="2400" b="1" u="sng" dirty="0"/>
          </a:p>
          <a:p>
            <a:pPr marL="342900" indent="-342900" algn="just"/>
            <a:endParaRPr lang="fr-FR" sz="2400" dirty="0"/>
          </a:p>
          <a:p>
            <a:pPr>
              <a:buNone/>
            </a:pPr>
            <a:r>
              <a:rPr lang="fr-FR" sz="2400" dirty="0" err="1"/>
              <a:t>What</a:t>
            </a:r>
            <a:r>
              <a:rPr lang="fr-FR" sz="2400" dirty="0"/>
              <a:t> </a:t>
            </a:r>
            <a:r>
              <a:rPr lang="fr-FR" sz="2400" dirty="0" err="1"/>
              <a:t>is</a:t>
            </a:r>
            <a:r>
              <a:rPr lang="fr-FR" sz="2400" dirty="0"/>
              <a:t> a proforma </a:t>
            </a:r>
            <a:r>
              <a:rPr lang="fr-FR" sz="2400" dirty="0" err="1"/>
              <a:t>invoice</a:t>
            </a:r>
            <a:r>
              <a:rPr lang="fr-FR" sz="2400" dirty="0"/>
              <a:t>?</a:t>
            </a:r>
          </a:p>
          <a:p>
            <a:pPr>
              <a:buNone/>
            </a:pPr>
            <a:r>
              <a:rPr lang="fr-FR" sz="2400" dirty="0" err="1"/>
              <a:t>What</a:t>
            </a:r>
            <a:r>
              <a:rPr lang="fr-FR" sz="2400" dirty="0"/>
              <a:t> </a:t>
            </a:r>
            <a:r>
              <a:rPr lang="fr-FR" sz="2400" dirty="0" err="1"/>
              <a:t>is</a:t>
            </a:r>
            <a:r>
              <a:rPr lang="fr-FR" sz="2400" dirty="0"/>
              <a:t> a packing </a:t>
            </a:r>
            <a:r>
              <a:rPr lang="fr-FR" sz="2400" dirty="0" err="1"/>
              <a:t>list</a:t>
            </a:r>
            <a:r>
              <a:rPr lang="fr-FR" sz="2400" dirty="0"/>
              <a:t>?</a:t>
            </a:r>
          </a:p>
          <a:p>
            <a:pPr>
              <a:buNone/>
            </a:pPr>
            <a:r>
              <a:rPr lang="fr-FR" sz="2400" dirty="0" err="1"/>
              <a:t>What</a:t>
            </a:r>
            <a:r>
              <a:rPr lang="fr-FR" sz="2400" dirty="0"/>
              <a:t> </a:t>
            </a:r>
            <a:r>
              <a:rPr lang="fr-FR" sz="2400" dirty="0" err="1"/>
              <a:t>is</a:t>
            </a:r>
            <a:r>
              <a:rPr lang="fr-FR" sz="2400" dirty="0"/>
              <a:t> an international </a:t>
            </a:r>
            <a:r>
              <a:rPr lang="fr-FR" sz="2400" dirty="0" err="1"/>
              <a:t>invoice</a:t>
            </a:r>
            <a:r>
              <a:rPr lang="fr-FR" sz="2400" dirty="0"/>
              <a:t>?</a:t>
            </a:r>
          </a:p>
          <a:p>
            <a:pPr>
              <a:buNone/>
            </a:pPr>
            <a:r>
              <a:rPr lang="fr-FR" sz="2400" dirty="0" err="1"/>
              <a:t>What</a:t>
            </a:r>
            <a:r>
              <a:rPr lang="fr-FR" sz="2400" dirty="0"/>
              <a:t> </a:t>
            </a:r>
            <a:r>
              <a:rPr lang="fr-FR" sz="2400" dirty="0" err="1"/>
              <a:t>is</a:t>
            </a:r>
            <a:r>
              <a:rPr lang="fr-FR" sz="2400" dirty="0"/>
              <a:t> a B/L (Bill of </a:t>
            </a:r>
            <a:r>
              <a:rPr lang="fr-FR" sz="2400" dirty="0" err="1"/>
              <a:t>loading</a:t>
            </a:r>
            <a:r>
              <a:rPr lang="fr-FR" sz="2400" dirty="0"/>
              <a:t>)?</a:t>
            </a:r>
          </a:p>
          <a:p>
            <a:pPr>
              <a:buNone/>
            </a:pPr>
            <a:r>
              <a:rPr lang="fr-FR" sz="2400" dirty="0" err="1"/>
              <a:t>What</a:t>
            </a:r>
            <a:r>
              <a:rPr lang="fr-FR" sz="2400" dirty="0"/>
              <a:t> </a:t>
            </a:r>
            <a:r>
              <a:rPr lang="fr-FR" sz="2400" dirty="0" err="1"/>
              <a:t>is</a:t>
            </a:r>
            <a:r>
              <a:rPr lang="fr-FR" sz="2400" dirty="0"/>
              <a:t> an LTA ?</a:t>
            </a:r>
          </a:p>
          <a:p>
            <a:pPr>
              <a:buNone/>
            </a:pPr>
            <a:r>
              <a:rPr lang="fr-FR" sz="2400" dirty="0" err="1"/>
              <a:t>What</a:t>
            </a:r>
            <a:r>
              <a:rPr lang="fr-FR" sz="2400" dirty="0"/>
              <a:t> </a:t>
            </a:r>
            <a:r>
              <a:rPr lang="fr-FR" sz="2400" dirty="0" err="1"/>
              <a:t>is</a:t>
            </a:r>
            <a:r>
              <a:rPr lang="fr-FR" sz="2400" dirty="0"/>
              <a:t> a CMR?</a:t>
            </a:r>
          </a:p>
          <a:p>
            <a:pPr>
              <a:buNone/>
            </a:pPr>
            <a:endParaRPr lang="fr-FR" sz="2400" dirty="0"/>
          </a:p>
          <a:p>
            <a:pPr>
              <a:buNone/>
            </a:pPr>
            <a:endParaRPr lang="fr-FR" sz="2400" dirty="0"/>
          </a:p>
          <a:p>
            <a:pPr marL="0" indent="0" algn="just">
              <a:buNone/>
            </a:pPr>
            <a:endParaRPr lang="en-ZA" sz="2400" dirty="0"/>
          </a:p>
        </p:txBody>
      </p:sp>
    </p:spTree>
    <p:extLst>
      <p:ext uri="{BB962C8B-B14F-4D97-AF65-F5344CB8AC3E}">
        <p14:creationId xmlns:p14="http://schemas.microsoft.com/office/powerpoint/2010/main" val="1517452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10972800" cy="1066800"/>
          </a:xfrm>
        </p:spPr>
        <p:txBody>
          <a:bodyPr>
            <a:normAutofit/>
          </a:bodyPr>
          <a:lstStyle/>
          <a:p>
            <a:pPr algn="ctr"/>
            <a:r>
              <a:rPr lang="fr-CH" sz="3200" dirty="0"/>
              <a:t>P/I : a key doc to </a:t>
            </a:r>
            <a:r>
              <a:rPr lang="fr-CH" sz="3200" dirty="0" err="1"/>
              <a:t>avoid</a:t>
            </a:r>
            <a:r>
              <a:rPr lang="fr-CH" sz="3200" dirty="0"/>
              <a:t> </a:t>
            </a:r>
            <a:r>
              <a:rPr lang="fr-CH" sz="3200" dirty="0" err="1"/>
              <a:t>problems</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828800"/>
            <a:ext cx="10972800" cy="5029200"/>
          </a:xfrm>
        </p:spPr>
        <p:txBody>
          <a:bodyPr>
            <a:noAutofit/>
          </a:bodyPr>
          <a:lstStyle/>
          <a:p>
            <a:pPr>
              <a:buNone/>
            </a:pPr>
            <a:r>
              <a:rPr lang="en-AU" sz="2400" dirty="0"/>
              <a:t>Please check the first draft of our P/I (doc PI first draft in e-campus)</a:t>
            </a:r>
          </a:p>
          <a:p>
            <a:pPr>
              <a:buNone/>
            </a:pPr>
            <a:endParaRPr lang="en-AU" sz="2400" dirty="0"/>
          </a:p>
          <a:p>
            <a:pPr>
              <a:buNone/>
            </a:pPr>
            <a:r>
              <a:rPr lang="en-AU" sz="2400" dirty="0"/>
              <a:t>What do you think about it?</a:t>
            </a:r>
          </a:p>
          <a:p>
            <a:pPr>
              <a:buNone/>
            </a:pPr>
            <a:r>
              <a:rPr lang="en-AU" sz="2400" dirty="0"/>
              <a:t>		List all the problems.</a:t>
            </a:r>
          </a:p>
          <a:p>
            <a:pPr>
              <a:buNone/>
            </a:pPr>
            <a:r>
              <a:rPr lang="en-AU" sz="2400" dirty="0"/>
              <a:t>Quick look to a professional P/I</a:t>
            </a:r>
          </a:p>
          <a:p>
            <a:pPr>
              <a:buNone/>
            </a:pPr>
            <a:endParaRPr lang="fr-FR" sz="2400" dirty="0"/>
          </a:p>
          <a:p>
            <a:pPr>
              <a:buNone/>
            </a:pPr>
            <a:endParaRPr lang="fr-FR" sz="2400" dirty="0"/>
          </a:p>
          <a:p>
            <a:pPr>
              <a:buNone/>
            </a:pPr>
            <a:endParaRPr lang="fr-FR" sz="2400" dirty="0"/>
          </a:p>
          <a:p>
            <a:pPr marL="0" lvl="1" indent="0">
              <a:lnSpc>
                <a:spcPct val="90000"/>
              </a:lnSpc>
              <a:buNone/>
            </a:pPr>
            <a:r>
              <a:rPr lang="en-ZA" sz="2400" b="1" u="sng" dirty="0">
                <a:solidFill>
                  <a:schemeClr val="tx1"/>
                </a:solidFill>
              </a:rPr>
              <a:t>Individual work : job 4 (1,5H)</a:t>
            </a:r>
          </a:p>
          <a:p>
            <a:pPr marL="0" lvl="1" indent="0">
              <a:lnSpc>
                <a:spcPct val="90000"/>
              </a:lnSpc>
              <a:buNone/>
            </a:pPr>
            <a:r>
              <a:rPr lang="en-ZA" sz="2400" u="sng" dirty="0">
                <a:solidFill>
                  <a:schemeClr val="tx1"/>
                </a:solidFill>
              </a:rPr>
              <a:t>Establish a professional P/I to secure the deal.</a:t>
            </a:r>
          </a:p>
          <a:p>
            <a:pPr>
              <a:buNone/>
            </a:pPr>
            <a:endParaRPr lang="fr-FR" sz="2400" dirty="0"/>
          </a:p>
          <a:p>
            <a:pPr marL="0" indent="0" algn="just">
              <a:buNone/>
            </a:pPr>
            <a:endParaRPr lang="en-ZA" sz="2400" dirty="0"/>
          </a:p>
        </p:txBody>
      </p:sp>
      <p:sp>
        <p:nvSpPr>
          <p:cNvPr id="3" name="Flèche : droite 2">
            <a:extLst>
              <a:ext uri="{FF2B5EF4-FFF2-40B4-BE49-F238E27FC236}">
                <a16:creationId xmlns:a16="http://schemas.microsoft.com/office/drawing/2014/main" id="{FB652304-F5C0-4342-BAF1-CAC759182545}"/>
              </a:ext>
            </a:extLst>
          </p:cNvPr>
          <p:cNvSpPr/>
          <p:nvPr/>
        </p:nvSpPr>
        <p:spPr>
          <a:xfrm>
            <a:off x="843280" y="3149600"/>
            <a:ext cx="61976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0331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10972800" cy="1066800"/>
          </a:xfrm>
        </p:spPr>
        <p:txBody>
          <a:bodyPr>
            <a:normAutofit/>
          </a:bodyPr>
          <a:lstStyle/>
          <a:p>
            <a:pPr algn="ctr"/>
            <a:r>
              <a:rPr lang="en-US" sz="3200" dirty="0"/>
              <a:t>Let’s go back to our case</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447800"/>
            <a:ext cx="10972800" cy="5410200"/>
          </a:xfrm>
        </p:spPr>
        <p:txBody>
          <a:bodyPr>
            <a:noAutofit/>
          </a:bodyPr>
          <a:lstStyle/>
          <a:p>
            <a:pPr>
              <a:buNone/>
            </a:pPr>
            <a:r>
              <a:rPr lang="fr-FR" sz="2400" dirty="0"/>
              <a:t>As </a:t>
            </a:r>
            <a:r>
              <a:rPr lang="fr-FR" sz="2400" dirty="0" err="1"/>
              <a:t>we</a:t>
            </a:r>
            <a:r>
              <a:rPr lang="fr-FR" sz="2400" dirty="0"/>
              <a:t> </a:t>
            </a:r>
            <a:r>
              <a:rPr lang="fr-FR" sz="2400" dirty="0" err="1"/>
              <a:t>said</a:t>
            </a:r>
            <a:r>
              <a:rPr lang="fr-FR" sz="2400" dirty="0"/>
              <a:t> </a:t>
            </a:r>
            <a:r>
              <a:rPr lang="fr-FR" sz="2400" dirty="0" err="1"/>
              <a:t>before</a:t>
            </a:r>
            <a:r>
              <a:rPr lang="fr-FR" sz="2400" dirty="0"/>
              <a:t>, </a:t>
            </a:r>
            <a:r>
              <a:rPr lang="fr-FR" sz="2400" dirty="0" err="1"/>
              <a:t>when</a:t>
            </a:r>
            <a:r>
              <a:rPr lang="fr-FR" sz="2400" dirty="0"/>
              <a:t> </a:t>
            </a:r>
            <a:r>
              <a:rPr lang="fr-FR" sz="2400" dirty="0" err="1"/>
              <a:t>we</a:t>
            </a:r>
            <a:r>
              <a:rPr lang="fr-FR" sz="2400" dirty="0"/>
              <a:t> </a:t>
            </a:r>
            <a:r>
              <a:rPr lang="fr-FR" sz="2400" dirty="0" err="1"/>
              <a:t>established</a:t>
            </a:r>
            <a:r>
              <a:rPr lang="fr-FR" sz="2400" dirty="0"/>
              <a:t> </a:t>
            </a:r>
            <a:r>
              <a:rPr lang="fr-FR" sz="2400" dirty="0" err="1"/>
              <a:t>our</a:t>
            </a:r>
            <a:r>
              <a:rPr lang="fr-FR" sz="2400" dirty="0"/>
              <a:t> first P/I, </a:t>
            </a:r>
            <a:r>
              <a:rPr lang="fr-FR" sz="2400" dirty="0" err="1"/>
              <a:t>we</a:t>
            </a:r>
            <a:r>
              <a:rPr lang="fr-FR" sz="2400" dirty="0"/>
              <a:t> </a:t>
            </a:r>
            <a:r>
              <a:rPr lang="fr-FR" sz="2400" dirty="0" err="1"/>
              <a:t>decided</a:t>
            </a:r>
            <a:r>
              <a:rPr lang="fr-FR" sz="2400" dirty="0"/>
              <a:t> to </a:t>
            </a:r>
            <a:r>
              <a:rPr lang="fr-FR" sz="2400" dirty="0" err="1"/>
              <a:t>accept</a:t>
            </a:r>
            <a:r>
              <a:rPr lang="fr-FR" sz="2400" dirty="0"/>
              <a:t> a</a:t>
            </a:r>
          </a:p>
          <a:p>
            <a:pPr>
              <a:buNone/>
            </a:pPr>
            <a:r>
              <a:rPr lang="fr-FR" sz="2400" dirty="0" err="1"/>
              <a:t>payment</a:t>
            </a:r>
            <a:r>
              <a:rPr lang="fr-FR" sz="2400" dirty="0"/>
              <a:t> by TT 30 </a:t>
            </a:r>
            <a:r>
              <a:rPr lang="fr-FR" sz="2400" dirty="0" err="1"/>
              <a:t>days</a:t>
            </a:r>
            <a:r>
              <a:rPr lang="fr-FR" sz="2400" dirty="0"/>
              <a:t> </a:t>
            </a:r>
            <a:r>
              <a:rPr lang="fr-FR" sz="2400" dirty="0" err="1"/>
              <a:t>after</a:t>
            </a:r>
            <a:r>
              <a:rPr lang="fr-FR" sz="2400" dirty="0"/>
              <a:t> </a:t>
            </a:r>
            <a:r>
              <a:rPr lang="fr-FR" sz="2400" dirty="0" err="1"/>
              <a:t>shipment</a:t>
            </a:r>
            <a:r>
              <a:rPr lang="fr-FR" sz="2400" dirty="0"/>
              <a:t> in </a:t>
            </a:r>
            <a:r>
              <a:rPr lang="fr-FR" sz="2400" dirty="0" err="1"/>
              <a:t>our</a:t>
            </a:r>
            <a:r>
              <a:rPr lang="fr-FR" sz="2400" dirty="0"/>
              <a:t> deal </a:t>
            </a:r>
            <a:r>
              <a:rPr lang="fr-FR" sz="2400" dirty="0" err="1"/>
              <a:t>with</a:t>
            </a:r>
            <a:r>
              <a:rPr lang="fr-FR" sz="2400" dirty="0"/>
              <a:t> 02Ride .</a:t>
            </a:r>
          </a:p>
          <a:p>
            <a:pPr>
              <a:buNone/>
            </a:pPr>
            <a:endParaRPr lang="fr-FR" sz="2400" dirty="0"/>
          </a:p>
          <a:p>
            <a:pPr>
              <a:buNone/>
            </a:pPr>
            <a:endParaRPr lang="fr-FR" sz="2400" dirty="0"/>
          </a:p>
          <a:p>
            <a:pPr>
              <a:buNone/>
            </a:pPr>
            <a:r>
              <a:rPr lang="fr-FR" sz="2400" dirty="0"/>
              <a:t>						</a:t>
            </a:r>
            <a:r>
              <a:rPr lang="fr-FR" sz="2400" dirty="0" err="1"/>
              <a:t>Who</a:t>
            </a:r>
            <a:r>
              <a:rPr lang="fr-FR" sz="2400" dirty="0"/>
              <a:t> </a:t>
            </a:r>
            <a:r>
              <a:rPr lang="fr-FR" sz="2400" dirty="0" err="1"/>
              <a:t>is</a:t>
            </a:r>
            <a:r>
              <a:rPr lang="fr-FR" sz="2400" dirty="0"/>
              <a:t> </a:t>
            </a:r>
            <a:r>
              <a:rPr lang="fr-FR" sz="2400" dirty="0" err="1"/>
              <a:t>taking</a:t>
            </a:r>
            <a:r>
              <a:rPr lang="fr-FR" sz="2400" dirty="0"/>
              <a:t> in </a:t>
            </a:r>
            <a:r>
              <a:rPr lang="fr-FR" sz="2400" dirty="0" err="1"/>
              <a:t>his</a:t>
            </a:r>
            <a:r>
              <a:rPr lang="fr-FR" sz="2400" dirty="0"/>
              <a:t> </a:t>
            </a:r>
            <a:r>
              <a:rPr lang="fr-FR" sz="2400" dirty="0" err="1"/>
              <a:t>side</a:t>
            </a:r>
            <a:r>
              <a:rPr lang="fr-FR" sz="2400" dirty="0"/>
              <a:t> the </a:t>
            </a:r>
            <a:r>
              <a:rPr lang="fr-FR" sz="2400" dirty="0" err="1"/>
              <a:t>credit</a:t>
            </a:r>
            <a:r>
              <a:rPr lang="fr-FR" sz="2400" dirty="0"/>
              <a:t> </a:t>
            </a:r>
            <a:r>
              <a:rPr lang="fr-FR" sz="2400" dirty="0" err="1"/>
              <a:t>risk</a:t>
            </a:r>
            <a:r>
              <a:rPr lang="fr-FR" sz="2400" dirty="0"/>
              <a:t>?</a:t>
            </a:r>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pic>
        <p:nvPicPr>
          <p:cNvPr id="5" name="Image 4">
            <a:extLst>
              <a:ext uri="{FF2B5EF4-FFF2-40B4-BE49-F238E27FC236}">
                <a16:creationId xmlns:a16="http://schemas.microsoft.com/office/drawing/2014/main" id="{A54AFF16-4D41-449C-AC14-EA2FDECE4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680" y="2705100"/>
            <a:ext cx="3810000" cy="4152900"/>
          </a:xfrm>
          <a:prstGeom prst="rect">
            <a:avLst/>
          </a:prstGeom>
        </p:spPr>
      </p:pic>
      <p:pic>
        <p:nvPicPr>
          <p:cNvPr id="6" name="Image 5">
            <a:extLst>
              <a:ext uri="{FF2B5EF4-FFF2-40B4-BE49-F238E27FC236}">
                <a16:creationId xmlns:a16="http://schemas.microsoft.com/office/drawing/2014/main" id="{3F8FD1BC-361E-46C1-8A95-A8FBB349C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275" y="4117340"/>
            <a:ext cx="3885645" cy="2585720"/>
          </a:xfrm>
          <a:prstGeom prst="rect">
            <a:avLst/>
          </a:prstGeom>
        </p:spPr>
      </p:pic>
    </p:spTree>
    <p:extLst>
      <p:ext uri="{BB962C8B-B14F-4D97-AF65-F5344CB8AC3E}">
        <p14:creationId xmlns:p14="http://schemas.microsoft.com/office/powerpoint/2010/main" val="2337365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US" sz="3200" dirty="0"/>
              <a:t>Explaining the limits of simple international collections</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341120"/>
            <a:ext cx="11399520" cy="5689600"/>
          </a:xfrm>
        </p:spPr>
        <p:txBody>
          <a:bodyPr>
            <a:noAutofit/>
          </a:bodyPr>
          <a:lstStyle/>
          <a:p>
            <a:pPr>
              <a:buNone/>
            </a:pPr>
            <a:endParaRPr lang="fr-FR" sz="1200" dirty="0"/>
          </a:p>
          <a:p>
            <a:pPr>
              <a:buNone/>
            </a:pPr>
            <a:r>
              <a:rPr lang="en-AU" sz="2400" dirty="0"/>
              <a:t>In our case, it is too risky to accept a TT payment after shipment.</a:t>
            </a:r>
          </a:p>
          <a:p>
            <a:pPr>
              <a:buNone/>
            </a:pPr>
            <a:endParaRPr lang="en-AU" sz="2400" dirty="0"/>
          </a:p>
          <a:p>
            <a:pPr algn="just">
              <a:buNone/>
            </a:pPr>
            <a:r>
              <a:rPr lang="en-AU" sz="2400" dirty="0"/>
              <a:t>		we can ask for a TT payment before shipment </a:t>
            </a:r>
          </a:p>
          <a:p>
            <a:pPr algn="just">
              <a:buNone/>
            </a:pPr>
            <a:r>
              <a:rPr lang="en-AU" sz="2400" dirty="0"/>
              <a:t>(using this term to limit the credit risk)?</a:t>
            </a:r>
          </a:p>
          <a:p>
            <a:pPr algn="just">
              <a:buNone/>
            </a:pPr>
            <a:endParaRPr lang="en-AU" sz="1200" dirty="0"/>
          </a:p>
          <a:p>
            <a:pPr marL="0" indent="0" algn="just">
              <a:buNone/>
            </a:pPr>
            <a:r>
              <a:rPr lang="en-AU" sz="2400" dirty="0"/>
              <a:t>But usually this payment condition is used when :</a:t>
            </a:r>
          </a:p>
          <a:p>
            <a:pPr marL="0" indent="0" algn="just">
              <a:buNone/>
            </a:pPr>
            <a:endParaRPr lang="en-AU" sz="1200" dirty="0"/>
          </a:p>
          <a:p>
            <a:pPr algn="just"/>
            <a:r>
              <a:rPr lang="en-AU" sz="2200" dirty="0"/>
              <a:t>credit worthiness of customer is poor,</a:t>
            </a:r>
          </a:p>
          <a:p>
            <a:pPr algn="just"/>
            <a:r>
              <a:rPr lang="en-AU" sz="2200" dirty="0"/>
              <a:t>economic/political conditions in country of the customer are unstable,</a:t>
            </a:r>
          </a:p>
          <a:p>
            <a:pPr algn="just"/>
            <a:r>
              <a:rPr lang="en-AU" sz="2200" dirty="0"/>
              <a:t>the goods are shipped by air,</a:t>
            </a:r>
          </a:p>
          <a:p>
            <a:pPr algn="just"/>
            <a:r>
              <a:rPr lang="en-AU" sz="2200" dirty="0"/>
              <a:t>for electronic appliances.</a:t>
            </a:r>
          </a:p>
          <a:p>
            <a:pPr algn="just"/>
            <a:endParaRPr lang="en-AU" sz="2200" dirty="0"/>
          </a:p>
          <a:p>
            <a:pPr algn="just">
              <a:buNone/>
            </a:pPr>
            <a:endParaRPr lang="en-AU" sz="1200" dirty="0"/>
          </a:p>
          <a:p>
            <a:pPr algn="ctr">
              <a:buNone/>
            </a:pPr>
            <a:r>
              <a:rPr lang="en-AU" sz="2400" u="sng" dirty="0"/>
              <a:t>In our case, the customer will probably not accept this payment term.</a:t>
            </a:r>
          </a:p>
          <a:p>
            <a:pPr>
              <a:buNone/>
            </a:pPr>
            <a:endParaRPr lang="fr-FR" sz="2400" u="sng" dirty="0"/>
          </a:p>
          <a:p>
            <a:pPr>
              <a:buNone/>
            </a:pPr>
            <a:endParaRPr lang="fr-FR" sz="2400" u="sng"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sp>
        <p:nvSpPr>
          <p:cNvPr id="3" name="Flèche : droite 2">
            <a:extLst>
              <a:ext uri="{FF2B5EF4-FFF2-40B4-BE49-F238E27FC236}">
                <a16:creationId xmlns:a16="http://schemas.microsoft.com/office/drawing/2014/main" id="{A9EDB78A-EDA4-495D-9716-3FEA4D93A0A8}"/>
              </a:ext>
            </a:extLst>
          </p:cNvPr>
          <p:cNvSpPr/>
          <p:nvPr/>
        </p:nvSpPr>
        <p:spPr>
          <a:xfrm>
            <a:off x="426720" y="2499360"/>
            <a:ext cx="619760"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65E80B0E-82A6-4CD2-897C-8E12DFAF3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1424" y="2077720"/>
            <a:ext cx="3056255" cy="2239698"/>
          </a:xfrm>
          <a:prstGeom prst="rect">
            <a:avLst/>
          </a:prstGeom>
        </p:spPr>
      </p:pic>
    </p:spTree>
    <p:extLst>
      <p:ext uri="{BB962C8B-B14F-4D97-AF65-F5344CB8AC3E}">
        <p14:creationId xmlns:p14="http://schemas.microsoft.com/office/powerpoint/2010/main" val="124769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US" sz="3200" dirty="0"/>
              <a:t>How to solve this dilemma?</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341120"/>
            <a:ext cx="11399520" cy="5689600"/>
          </a:xfrm>
        </p:spPr>
        <p:txBody>
          <a:bodyPr>
            <a:noAutofit/>
          </a:bodyPr>
          <a:lstStyle/>
          <a:p>
            <a:pPr marL="0" indent="0">
              <a:buFont typeface="Georgia"/>
              <a:buNone/>
            </a:pPr>
            <a:endParaRPr lang="fr-FR" sz="2400" dirty="0"/>
          </a:p>
          <a:p>
            <a:pPr marL="0" indent="0">
              <a:buFont typeface="Georgia"/>
              <a:buNone/>
            </a:pPr>
            <a:r>
              <a:rPr lang="fr-FR" sz="2400" dirty="0"/>
              <a:t>To solve </a:t>
            </a:r>
            <a:r>
              <a:rPr lang="fr-FR" sz="2400" dirty="0" err="1"/>
              <a:t>this</a:t>
            </a:r>
            <a:r>
              <a:rPr lang="fr-FR" sz="2400" dirty="0"/>
              <a:t> </a:t>
            </a:r>
            <a:r>
              <a:rPr lang="fr-FR" sz="2400" dirty="0" err="1"/>
              <a:t>dilemma</a:t>
            </a:r>
            <a:r>
              <a:rPr lang="fr-FR" sz="2400" dirty="0"/>
              <a:t>, the best </a:t>
            </a:r>
            <a:r>
              <a:rPr lang="fr-FR" sz="2400" dirty="0" err="1"/>
              <a:t>is</a:t>
            </a:r>
            <a:r>
              <a:rPr lang="fr-FR" sz="2400" dirty="0"/>
              <a:t> to use </a:t>
            </a:r>
            <a:r>
              <a:rPr lang="fr-FR" sz="2400" dirty="0" err="1"/>
              <a:t>what</a:t>
            </a:r>
            <a:r>
              <a:rPr lang="fr-FR" sz="2400" dirty="0"/>
              <a:t> </a:t>
            </a:r>
            <a:r>
              <a:rPr lang="fr-FR" sz="2400" dirty="0" err="1"/>
              <a:t>we</a:t>
            </a:r>
            <a:r>
              <a:rPr lang="fr-FR" sz="2400" dirty="0"/>
              <a:t> </a:t>
            </a:r>
            <a:r>
              <a:rPr lang="fr-FR" sz="2400" dirty="0" err="1"/>
              <a:t>called</a:t>
            </a:r>
            <a:r>
              <a:rPr lang="fr-FR" sz="2400" dirty="0"/>
              <a:t> : the </a:t>
            </a:r>
            <a:r>
              <a:rPr lang="fr-FR" sz="2400" dirty="0" err="1"/>
              <a:t>documentary</a:t>
            </a:r>
            <a:r>
              <a:rPr lang="fr-FR" sz="2400" dirty="0"/>
              <a:t> </a:t>
            </a:r>
            <a:r>
              <a:rPr lang="fr-FR" sz="2400" dirty="0" err="1"/>
              <a:t>payment</a:t>
            </a:r>
            <a:r>
              <a:rPr lang="fr-FR" sz="2400" dirty="0"/>
              <a:t> techniques.</a:t>
            </a:r>
          </a:p>
          <a:p>
            <a:pPr marL="0" indent="0">
              <a:buFont typeface="Georgia"/>
              <a:buNone/>
            </a:pPr>
            <a:endParaRPr lang="fr-FR" sz="2400" dirty="0"/>
          </a:p>
          <a:p>
            <a:pPr marL="0" indent="0">
              <a:buNone/>
            </a:pPr>
            <a:r>
              <a:rPr lang="fr-FR" sz="2400" dirty="0"/>
              <a:t>	</a:t>
            </a:r>
            <a:r>
              <a:rPr lang="en-US" sz="2400" dirty="0"/>
              <a:t>payment will be subject to the presentation of various documents by the exporting seller (invoice, packing list, transport document (BL, AWB), conformity doc, QC doc…).</a:t>
            </a:r>
          </a:p>
          <a:p>
            <a:pPr marL="0" indent="0">
              <a:buNone/>
            </a:pPr>
            <a:endParaRPr lang="en-US" sz="2400" dirty="0"/>
          </a:p>
          <a:p>
            <a:pPr marL="0" indent="0">
              <a:buNone/>
            </a:pPr>
            <a:r>
              <a:rPr lang="en-US" sz="2400" u="sng" dirty="0"/>
              <a:t>There are three main documentary payment techniques:</a:t>
            </a:r>
          </a:p>
          <a:p>
            <a:pPr marL="342900" indent="-342900">
              <a:buFont typeface="Wingdings" panose="05000000000000000000" pitchFamily="2" charset="2"/>
              <a:buChar char="§"/>
            </a:pPr>
            <a:r>
              <a:rPr lang="en-US" sz="2400" dirty="0"/>
              <a:t>Letter of credit / documentary credit</a:t>
            </a:r>
          </a:p>
          <a:p>
            <a:pPr marL="342900" indent="-342900">
              <a:buFont typeface="Wingdings" panose="05000000000000000000" pitchFamily="2" charset="2"/>
              <a:buChar char="§"/>
            </a:pPr>
            <a:r>
              <a:rPr lang="en-US" sz="2400" dirty="0"/>
              <a:t>Documentary remittance</a:t>
            </a:r>
          </a:p>
          <a:p>
            <a:pPr marL="342900" indent="-342900">
              <a:buFont typeface="Wingdings" panose="05000000000000000000" pitchFamily="2" charset="2"/>
              <a:buChar char="§"/>
            </a:pPr>
            <a:r>
              <a:rPr lang="en-US" sz="2400" dirty="0"/>
              <a:t>The stand-by letter of credit</a:t>
            </a:r>
            <a:endParaRPr lang="fr-FR" sz="2400" dirty="0"/>
          </a:p>
        </p:txBody>
      </p:sp>
      <p:sp>
        <p:nvSpPr>
          <p:cNvPr id="3" name="Flèche : droite 2">
            <a:extLst>
              <a:ext uri="{FF2B5EF4-FFF2-40B4-BE49-F238E27FC236}">
                <a16:creationId xmlns:a16="http://schemas.microsoft.com/office/drawing/2014/main" id="{6D0641D2-C4BA-497E-B037-B14361C496CC}"/>
              </a:ext>
            </a:extLst>
          </p:cNvPr>
          <p:cNvSpPr/>
          <p:nvPr/>
        </p:nvSpPr>
        <p:spPr>
          <a:xfrm>
            <a:off x="340360" y="3022601"/>
            <a:ext cx="680720" cy="39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1CC4ECCF-D1A5-4C0F-AD81-59FBD7BFE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560" y="3930106"/>
            <a:ext cx="2682240" cy="2694214"/>
          </a:xfrm>
          <a:prstGeom prst="rect">
            <a:avLst/>
          </a:prstGeom>
        </p:spPr>
      </p:pic>
    </p:spTree>
    <p:extLst>
      <p:ext uri="{BB962C8B-B14F-4D97-AF65-F5344CB8AC3E}">
        <p14:creationId xmlns:p14="http://schemas.microsoft.com/office/powerpoint/2010/main" val="1667514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US" sz="3200" dirty="0"/>
              <a:t>The letter of credit / documentary credit</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554480"/>
            <a:ext cx="11399520" cy="5476240"/>
          </a:xfrm>
        </p:spPr>
        <p:txBody>
          <a:bodyPr>
            <a:noAutofit/>
          </a:bodyPr>
          <a:lstStyle/>
          <a:p>
            <a:pPr marL="0" indent="0">
              <a:buFont typeface="Georgia"/>
              <a:buNone/>
            </a:pPr>
            <a:endParaRPr lang="fr-FR" sz="1200" dirty="0"/>
          </a:p>
          <a:p>
            <a:pPr marL="0" indent="0" algn="ctr">
              <a:buNone/>
            </a:pPr>
            <a:r>
              <a:rPr lang="en-US" sz="2400" dirty="0"/>
              <a:t>“A documentary credit is an undertaking by a bank to pay a specified amount to the supplier of a good or service in return for delivery, within a specified period, of the documents proving that the good has been shipped and </a:t>
            </a:r>
            <a:r>
              <a:rPr lang="en-US" sz="2400" dirty="0" err="1"/>
              <a:t>and</a:t>
            </a:r>
            <a:r>
              <a:rPr lang="en-US" sz="2400" dirty="0"/>
              <a:t> in accordance with the commercial conditions laid down.”</a:t>
            </a:r>
          </a:p>
          <a:p>
            <a:pPr marL="0" indent="0" algn="ctr">
              <a:buNone/>
            </a:pPr>
            <a:endParaRPr lang="en-US" sz="2400" dirty="0"/>
          </a:p>
          <a:p>
            <a:pPr marL="0" indent="0" algn="ctr">
              <a:buNone/>
            </a:pPr>
            <a:r>
              <a:rPr lang="en-US" sz="2400" dirty="0"/>
              <a:t>This mean that we will involved new actors in our trade : the banks</a:t>
            </a:r>
            <a:endParaRPr lang="fr-FR" sz="2400" dirty="0"/>
          </a:p>
          <a:p>
            <a:pPr marL="0" indent="0">
              <a:buFont typeface="Georgia"/>
              <a:buNone/>
            </a:pPr>
            <a:endParaRPr lang="fr-FR" sz="2400" dirty="0"/>
          </a:p>
          <a:p>
            <a:pPr marL="0" indent="0">
              <a:buFont typeface="Georgia"/>
              <a:buNone/>
            </a:pPr>
            <a:endParaRPr lang="fr-FR" sz="2400" dirty="0"/>
          </a:p>
        </p:txBody>
      </p:sp>
    </p:spTree>
    <p:extLst>
      <p:ext uri="{BB962C8B-B14F-4D97-AF65-F5344CB8AC3E}">
        <p14:creationId xmlns:p14="http://schemas.microsoft.com/office/powerpoint/2010/main" val="4230682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04" t="28864" r="42734" b="20227"/>
          <a:stretch/>
        </p:blipFill>
        <p:spPr bwMode="auto">
          <a:xfrm>
            <a:off x="2999657" y="1246770"/>
            <a:ext cx="6849687" cy="477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08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67" t="29318" r="43055" b="22369"/>
          <a:stretch/>
        </p:blipFill>
        <p:spPr bwMode="auto">
          <a:xfrm>
            <a:off x="3215680" y="1334939"/>
            <a:ext cx="6561654" cy="4447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59" t="29276" r="43300" b="14803"/>
          <a:stretch/>
        </p:blipFill>
        <p:spPr bwMode="auto">
          <a:xfrm>
            <a:off x="3215680" y="1334940"/>
            <a:ext cx="6561654" cy="444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340" t="30732" r="43236" b="14563"/>
          <a:stretch/>
        </p:blipFill>
        <p:spPr bwMode="auto">
          <a:xfrm>
            <a:off x="3350770" y="1268760"/>
            <a:ext cx="6561654" cy="466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30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7140" y="394636"/>
            <a:ext cx="11348186" cy="6463365"/>
          </a:xfrm>
        </p:spPr>
        <p:txBody>
          <a:bodyPr>
            <a:noAutofit/>
          </a:bodyPr>
          <a:lstStyle/>
          <a:p>
            <a:pPr>
              <a:buNone/>
            </a:pPr>
            <a:endParaRPr lang="fr-FR" sz="2000" dirty="0"/>
          </a:p>
          <a:p>
            <a:pPr algn="just">
              <a:buNone/>
            </a:pPr>
            <a:r>
              <a:rPr lang="fr-FR" sz="2400" b="1" u="sng" dirty="0"/>
              <a:t>Resource R5-BI-12 : Course </a:t>
            </a:r>
            <a:r>
              <a:rPr lang="fr-FR" sz="2400" b="1" u="sng" dirty="0" err="1"/>
              <a:t>assessment</a:t>
            </a:r>
            <a:endParaRPr lang="fr-FR" sz="2400" b="1" u="sng" dirty="0"/>
          </a:p>
          <a:p>
            <a:pPr algn="just">
              <a:buNone/>
            </a:pPr>
            <a:endParaRPr lang="fr-FR" sz="2400" b="1" u="sng" dirty="0"/>
          </a:p>
          <a:p>
            <a:pPr algn="just">
              <a:buNone/>
            </a:pPr>
            <a:endParaRPr lang="fr-FR" sz="2400" b="1" u="sng" dirty="0"/>
          </a:p>
          <a:p>
            <a:pPr algn="just"/>
            <a:r>
              <a:rPr lang="fr-FR" sz="2400" dirty="0" err="1"/>
              <a:t>Individual</a:t>
            </a:r>
            <a:r>
              <a:rPr lang="fr-FR" sz="2400" dirty="0"/>
              <a:t> or group </a:t>
            </a:r>
            <a:r>
              <a:rPr lang="fr-FR" sz="2400" dirty="0" err="1"/>
              <a:t>works</a:t>
            </a:r>
            <a:r>
              <a:rPr lang="fr-FR" sz="2400" dirty="0"/>
              <a:t> grade(s) : coefficient 0,6</a:t>
            </a:r>
          </a:p>
          <a:p>
            <a:pPr marL="109728" indent="0" algn="just">
              <a:buNone/>
            </a:pPr>
            <a:endParaRPr lang="fr-FR" sz="2400" dirty="0"/>
          </a:p>
          <a:p>
            <a:pPr marL="109728" indent="0" algn="just">
              <a:buNone/>
            </a:pPr>
            <a:endParaRPr lang="fr-FR" sz="2400" dirty="0"/>
          </a:p>
          <a:p>
            <a:pPr algn="just"/>
            <a:r>
              <a:rPr lang="fr-FR" sz="2400" dirty="0"/>
              <a:t>Final QCM : coefficient 0,4</a:t>
            </a:r>
          </a:p>
          <a:p>
            <a:pPr marL="109728" indent="0" algn="just">
              <a:buNone/>
            </a:pPr>
            <a:endParaRPr lang="fr-FR" sz="3500" b="1" u="sng" dirty="0"/>
          </a:p>
          <a:p>
            <a:pPr lvl="0" algn="just">
              <a:buNone/>
            </a:pPr>
            <a:endParaRPr lang="fr-FR" sz="2400" dirty="0"/>
          </a:p>
          <a:p>
            <a:pPr>
              <a:buNone/>
            </a:pPr>
            <a:endParaRPr lang="fr-FR"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US" sz="3200" dirty="0"/>
              <a:t>Focus on LCR</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402080"/>
            <a:ext cx="11399520" cy="5628640"/>
          </a:xfrm>
        </p:spPr>
        <p:txBody>
          <a:bodyPr>
            <a:noAutofit/>
          </a:bodyPr>
          <a:lstStyle/>
          <a:p>
            <a:pPr>
              <a:buNone/>
            </a:pPr>
            <a:endParaRPr lang="fr-FR" sz="1200" dirty="0"/>
          </a:p>
          <a:p>
            <a:pPr algn="ctr">
              <a:buNone/>
            </a:pPr>
            <a:r>
              <a:rPr lang="fr-FR" sz="2400" dirty="0"/>
              <a:t>It </a:t>
            </a:r>
            <a:r>
              <a:rPr lang="fr-FR" sz="2400" dirty="0" err="1"/>
              <a:t>is</a:t>
            </a:r>
            <a:r>
              <a:rPr lang="fr-FR" sz="2400" dirty="0"/>
              <a:t> </a:t>
            </a:r>
            <a:r>
              <a:rPr lang="fr-FR" sz="2400" dirty="0" err="1"/>
              <a:t>really</a:t>
            </a:r>
            <a:r>
              <a:rPr lang="fr-FR" sz="2400" dirty="0"/>
              <a:t> important </a:t>
            </a:r>
            <a:r>
              <a:rPr lang="fr-FR" sz="2400" dirty="0" err="1"/>
              <a:t>that</a:t>
            </a:r>
            <a:r>
              <a:rPr lang="fr-FR" sz="2400" dirty="0"/>
              <a:t> the LCR </a:t>
            </a:r>
            <a:r>
              <a:rPr lang="fr-FR" sz="2400" dirty="0" err="1"/>
              <a:t>is</a:t>
            </a:r>
            <a:r>
              <a:rPr lang="fr-FR" sz="2400" dirty="0"/>
              <a:t> </a:t>
            </a:r>
            <a:r>
              <a:rPr lang="fr-FR" sz="2400" dirty="0" err="1"/>
              <a:t>done</a:t>
            </a:r>
            <a:r>
              <a:rPr lang="fr-FR" sz="2400" dirty="0"/>
              <a:t> </a:t>
            </a:r>
            <a:r>
              <a:rPr lang="fr-FR" sz="2400" dirty="0" err="1"/>
              <a:t>without</a:t>
            </a:r>
            <a:r>
              <a:rPr lang="fr-FR" sz="2400" dirty="0"/>
              <a:t> </a:t>
            </a:r>
            <a:r>
              <a:rPr lang="fr-FR" sz="2400" dirty="0" err="1"/>
              <a:t>any</a:t>
            </a:r>
            <a:r>
              <a:rPr lang="fr-FR" sz="2400" dirty="0"/>
              <a:t> </a:t>
            </a:r>
            <a:r>
              <a:rPr lang="fr-FR" sz="2400" dirty="0" err="1"/>
              <a:t>error</a:t>
            </a:r>
            <a:r>
              <a:rPr lang="fr-FR" sz="2400" dirty="0"/>
              <a:t>, and all futur</a:t>
            </a:r>
          </a:p>
          <a:p>
            <a:pPr algn="ctr">
              <a:buNone/>
            </a:pPr>
            <a:r>
              <a:rPr lang="fr-FR" sz="2400" dirty="0"/>
              <a:t>documents </a:t>
            </a:r>
            <a:r>
              <a:rPr lang="fr-FR" sz="2400" dirty="0" err="1"/>
              <a:t>will</a:t>
            </a:r>
            <a:r>
              <a:rPr lang="fr-FR" sz="2400" dirty="0"/>
              <a:t> have to match </a:t>
            </a:r>
            <a:r>
              <a:rPr lang="fr-FR" sz="2400" dirty="0" err="1"/>
              <a:t>with</a:t>
            </a:r>
            <a:r>
              <a:rPr lang="fr-FR" sz="2400" dirty="0"/>
              <a:t> the LCR </a:t>
            </a:r>
            <a:r>
              <a:rPr lang="fr-FR" sz="2400" dirty="0" err="1"/>
              <a:t>requests</a:t>
            </a:r>
            <a:r>
              <a:rPr lang="fr-FR" sz="2400" dirty="0"/>
              <a:t>.</a:t>
            </a:r>
          </a:p>
          <a:p>
            <a:pPr>
              <a:buNone/>
            </a:pPr>
            <a:endParaRPr lang="fr-FR" sz="2400" dirty="0"/>
          </a:p>
          <a:p>
            <a:pPr>
              <a:buNone/>
            </a:pPr>
            <a:r>
              <a:rPr lang="fr-FR" sz="2400" dirty="0"/>
              <a:t>		You </a:t>
            </a:r>
            <a:r>
              <a:rPr lang="fr-FR" sz="2400" dirty="0" err="1"/>
              <a:t>need</a:t>
            </a:r>
            <a:r>
              <a:rPr lang="fr-FR" sz="2400" dirty="0"/>
              <a:t> to tell </a:t>
            </a:r>
            <a:r>
              <a:rPr lang="fr-FR" sz="2400" dirty="0" err="1"/>
              <a:t>exactly</a:t>
            </a:r>
            <a:r>
              <a:rPr lang="fr-FR" sz="2400" dirty="0"/>
              <a:t> to 02 ride all the informations </a:t>
            </a:r>
            <a:r>
              <a:rPr lang="fr-FR" sz="2400" dirty="0" err="1"/>
              <a:t>needed</a:t>
            </a:r>
            <a:r>
              <a:rPr lang="fr-FR" sz="2400" dirty="0"/>
              <a:t> and document </a:t>
            </a:r>
            <a:r>
              <a:rPr lang="fr-FR" sz="2400" dirty="0" err="1"/>
              <a:t>linked</a:t>
            </a:r>
            <a:r>
              <a:rPr lang="fr-FR" sz="2400" dirty="0"/>
              <a:t> to the process </a:t>
            </a:r>
            <a:r>
              <a:rPr lang="fr-FR" sz="2400" dirty="0" err="1"/>
              <a:t>because</a:t>
            </a:r>
            <a:r>
              <a:rPr lang="fr-FR" sz="2400" dirty="0"/>
              <a:t> </a:t>
            </a:r>
            <a:r>
              <a:rPr lang="fr-FR" sz="2400" b="1" u="sng" dirty="0" err="1"/>
              <a:t>it</a:t>
            </a:r>
            <a:r>
              <a:rPr lang="fr-FR" sz="2400" b="1" u="sng" dirty="0"/>
              <a:t> </a:t>
            </a:r>
            <a:r>
              <a:rPr lang="fr-FR" sz="2400" b="1" u="sng" dirty="0" err="1"/>
              <a:t>is</a:t>
            </a:r>
            <a:r>
              <a:rPr lang="fr-FR" sz="2400" b="1" u="sng" dirty="0"/>
              <a:t> the importer </a:t>
            </a:r>
            <a:r>
              <a:rPr lang="fr-FR" sz="2400" b="1" u="sng" dirty="0" err="1"/>
              <a:t>that</a:t>
            </a:r>
            <a:r>
              <a:rPr lang="fr-FR" sz="2400" b="1" u="sng" dirty="0"/>
              <a:t> </a:t>
            </a:r>
            <a:r>
              <a:rPr lang="fr-FR" sz="2400" b="1" u="sng" dirty="0" err="1"/>
              <a:t>will</a:t>
            </a:r>
            <a:r>
              <a:rPr lang="fr-FR" sz="2400" b="1" u="sng" dirty="0"/>
              <a:t> </a:t>
            </a:r>
            <a:r>
              <a:rPr lang="fr-FR" sz="2400" b="1" u="sng" dirty="0" err="1"/>
              <a:t>request</a:t>
            </a:r>
            <a:r>
              <a:rPr lang="fr-FR" sz="2400" b="1" u="sng" dirty="0"/>
              <a:t> to </a:t>
            </a:r>
            <a:r>
              <a:rPr lang="fr-FR" sz="2400" b="1" u="sng" dirty="0" err="1"/>
              <a:t>his</a:t>
            </a:r>
            <a:r>
              <a:rPr lang="fr-FR" sz="2400" b="1" u="sng" dirty="0"/>
              <a:t> </a:t>
            </a:r>
            <a:r>
              <a:rPr lang="fr-FR" sz="2400" b="1" u="sng" dirty="0" err="1"/>
              <a:t>bank</a:t>
            </a:r>
            <a:r>
              <a:rPr lang="fr-FR" sz="2400" b="1" u="sng" dirty="0"/>
              <a:t> to open the LC</a:t>
            </a:r>
            <a:r>
              <a:rPr lang="fr-FR" sz="2400" dirty="0"/>
              <a:t>. </a:t>
            </a:r>
            <a:r>
              <a:rPr lang="fr-FR" sz="2400" dirty="0" err="1"/>
              <a:t>Any</a:t>
            </a:r>
            <a:r>
              <a:rPr lang="fr-FR" sz="2400" dirty="0"/>
              <a:t> </a:t>
            </a:r>
            <a:r>
              <a:rPr lang="fr-FR" sz="2400" dirty="0" err="1"/>
              <a:t>error</a:t>
            </a:r>
            <a:r>
              <a:rPr lang="fr-FR" sz="2400" dirty="0"/>
              <a:t> </a:t>
            </a:r>
            <a:r>
              <a:rPr lang="fr-FR" sz="2400" dirty="0" err="1"/>
              <a:t>from</a:t>
            </a:r>
            <a:r>
              <a:rPr lang="fr-FR" sz="2400" dirty="0"/>
              <a:t> </a:t>
            </a:r>
            <a:r>
              <a:rPr lang="fr-FR" sz="2400" dirty="0" err="1"/>
              <a:t>him</a:t>
            </a:r>
            <a:r>
              <a:rPr lang="fr-FR" sz="2400" dirty="0"/>
              <a:t> </a:t>
            </a:r>
            <a:r>
              <a:rPr lang="fr-FR" sz="2400" dirty="0" err="1"/>
              <a:t>will</a:t>
            </a:r>
            <a:r>
              <a:rPr lang="fr-FR" sz="2400" dirty="0"/>
              <a:t> have an impact in the export process.</a:t>
            </a:r>
          </a:p>
          <a:p>
            <a:pPr>
              <a:buNone/>
            </a:pPr>
            <a:endParaRPr lang="fr-FR" sz="2400" dirty="0"/>
          </a:p>
          <a:p>
            <a:pPr algn="ctr">
              <a:buNone/>
            </a:pPr>
            <a:r>
              <a:rPr lang="fr-FR" sz="2400" dirty="0"/>
              <a:t>Do not </a:t>
            </a:r>
            <a:r>
              <a:rPr lang="fr-FR" sz="2400" dirty="0" err="1"/>
              <a:t>forget</a:t>
            </a:r>
            <a:r>
              <a:rPr lang="fr-FR" sz="2400" dirty="0"/>
              <a:t>, </a:t>
            </a:r>
            <a:r>
              <a:rPr lang="fr-FR" sz="2400" dirty="0" err="1"/>
              <a:t>you</a:t>
            </a:r>
            <a:r>
              <a:rPr lang="fr-FR" sz="2400" dirty="0"/>
              <a:t> are the </a:t>
            </a:r>
            <a:r>
              <a:rPr lang="fr-FR" sz="2400" dirty="0" err="1"/>
              <a:t>beneficiary</a:t>
            </a:r>
            <a:r>
              <a:rPr lang="fr-FR" sz="2400" dirty="0"/>
              <a:t>, </a:t>
            </a:r>
            <a:r>
              <a:rPr lang="fr-FR" sz="2400" dirty="0" err="1"/>
              <a:t>any</a:t>
            </a:r>
            <a:r>
              <a:rPr lang="fr-FR" sz="2400" dirty="0"/>
              <a:t> </a:t>
            </a:r>
            <a:r>
              <a:rPr lang="fr-FR" sz="2400" dirty="0" err="1"/>
              <a:t>mystakes</a:t>
            </a:r>
            <a:r>
              <a:rPr lang="fr-FR" sz="2400" dirty="0"/>
              <a:t> on the LC </a:t>
            </a:r>
            <a:r>
              <a:rPr lang="fr-FR" sz="2400" dirty="0" err="1"/>
              <a:t>will</a:t>
            </a:r>
            <a:r>
              <a:rPr lang="fr-FR" sz="2400" dirty="0"/>
              <a:t> put </a:t>
            </a:r>
            <a:r>
              <a:rPr lang="fr-FR" sz="2400" dirty="0" err="1"/>
              <a:t>your</a:t>
            </a:r>
            <a:endParaRPr lang="fr-FR" sz="2400" dirty="0"/>
          </a:p>
          <a:p>
            <a:pPr algn="ctr">
              <a:buNone/>
            </a:pPr>
            <a:r>
              <a:rPr lang="fr-FR" sz="2400" dirty="0"/>
              <a:t>	collection  in danger.</a:t>
            </a:r>
          </a:p>
          <a:p>
            <a:pPr algn="ctr">
              <a:buNone/>
            </a:pPr>
            <a:endParaRPr lang="fr-FR" sz="2400" dirty="0"/>
          </a:p>
          <a:p>
            <a:pPr marL="0" lvl="1" indent="0">
              <a:lnSpc>
                <a:spcPct val="90000"/>
              </a:lnSpc>
              <a:buNone/>
            </a:pPr>
            <a:r>
              <a:rPr lang="en-ZA" sz="2400" b="1" u="sng" dirty="0">
                <a:solidFill>
                  <a:schemeClr val="tx1"/>
                </a:solidFill>
              </a:rPr>
              <a:t>Individual work : job 5 (20mn)</a:t>
            </a:r>
          </a:p>
          <a:p>
            <a:pPr marL="0" lvl="1" indent="0">
              <a:lnSpc>
                <a:spcPct val="90000"/>
              </a:lnSpc>
              <a:buNone/>
            </a:pPr>
            <a:r>
              <a:rPr lang="en-ZA" sz="2400" dirty="0">
                <a:solidFill>
                  <a:schemeClr val="tx1"/>
                </a:solidFill>
              </a:rPr>
              <a:t>Fill the document “LC Guidelines” to give all the </a:t>
            </a:r>
            <a:r>
              <a:rPr lang="en-ZA" sz="2400" dirty="0" err="1">
                <a:solidFill>
                  <a:schemeClr val="tx1"/>
                </a:solidFill>
              </a:rPr>
              <a:t>informations</a:t>
            </a:r>
            <a:r>
              <a:rPr lang="en-ZA" sz="2400" dirty="0">
                <a:solidFill>
                  <a:schemeClr val="tx1"/>
                </a:solidFill>
              </a:rPr>
              <a:t> to 02 ride regarding the LC.</a:t>
            </a:r>
          </a:p>
          <a:p>
            <a:pPr>
              <a:buNone/>
            </a:pPr>
            <a:endParaRPr lang="fr-FR" sz="2400" dirty="0"/>
          </a:p>
          <a:p>
            <a:pPr algn="ct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lvl="1" indent="0">
              <a:lnSpc>
                <a:spcPct val="90000"/>
              </a:lnSpc>
              <a:buNone/>
            </a:pPr>
            <a:r>
              <a:rPr lang="en-ZA" sz="2400" b="1" u="sng" dirty="0">
                <a:solidFill>
                  <a:schemeClr val="tx1"/>
                </a:solidFill>
              </a:rPr>
              <a:t>Individual work : job 5 (1,5H)</a:t>
            </a:r>
          </a:p>
          <a:p>
            <a:pPr marL="0" lvl="1" indent="0">
              <a:lnSpc>
                <a:spcPct val="90000"/>
              </a:lnSpc>
              <a:buNone/>
            </a:pPr>
            <a:endParaRPr lang="en-ZA" sz="2400" dirty="0">
              <a:solidFill>
                <a:schemeClr val="tx1"/>
              </a:solidFill>
            </a:endParaRPr>
          </a:p>
          <a:p>
            <a:pPr marL="0" lvl="1" indent="0">
              <a:lnSpc>
                <a:spcPct val="90000"/>
              </a:lnSpc>
              <a:buNone/>
            </a:pPr>
            <a:r>
              <a:rPr lang="en-ZA" sz="2400" dirty="0">
                <a:solidFill>
                  <a:schemeClr val="tx1"/>
                </a:solidFill>
              </a:rPr>
              <a:t>You are working in 02 ride and </a:t>
            </a:r>
            <a:r>
              <a:rPr lang="en-ZA" sz="2400" dirty="0" err="1">
                <a:solidFill>
                  <a:schemeClr val="tx1"/>
                </a:solidFill>
              </a:rPr>
              <a:t>Eovolt</a:t>
            </a:r>
            <a:r>
              <a:rPr lang="en-ZA" sz="2400" dirty="0">
                <a:solidFill>
                  <a:schemeClr val="tx1"/>
                </a:solidFill>
              </a:rPr>
              <a:t>, your supplier, ask you to request an LC to your bank.</a:t>
            </a:r>
          </a:p>
          <a:p>
            <a:pPr marL="0" lvl="1" indent="0">
              <a:lnSpc>
                <a:spcPct val="90000"/>
              </a:lnSpc>
              <a:buNone/>
            </a:pPr>
            <a:endParaRPr lang="en-ZA" sz="2400" u="sng" dirty="0">
              <a:solidFill>
                <a:schemeClr val="tx1"/>
              </a:solidFill>
            </a:endParaRPr>
          </a:p>
          <a:p>
            <a:pPr marL="0" lvl="1" indent="0">
              <a:lnSpc>
                <a:spcPct val="90000"/>
              </a:lnSpc>
              <a:buNone/>
            </a:pPr>
            <a:r>
              <a:rPr lang="en-ZA" sz="2400" u="sng" dirty="0">
                <a:solidFill>
                  <a:schemeClr val="tx1"/>
                </a:solidFill>
              </a:rPr>
              <a:t>Please fill the request using the P/I already established.</a:t>
            </a: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sp>
        <p:nvSpPr>
          <p:cNvPr id="3" name="Flèche : droite 2">
            <a:extLst>
              <a:ext uri="{FF2B5EF4-FFF2-40B4-BE49-F238E27FC236}">
                <a16:creationId xmlns:a16="http://schemas.microsoft.com/office/drawing/2014/main" id="{1BBB7FDC-CEB9-4F5D-B901-C5B79BD66805}"/>
              </a:ext>
            </a:extLst>
          </p:cNvPr>
          <p:cNvSpPr/>
          <p:nvPr/>
        </p:nvSpPr>
        <p:spPr>
          <a:xfrm>
            <a:off x="609600" y="2966720"/>
            <a:ext cx="457200" cy="248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4327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US" sz="3200" dirty="0"/>
              <a:t>Focus on LCR</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341120"/>
            <a:ext cx="11399520" cy="5689600"/>
          </a:xfrm>
        </p:spPr>
        <p:txBody>
          <a:bodyPr>
            <a:noAutofit/>
          </a:bodyPr>
          <a:lstStyle/>
          <a:p>
            <a:pPr>
              <a:buNone/>
            </a:pPr>
            <a:endParaRPr lang="fr-FR" sz="12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pic>
        <p:nvPicPr>
          <p:cNvPr id="5" name="Image 4">
            <a:extLst>
              <a:ext uri="{FF2B5EF4-FFF2-40B4-BE49-F238E27FC236}">
                <a16:creationId xmlns:a16="http://schemas.microsoft.com/office/drawing/2014/main" id="{55C9ECF8-C220-405E-8316-A11898F23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117" y="1478280"/>
            <a:ext cx="6977526" cy="5123632"/>
          </a:xfrm>
          <a:prstGeom prst="rect">
            <a:avLst/>
          </a:prstGeom>
        </p:spPr>
      </p:pic>
    </p:spTree>
    <p:extLst>
      <p:ext uri="{BB962C8B-B14F-4D97-AF65-F5344CB8AC3E}">
        <p14:creationId xmlns:p14="http://schemas.microsoft.com/office/powerpoint/2010/main" val="20798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US" sz="3200" dirty="0"/>
              <a:t>Documentary remittance</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341120"/>
            <a:ext cx="11399520" cy="5689600"/>
          </a:xfrm>
        </p:spPr>
        <p:txBody>
          <a:bodyPr>
            <a:noAutofit/>
          </a:bodyPr>
          <a:lstStyle/>
          <a:p>
            <a:pPr>
              <a:buNone/>
            </a:pPr>
            <a:endParaRPr lang="fr-FR" sz="1200" dirty="0"/>
          </a:p>
          <a:p>
            <a:pPr>
              <a:buNone/>
            </a:pPr>
            <a:r>
              <a:rPr lang="en-ZA" sz="2400" b="1" u="sng" dirty="0"/>
              <a:t>Group work : job 6 (60mn)</a:t>
            </a:r>
          </a:p>
          <a:p>
            <a:pPr>
              <a:buNone/>
            </a:pPr>
            <a:r>
              <a:rPr lang="en-ZA" sz="2400" dirty="0"/>
              <a:t>Please prepare an oral presentation (5 to 10mn) to present to your staff the</a:t>
            </a:r>
          </a:p>
          <a:p>
            <a:pPr>
              <a:buNone/>
            </a:pPr>
            <a:r>
              <a:rPr lang="en-ZA" sz="2400" dirty="0"/>
              <a:t>difference between a letter of credit and documentary remittance.</a:t>
            </a:r>
          </a:p>
          <a:p>
            <a:pPr>
              <a:buNone/>
            </a:pPr>
            <a:r>
              <a:rPr lang="en-ZA" sz="2400" dirty="0"/>
              <a:t>Also the advantages and disadvantages of each technic.</a:t>
            </a:r>
          </a:p>
          <a:p>
            <a:pPr>
              <a:buNone/>
            </a:pPr>
            <a:r>
              <a:rPr lang="en-ZA" sz="2400" dirty="0"/>
              <a:t>What will be the most appropriate payment technic for </a:t>
            </a:r>
            <a:r>
              <a:rPr lang="en-ZA" sz="2400" dirty="0" err="1"/>
              <a:t>Eovolt</a:t>
            </a:r>
            <a:r>
              <a:rPr lang="en-ZA" sz="2400" dirty="0"/>
              <a:t> and 02ride? </a:t>
            </a:r>
          </a:p>
          <a:p>
            <a:pPr>
              <a:buNone/>
            </a:pPr>
            <a:endParaRPr lang="en-ZA" sz="2400" dirty="0"/>
          </a:p>
          <a:p>
            <a:pPr>
              <a:buNone/>
            </a:pPr>
            <a:r>
              <a:rPr lang="en-ZA" sz="2400" dirty="0"/>
              <a:t>To help you :</a:t>
            </a:r>
          </a:p>
          <a:p>
            <a:pPr>
              <a:buNone/>
            </a:pPr>
            <a:r>
              <a:rPr lang="en-ZA" sz="2400" dirty="0">
                <a:solidFill>
                  <a:srgbClr val="0070C0"/>
                </a:solidFill>
                <a:hlinkClick r:id="rId2">
                  <a:extLst>
                    <a:ext uri="{A12FA001-AC4F-418D-AE19-62706E023703}">
                      <ahyp:hlinkClr xmlns:ahyp="http://schemas.microsoft.com/office/drawing/2018/hyperlinkcolor" val="tx"/>
                    </a:ext>
                  </a:extLst>
                </a:hlinkClick>
              </a:rPr>
              <a:t>https://international.groupecreditagricole.com/en/solutions/solution/681,docu</a:t>
            </a:r>
            <a:endParaRPr lang="en-ZA" sz="2400" dirty="0">
              <a:solidFill>
                <a:srgbClr val="0070C0"/>
              </a:solidFill>
            </a:endParaRPr>
          </a:p>
          <a:p>
            <a:pPr>
              <a:buNone/>
            </a:pPr>
            <a:r>
              <a:rPr lang="en-ZA" sz="2400" dirty="0" err="1">
                <a:solidFill>
                  <a:srgbClr val="0070C0"/>
                </a:solidFill>
              </a:rPr>
              <a:t>entary</a:t>
            </a:r>
            <a:r>
              <a:rPr lang="en-ZA" sz="2400" dirty="0">
                <a:solidFill>
                  <a:srgbClr val="0070C0"/>
                </a:solidFill>
              </a:rPr>
              <a:t>-remittance</a:t>
            </a:r>
          </a:p>
          <a:p>
            <a:pPr>
              <a:buNone/>
            </a:pPr>
            <a:endParaRPr lang="en-ZA" sz="2400" dirty="0">
              <a:solidFill>
                <a:srgbClr val="0070C0"/>
              </a:solidFill>
            </a:endParaRPr>
          </a:p>
          <a:p>
            <a:pPr>
              <a:buNone/>
            </a:pPr>
            <a:r>
              <a:rPr lang="en-ZA" sz="2400" dirty="0">
                <a:solidFill>
                  <a:srgbClr val="0070C0"/>
                </a:solidFill>
              </a:rPr>
              <a:t>https://www.allianz-trade.fr/blog/remise-documentaire.html</a:t>
            </a:r>
          </a:p>
          <a:p>
            <a:pPr>
              <a:buNone/>
            </a:pPr>
            <a:endParaRPr lang="en-ZA" sz="2400" dirty="0"/>
          </a:p>
          <a:p>
            <a:pPr>
              <a:buNone/>
            </a:pPr>
            <a:endParaRPr lang="en-ZA" sz="2400" dirty="0"/>
          </a:p>
          <a:p>
            <a:pPr>
              <a:buNone/>
            </a:pPr>
            <a:endParaRPr lang="en-ZA" sz="2400" b="1" u="sng" dirty="0"/>
          </a:p>
          <a:p>
            <a:pPr>
              <a:buNone/>
            </a:pPr>
            <a:endParaRPr lang="en-ZA" sz="2400" b="1" u="sng"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spTree>
    <p:extLst>
      <p:ext uri="{BB962C8B-B14F-4D97-AF65-F5344CB8AC3E}">
        <p14:creationId xmlns:p14="http://schemas.microsoft.com/office/powerpoint/2010/main" val="806387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15" y="1095469"/>
            <a:ext cx="9946216" cy="914399"/>
          </a:xfrm>
        </p:spPr>
        <p:txBody>
          <a:bodyPr>
            <a:noAutofit/>
          </a:bodyPr>
          <a:lstStyle/>
          <a:p>
            <a:pPr algn="ctr"/>
            <a:r>
              <a:rPr lang="fr-CH" sz="3200" dirty="0"/>
              <a:t>The Standby </a:t>
            </a:r>
            <a:r>
              <a:rPr lang="fr-CH" sz="3200" dirty="0" err="1"/>
              <a:t>Letter</a:t>
            </a:r>
            <a:r>
              <a:rPr lang="fr-CH" sz="3200" dirty="0"/>
              <a:t> of </a:t>
            </a:r>
            <a:r>
              <a:rPr lang="fr-CH" sz="3200" dirty="0" err="1"/>
              <a:t>Credit</a:t>
            </a:r>
            <a:br>
              <a:rPr lang="fr-FR" sz="4400" dirty="0"/>
            </a:br>
            <a:endParaRPr lang="en-US" sz="4400" dirty="0"/>
          </a:p>
        </p:txBody>
      </p:sp>
      <p:sp>
        <p:nvSpPr>
          <p:cNvPr id="4" name="Content Placeholder 2"/>
          <p:cNvSpPr txBox="1">
            <a:spLocks/>
          </p:cNvSpPr>
          <p:nvPr/>
        </p:nvSpPr>
        <p:spPr bwMode="auto">
          <a:xfrm>
            <a:off x="406399" y="1706880"/>
            <a:ext cx="8412481" cy="4530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2pPr>
            <a:lvl3pPr marL="11430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3pPr>
            <a:lvl4pPr marL="16002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4pPr>
            <a:lvl5pPr marL="20574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5pPr>
            <a:lvl6pPr marL="25146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6pPr>
            <a:lvl7pPr marL="29718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7pPr>
            <a:lvl8pPr marL="34290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8pPr>
            <a:lvl9pPr marL="38862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9pPr>
          </a:lstStyle>
          <a:p>
            <a:endParaRPr lang="fr-FR" dirty="0"/>
          </a:p>
          <a:p>
            <a:r>
              <a:rPr lang="fr-FR" sz="2400" dirty="0">
                <a:solidFill>
                  <a:schemeClr val="tx2"/>
                </a:solidFill>
              </a:rPr>
              <a:t>The SLOC </a:t>
            </a:r>
            <a:r>
              <a:rPr lang="fr-FR" sz="2400" dirty="0" err="1">
                <a:solidFill>
                  <a:schemeClr val="tx2"/>
                </a:solidFill>
              </a:rPr>
              <a:t>is</a:t>
            </a:r>
            <a:r>
              <a:rPr lang="fr-FR" sz="2400" dirty="0">
                <a:solidFill>
                  <a:schemeClr val="tx2"/>
                </a:solidFill>
              </a:rPr>
              <a:t> </a:t>
            </a:r>
            <a:r>
              <a:rPr lang="en-US" sz="2400" dirty="0">
                <a:solidFill>
                  <a:schemeClr val="tx2"/>
                </a:solidFill>
              </a:rPr>
              <a:t>a bank guarantee with where the importer</a:t>
            </a:r>
          </a:p>
          <a:p>
            <a:r>
              <a:rPr lang="en-US" sz="2400" dirty="0">
                <a:solidFill>
                  <a:schemeClr val="tx2"/>
                </a:solidFill>
              </a:rPr>
              <a:t>guarantees to his supplier that his bank will replace it if it</a:t>
            </a:r>
          </a:p>
          <a:p>
            <a:r>
              <a:rPr lang="en-US" sz="2400" dirty="0">
                <a:solidFill>
                  <a:schemeClr val="tx2"/>
                </a:solidFill>
              </a:rPr>
              <a:t>fails, if the exporter presents the requested documents as</a:t>
            </a:r>
          </a:p>
          <a:p>
            <a:r>
              <a:rPr lang="en-US" sz="2400" dirty="0">
                <a:solidFill>
                  <a:schemeClr val="tx2"/>
                </a:solidFill>
              </a:rPr>
              <a:t>proof of the existence of the customer debt.</a:t>
            </a:r>
          </a:p>
          <a:p>
            <a:endParaRPr lang="fr-FR" sz="2400" dirty="0">
              <a:solidFill>
                <a:schemeClr val="tx2"/>
              </a:solidFill>
            </a:endParaRPr>
          </a:p>
          <a:p>
            <a:endParaRPr lang="fr-FR" sz="2400" dirty="0">
              <a:solidFill>
                <a:schemeClr val="tx2"/>
              </a:solidFill>
            </a:endParaRPr>
          </a:p>
          <a:p>
            <a:r>
              <a:rPr lang="en-US" sz="2400" dirty="0">
                <a:solidFill>
                  <a:schemeClr val="tx2"/>
                </a:solidFill>
              </a:rPr>
              <a:t>Unlike documentary credit, which must be realized, the SLOC</a:t>
            </a:r>
          </a:p>
          <a:p>
            <a:r>
              <a:rPr lang="en-US" sz="2400" dirty="0">
                <a:solidFill>
                  <a:schemeClr val="tx2"/>
                </a:solidFill>
              </a:rPr>
              <a:t>is not intended to be put into play. So this is not exactly a</a:t>
            </a:r>
          </a:p>
          <a:p>
            <a:r>
              <a:rPr lang="en-US" sz="2400" dirty="0">
                <a:solidFill>
                  <a:schemeClr val="tx2"/>
                </a:solidFill>
              </a:rPr>
              <a:t>payment instrument, it is a financial contract independent of</a:t>
            </a:r>
          </a:p>
          <a:p>
            <a:r>
              <a:rPr lang="en-US" sz="2400" dirty="0">
                <a:solidFill>
                  <a:schemeClr val="tx2"/>
                </a:solidFill>
              </a:rPr>
              <a:t>the commercial contract.</a:t>
            </a:r>
            <a:endParaRPr lang="fr-FR" sz="2400" dirty="0">
              <a:solidFill>
                <a:schemeClr val="tx2"/>
              </a:solidFill>
            </a:endParaRPr>
          </a:p>
        </p:txBody>
      </p:sp>
      <p:pic>
        <p:nvPicPr>
          <p:cNvPr id="5" name="Image 4">
            <a:extLst>
              <a:ext uri="{FF2B5EF4-FFF2-40B4-BE49-F238E27FC236}">
                <a16:creationId xmlns:a16="http://schemas.microsoft.com/office/drawing/2014/main" id="{DDA11BCC-C632-40C2-9F48-8626C2F73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9277" y="2979420"/>
            <a:ext cx="2600325" cy="1752600"/>
          </a:xfrm>
          <a:prstGeom prst="rect">
            <a:avLst/>
          </a:prstGeom>
        </p:spPr>
      </p:pic>
    </p:spTree>
    <p:extLst>
      <p:ext uri="{BB962C8B-B14F-4D97-AF65-F5344CB8AC3E}">
        <p14:creationId xmlns:p14="http://schemas.microsoft.com/office/powerpoint/2010/main" val="726945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395" y="882109"/>
            <a:ext cx="9946216" cy="914399"/>
          </a:xfrm>
        </p:spPr>
        <p:txBody>
          <a:bodyPr>
            <a:noAutofit/>
          </a:bodyPr>
          <a:lstStyle/>
          <a:p>
            <a:pPr algn="ctr"/>
            <a:r>
              <a:rPr lang="fr-CH" sz="3200" dirty="0" err="1"/>
              <a:t>Hedging</a:t>
            </a:r>
            <a:r>
              <a:rPr lang="fr-CH" sz="3200" dirty="0"/>
              <a:t> </a:t>
            </a:r>
            <a:r>
              <a:rPr lang="fr-CH" sz="3200" dirty="0" err="1"/>
              <a:t>credit</a:t>
            </a:r>
            <a:r>
              <a:rPr lang="fr-CH" sz="3200" dirty="0"/>
              <a:t> </a:t>
            </a:r>
            <a:r>
              <a:rPr lang="fr-CH" sz="3200" dirty="0" err="1"/>
              <a:t>risk</a:t>
            </a:r>
            <a:br>
              <a:rPr lang="fr-FR" sz="4400" dirty="0"/>
            </a:br>
            <a:endParaRPr lang="en-US" sz="4400" dirty="0"/>
          </a:p>
        </p:txBody>
      </p:sp>
      <p:sp>
        <p:nvSpPr>
          <p:cNvPr id="4" name="Content Placeholder 2"/>
          <p:cNvSpPr txBox="1">
            <a:spLocks/>
          </p:cNvSpPr>
          <p:nvPr/>
        </p:nvSpPr>
        <p:spPr bwMode="auto">
          <a:xfrm>
            <a:off x="447039" y="1524000"/>
            <a:ext cx="11318241" cy="5069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2pPr>
            <a:lvl3pPr marL="11430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3pPr>
            <a:lvl4pPr marL="16002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4pPr>
            <a:lvl5pPr marL="20574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5pPr>
            <a:lvl6pPr marL="25146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6pPr>
            <a:lvl7pPr marL="29718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7pPr>
            <a:lvl8pPr marL="34290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8pPr>
            <a:lvl9pPr marL="38862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9pPr>
          </a:lstStyle>
          <a:p>
            <a:endParaRPr lang="fr-FR" dirty="0"/>
          </a:p>
          <a:p>
            <a:r>
              <a:rPr lang="fr-FR" sz="2400" dirty="0">
                <a:solidFill>
                  <a:schemeClr val="tx2"/>
                </a:solidFill>
              </a:rPr>
              <a:t>How to </a:t>
            </a:r>
            <a:r>
              <a:rPr lang="fr-FR" sz="2400" dirty="0" err="1">
                <a:solidFill>
                  <a:schemeClr val="tx2"/>
                </a:solidFill>
              </a:rPr>
              <a:t>hedge</a:t>
            </a:r>
            <a:r>
              <a:rPr lang="fr-FR" sz="2400" dirty="0">
                <a:solidFill>
                  <a:schemeClr val="tx2"/>
                </a:solidFill>
              </a:rPr>
              <a:t> </a:t>
            </a:r>
            <a:r>
              <a:rPr lang="fr-FR" sz="2400" dirty="0" err="1">
                <a:solidFill>
                  <a:schemeClr val="tx2"/>
                </a:solidFill>
              </a:rPr>
              <a:t>credit</a:t>
            </a:r>
            <a:r>
              <a:rPr lang="fr-FR" sz="2400" dirty="0">
                <a:solidFill>
                  <a:schemeClr val="tx2"/>
                </a:solidFill>
              </a:rPr>
              <a:t> </a:t>
            </a:r>
            <a:r>
              <a:rPr lang="fr-FR" sz="2400" dirty="0" err="1">
                <a:solidFill>
                  <a:schemeClr val="tx2"/>
                </a:solidFill>
              </a:rPr>
              <a:t>risk</a:t>
            </a:r>
            <a:r>
              <a:rPr lang="fr-FR" sz="2400" dirty="0">
                <a:solidFill>
                  <a:schemeClr val="tx2"/>
                </a:solidFill>
              </a:rPr>
              <a:t>?</a:t>
            </a:r>
          </a:p>
          <a:p>
            <a:endParaRPr lang="fr-FR" sz="2400" dirty="0">
              <a:solidFill>
                <a:schemeClr val="tx2"/>
              </a:solidFill>
            </a:endParaRPr>
          </a:p>
          <a:p>
            <a:r>
              <a:rPr lang="fr-FR" sz="2400" dirty="0">
                <a:solidFill>
                  <a:schemeClr val="tx2"/>
                </a:solidFill>
              </a:rPr>
              <a:t>Of course, </a:t>
            </a:r>
            <a:r>
              <a:rPr lang="fr-FR" sz="2400" dirty="0" err="1">
                <a:solidFill>
                  <a:schemeClr val="tx2"/>
                </a:solidFill>
              </a:rPr>
              <a:t>using</a:t>
            </a:r>
            <a:r>
              <a:rPr lang="fr-FR" sz="2400" dirty="0">
                <a:solidFill>
                  <a:schemeClr val="tx2"/>
                </a:solidFill>
              </a:rPr>
              <a:t> the best </a:t>
            </a:r>
            <a:r>
              <a:rPr lang="fr-FR" sz="2400" dirty="0" err="1">
                <a:solidFill>
                  <a:schemeClr val="tx2"/>
                </a:solidFill>
              </a:rPr>
              <a:t>payment</a:t>
            </a:r>
            <a:r>
              <a:rPr lang="fr-FR" sz="2400" dirty="0">
                <a:solidFill>
                  <a:schemeClr val="tx2"/>
                </a:solidFill>
              </a:rPr>
              <a:t> techniques.</a:t>
            </a:r>
          </a:p>
          <a:p>
            <a:endParaRPr lang="fr-FR" sz="2400" dirty="0">
              <a:solidFill>
                <a:schemeClr val="tx2"/>
              </a:solidFill>
            </a:endParaRPr>
          </a:p>
          <a:p>
            <a:r>
              <a:rPr lang="fr-FR" sz="2400" dirty="0">
                <a:solidFill>
                  <a:schemeClr val="tx2"/>
                </a:solidFill>
              </a:rPr>
              <a:t>But </a:t>
            </a:r>
            <a:r>
              <a:rPr lang="fr-FR" sz="2400" dirty="0" err="1">
                <a:solidFill>
                  <a:schemeClr val="tx2"/>
                </a:solidFill>
              </a:rPr>
              <a:t>we</a:t>
            </a:r>
            <a:r>
              <a:rPr lang="fr-FR" sz="2400" dirty="0">
                <a:solidFill>
                  <a:schemeClr val="tx2"/>
                </a:solidFill>
              </a:rPr>
              <a:t> can </a:t>
            </a:r>
            <a:r>
              <a:rPr lang="fr-FR" sz="2400" dirty="0" err="1">
                <a:solidFill>
                  <a:schemeClr val="tx2"/>
                </a:solidFill>
              </a:rPr>
              <a:t>also</a:t>
            </a:r>
            <a:r>
              <a:rPr lang="fr-FR" sz="2400" dirty="0">
                <a:solidFill>
                  <a:schemeClr val="tx2"/>
                </a:solidFill>
              </a:rPr>
              <a:t> </a:t>
            </a:r>
            <a:r>
              <a:rPr lang="fr-FR" sz="2400" dirty="0" err="1">
                <a:solidFill>
                  <a:schemeClr val="tx2"/>
                </a:solidFill>
              </a:rPr>
              <a:t>hedge</a:t>
            </a:r>
            <a:r>
              <a:rPr lang="fr-FR" sz="2400" dirty="0">
                <a:solidFill>
                  <a:schemeClr val="tx2"/>
                </a:solidFill>
              </a:rPr>
              <a:t> </a:t>
            </a:r>
            <a:r>
              <a:rPr lang="fr-FR" sz="2400" dirty="0" err="1">
                <a:solidFill>
                  <a:schemeClr val="tx2"/>
                </a:solidFill>
              </a:rPr>
              <a:t>our</a:t>
            </a:r>
            <a:r>
              <a:rPr lang="fr-FR" sz="2400" dirty="0">
                <a:solidFill>
                  <a:schemeClr val="tx2"/>
                </a:solidFill>
              </a:rPr>
              <a:t> </a:t>
            </a:r>
            <a:r>
              <a:rPr lang="fr-FR" sz="2400" dirty="0" err="1">
                <a:solidFill>
                  <a:schemeClr val="tx2"/>
                </a:solidFill>
              </a:rPr>
              <a:t>credit</a:t>
            </a:r>
            <a:r>
              <a:rPr lang="fr-FR" sz="2400" dirty="0">
                <a:solidFill>
                  <a:schemeClr val="tx2"/>
                </a:solidFill>
              </a:rPr>
              <a:t> </a:t>
            </a:r>
            <a:r>
              <a:rPr lang="fr-FR" sz="2400" dirty="0" err="1">
                <a:solidFill>
                  <a:schemeClr val="tx2"/>
                </a:solidFill>
              </a:rPr>
              <a:t>risk</a:t>
            </a:r>
            <a:r>
              <a:rPr lang="fr-FR" sz="2400" dirty="0">
                <a:solidFill>
                  <a:schemeClr val="tx2"/>
                </a:solidFill>
              </a:rPr>
              <a:t> </a:t>
            </a:r>
            <a:r>
              <a:rPr lang="fr-FR" sz="2400" dirty="0" err="1">
                <a:solidFill>
                  <a:schemeClr val="tx2"/>
                </a:solidFill>
              </a:rPr>
              <a:t>with</a:t>
            </a:r>
            <a:r>
              <a:rPr lang="fr-FR" sz="2400" dirty="0">
                <a:solidFill>
                  <a:schemeClr val="tx2"/>
                </a:solidFill>
              </a:rPr>
              <a:t> </a:t>
            </a:r>
            <a:r>
              <a:rPr lang="fr-FR" sz="2400" dirty="0" err="1">
                <a:solidFill>
                  <a:schemeClr val="tx2"/>
                </a:solidFill>
              </a:rPr>
              <a:t>another</a:t>
            </a:r>
            <a:r>
              <a:rPr lang="fr-FR" sz="2400" dirty="0">
                <a:solidFill>
                  <a:schemeClr val="tx2"/>
                </a:solidFill>
              </a:rPr>
              <a:t> </a:t>
            </a:r>
            <a:r>
              <a:rPr lang="fr-FR" sz="2400" dirty="0" err="1">
                <a:solidFill>
                  <a:schemeClr val="tx2"/>
                </a:solidFill>
              </a:rPr>
              <a:t>methods</a:t>
            </a:r>
            <a:r>
              <a:rPr lang="fr-FR" sz="2400" dirty="0">
                <a:solidFill>
                  <a:schemeClr val="tx2"/>
                </a:solidFill>
              </a:rPr>
              <a:t>, </a:t>
            </a:r>
            <a:r>
              <a:rPr lang="en-US" sz="2400" dirty="0">
                <a:solidFill>
                  <a:schemeClr val="tx2"/>
                </a:solidFill>
              </a:rPr>
              <a:t>three main types of</a:t>
            </a:r>
          </a:p>
          <a:p>
            <a:r>
              <a:rPr lang="en-US" sz="2400" dirty="0">
                <a:solidFill>
                  <a:schemeClr val="tx2"/>
                </a:solidFill>
              </a:rPr>
              <a:t>technique for external management of the risk of non-payment: </a:t>
            </a:r>
          </a:p>
          <a:p>
            <a:pPr>
              <a:buFontTx/>
              <a:buChar char="-"/>
            </a:pPr>
            <a:r>
              <a:rPr lang="en-US" sz="2400" dirty="0">
                <a:solidFill>
                  <a:schemeClr val="tx2"/>
                </a:solidFill>
              </a:rPr>
              <a:t>using a credit insurance company</a:t>
            </a:r>
          </a:p>
          <a:p>
            <a:pPr>
              <a:buFontTx/>
              <a:buChar char="-"/>
            </a:pPr>
            <a:r>
              <a:rPr lang="en-US" sz="2400" dirty="0">
                <a:solidFill>
                  <a:schemeClr val="tx2"/>
                </a:solidFill>
              </a:rPr>
              <a:t>using of a factoring company</a:t>
            </a:r>
          </a:p>
          <a:p>
            <a:pPr>
              <a:buFontTx/>
              <a:buChar char="-"/>
            </a:pPr>
            <a:r>
              <a:rPr lang="en-US" sz="2400" dirty="0">
                <a:solidFill>
                  <a:schemeClr val="tx2"/>
                </a:solidFill>
              </a:rPr>
              <a:t>using of a forfaiting company.</a:t>
            </a:r>
          </a:p>
          <a:p>
            <a:pPr>
              <a:buFontTx/>
              <a:buChar char="-"/>
            </a:pPr>
            <a:endParaRPr lang="en-US" sz="2400" dirty="0">
              <a:solidFill>
                <a:schemeClr val="tx2"/>
              </a:solidFill>
            </a:endParaRPr>
          </a:p>
          <a:p>
            <a:pPr marL="0" indent="0"/>
            <a:r>
              <a:rPr lang="en-US" sz="2400" dirty="0">
                <a:solidFill>
                  <a:schemeClr val="tx2"/>
                </a:solidFill>
              </a:rPr>
              <a:t>Let’s focus on the credit insurance.</a:t>
            </a:r>
          </a:p>
        </p:txBody>
      </p:sp>
    </p:spTree>
    <p:extLst>
      <p:ext uri="{BB962C8B-B14F-4D97-AF65-F5344CB8AC3E}">
        <p14:creationId xmlns:p14="http://schemas.microsoft.com/office/powerpoint/2010/main" val="930980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35" y="709389"/>
            <a:ext cx="9946216" cy="914399"/>
          </a:xfrm>
        </p:spPr>
        <p:txBody>
          <a:bodyPr>
            <a:noAutofit/>
          </a:bodyPr>
          <a:lstStyle/>
          <a:p>
            <a:pPr algn="ctr"/>
            <a:r>
              <a:rPr lang="fr-CH" sz="3200" dirty="0" err="1"/>
              <a:t>Credit</a:t>
            </a:r>
            <a:r>
              <a:rPr lang="fr-CH" sz="3200" dirty="0"/>
              <a:t> </a:t>
            </a:r>
            <a:r>
              <a:rPr lang="fr-CH" sz="3200" dirty="0" err="1"/>
              <a:t>insurance</a:t>
            </a:r>
            <a:br>
              <a:rPr lang="fr-FR" sz="4400" dirty="0"/>
            </a:br>
            <a:endParaRPr lang="en-US" sz="4400" dirty="0"/>
          </a:p>
        </p:txBody>
      </p:sp>
      <p:sp>
        <p:nvSpPr>
          <p:cNvPr id="4" name="Content Placeholder 2"/>
          <p:cNvSpPr txBox="1">
            <a:spLocks/>
          </p:cNvSpPr>
          <p:nvPr/>
        </p:nvSpPr>
        <p:spPr bwMode="auto">
          <a:xfrm>
            <a:off x="416559" y="1747520"/>
            <a:ext cx="11511281" cy="4785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2pPr>
            <a:lvl3pPr marL="11430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3pPr>
            <a:lvl4pPr marL="16002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4pPr>
            <a:lvl5pPr marL="20574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5pPr>
            <a:lvl6pPr marL="25146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6pPr>
            <a:lvl7pPr marL="29718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7pPr>
            <a:lvl8pPr marL="34290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8pPr>
            <a:lvl9pPr marL="38862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9pPr>
          </a:lstStyle>
          <a:p>
            <a:pPr algn="just"/>
            <a:r>
              <a:rPr lang="en-US" sz="2400" dirty="0">
                <a:solidFill>
                  <a:schemeClr val="tx2"/>
                </a:solidFill>
              </a:rPr>
              <a:t>Credit insurance protects companies against the risk of non payment  from domestic</a:t>
            </a:r>
          </a:p>
          <a:p>
            <a:pPr algn="just"/>
            <a:r>
              <a:rPr lang="en-US" sz="2400" dirty="0">
                <a:solidFill>
                  <a:schemeClr val="tx2"/>
                </a:solidFill>
              </a:rPr>
              <a:t>or international customers (referred to as export credit insurance). </a:t>
            </a:r>
          </a:p>
          <a:p>
            <a:pPr algn="just"/>
            <a:endParaRPr lang="en-US" sz="2400" dirty="0">
              <a:solidFill>
                <a:schemeClr val="tx2"/>
              </a:solidFill>
            </a:endParaRPr>
          </a:p>
          <a:p>
            <a:pPr algn="just"/>
            <a:r>
              <a:rPr lang="en-US" sz="2400" dirty="0">
                <a:solidFill>
                  <a:schemeClr val="tx2"/>
                </a:solidFill>
              </a:rPr>
              <a:t>It insures the supplier against the risk of non payment for goods delivered or services</a:t>
            </a:r>
          </a:p>
          <a:p>
            <a:pPr algn="just"/>
            <a:r>
              <a:rPr lang="en-US" sz="2400" dirty="0">
                <a:solidFill>
                  <a:schemeClr val="tx2"/>
                </a:solidFill>
              </a:rPr>
              <a:t>provided to the customer. </a:t>
            </a:r>
          </a:p>
          <a:p>
            <a:pPr algn="just"/>
            <a:endParaRPr lang="en-US" sz="2400" dirty="0">
              <a:solidFill>
                <a:schemeClr val="tx2"/>
              </a:solidFill>
            </a:endParaRPr>
          </a:p>
          <a:p>
            <a:pPr algn="just"/>
            <a:r>
              <a:rPr lang="en-US" sz="2400" dirty="0">
                <a:solidFill>
                  <a:schemeClr val="tx2"/>
                </a:solidFill>
              </a:rPr>
              <a:t>The insurer also informs the supplier about the solvency of its customers.</a:t>
            </a:r>
          </a:p>
          <a:p>
            <a:pPr algn="just"/>
            <a:endParaRPr lang="en-US" sz="2400" dirty="0">
              <a:solidFill>
                <a:schemeClr val="tx2"/>
              </a:solidFill>
            </a:endParaRPr>
          </a:p>
          <a:p>
            <a:pPr algn="ctr"/>
            <a:r>
              <a:rPr lang="en-US" sz="2400" dirty="0">
                <a:solidFill>
                  <a:srgbClr val="0070C0"/>
                </a:solidFill>
              </a:rPr>
              <a:t>https://youtu.be/vdUXtqXoWxU?si=0xrO3xGcT2InmGtM</a:t>
            </a:r>
          </a:p>
        </p:txBody>
      </p:sp>
    </p:spTree>
    <p:extLst>
      <p:ext uri="{BB962C8B-B14F-4D97-AF65-F5344CB8AC3E}">
        <p14:creationId xmlns:p14="http://schemas.microsoft.com/office/powerpoint/2010/main" val="1557358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35" y="985521"/>
            <a:ext cx="9946216" cy="914399"/>
          </a:xfrm>
        </p:spPr>
        <p:txBody>
          <a:bodyPr>
            <a:noAutofit/>
          </a:bodyPr>
          <a:lstStyle/>
          <a:p>
            <a:pPr algn="ctr"/>
            <a:r>
              <a:rPr lang="fr-CH" sz="3200" dirty="0"/>
              <a:t>QC and AQL standards</a:t>
            </a:r>
            <a:br>
              <a:rPr lang="fr-FR" sz="4400" dirty="0"/>
            </a:br>
            <a:endParaRPr lang="en-US" sz="4400" dirty="0"/>
          </a:p>
        </p:txBody>
      </p:sp>
      <p:sp>
        <p:nvSpPr>
          <p:cNvPr id="4" name="Content Placeholder 2"/>
          <p:cNvSpPr txBox="1">
            <a:spLocks/>
          </p:cNvSpPr>
          <p:nvPr/>
        </p:nvSpPr>
        <p:spPr bwMode="auto">
          <a:xfrm>
            <a:off x="416559" y="2011680"/>
            <a:ext cx="11511281" cy="4521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2pPr>
            <a:lvl3pPr marL="11430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3pPr>
            <a:lvl4pPr marL="16002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4pPr>
            <a:lvl5pPr marL="20574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5pPr>
            <a:lvl6pPr marL="25146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6pPr>
            <a:lvl7pPr marL="29718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7pPr>
            <a:lvl8pPr marL="34290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8pPr>
            <a:lvl9pPr marL="38862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9pPr>
          </a:lstStyle>
          <a:p>
            <a:pPr>
              <a:buFont typeface="Arial" panose="020B0604020202020204" pitchFamily="34" charset="0"/>
              <a:buChar char="•"/>
            </a:pPr>
            <a:r>
              <a:rPr lang="en-AU" sz="2400" dirty="0">
                <a:solidFill>
                  <a:schemeClr val="tx2"/>
                </a:solidFill>
              </a:rPr>
              <a:t>Quality control does not refer to quality standards but to controls carried out on</a:t>
            </a:r>
          </a:p>
          <a:p>
            <a:r>
              <a:rPr lang="en-AU" sz="2400" dirty="0">
                <a:solidFill>
                  <a:schemeClr val="tx2"/>
                </a:solidFill>
              </a:rPr>
              <a:t>production.</a:t>
            </a:r>
          </a:p>
          <a:p>
            <a:r>
              <a:rPr lang="en-AU" sz="2400" dirty="0">
                <a:solidFill>
                  <a:schemeClr val="tx2"/>
                </a:solidFill>
              </a:rPr>
              <a:t> </a:t>
            </a:r>
          </a:p>
          <a:p>
            <a:pPr>
              <a:buFont typeface="Arial" panose="020B0604020202020204" pitchFamily="34" charset="0"/>
              <a:buChar char="•"/>
            </a:pPr>
            <a:r>
              <a:rPr lang="en-AU" sz="2400" dirty="0">
                <a:solidFill>
                  <a:schemeClr val="tx2"/>
                </a:solidFill>
              </a:rPr>
              <a:t>Control is an operation intended to determine whether the product (including services, documents, source code) controlled conforms or not to its pre-established specifications or requirements and includes a decision of acceptance, rejection or retouching.</a:t>
            </a:r>
          </a:p>
          <a:p>
            <a:pPr>
              <a:buFont typeface="Arial" panose="020B0604020202020204" pitchFamily="34" charset="0"/>
              <a:buChar char="•"/>
            </a:pPr>
            <a:endParaRPr lang="en-AU" sz="2400" dirty="0">
              <a:solidFill>
                <a:schemeClr val="tx2"/>
              </a:solidFill>
            </a:endParaRPr>
          </a:p>
          <a:p>
            <a:pPr>
              <a:buFont typeface="Arial" panose="020B0604020202020204" pitchFamily="34" charset="0"/>
              <a:buChar char="•"/>
            </a:pPr>
            <a:r>
              <a:rPr lang="en-AU" sz="2400" dirty="0">
                <a:solidFill>
                  <a:schemeClr val="tx2"/>
                </a:solidFill>
              </a:rPr>
              <a:t>This part is quite important in an international business trade.</a:t>
            </a:r>
          </a:p>
          <a:p>
            <a:pPr algn="just"/>
            <a:endParaRPr lang="en-US" sz="2400" dirty="0">
              <a:solidFill>
                <a:srgbClr val="0070C0"/>
              </a:solidFill>
            </a:endParaRPr>
          </a:p>
        </p:txBody>
      </p:sp>
    </p:spTree>
    <p:extLst>
      <p:ext uri="{BB962C8B-B14F-4D97-AF65-F5344CB8AC3E}">
        <p14:creationId xmlns:p14="http://schemas.microsoft.com/office/powerpoint/2010/main" val="3048958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67" y="857232"/>
            <a:ext cx="9946216" cy="473627"/>
          </a:xfrm>
        </p:spPr>
        <p:txBody>
          <a:bodyPr>
            <a:noAutofit/>
          </a:bodyPr>
          <a:lstStyle/>
          <a:p>
            <a:pPr algn="ctr"/>
            <a:r>
              <a:rPr lang="fr-CH" sz="4400" dirty="0"/>
              <a:t>QC</a:t>
            </a:r>
            <a:endParaRPr lang="en-US" sz="4400" dirty="0"/>
          </a:p>
        </p:txBody>
      </p:sp>
      <p:sp>
        <p:nvSpPr>
          <p:cNvPr id="5" name="Rectangle 2">
            <a:extLst>
              <a:ext uri="{FF2B5EF4-FFF2-40B4-BE49-F238E27FC236}">
                <a16:creationId xmlns:a16="http://schemas.microsoft.com/office/drawing/2014/main" id="{04FDA41F-A8B2-4665-8988-F1801D6F4586}"/>
              </a:ext>
            </a:extLst>
          </p:cNvPr>
          <p:cNvSpPr>
            <a:spLocks noGrp="1" noChangeArrowheads="1"/>
          </p:cNvSpPr>
          <p:nvPr>
            <p:ph idx="1"/>
          </p:nvPr>
        </p:nvSpPr>
        <p:spPr bwMode="auto">
          <a:xfrm>
            <a:off x="686675" y="1998930"/>
            <a:ext cx="1109367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indent="0" eaLnBrk="0" fontAlgn="base" hangingPunct="0">
              <a:spcBef>
                <a:spcPct val="0"/>
              </a:spcBef>
              <a:spcAft>
                <a:spcPct val="0"/>
              </a:spcAft>
              <a:buClrTx/>
              <a:buNone/>
            </a:pPr>
            <a:r>
              <a:rPr lang="en-AU" altLang="fr-FR" sz="2400" u="sng" dirty="0">
                <a:solidFill>
                  <a:schemeClr val="tx2"/>
                </a:solidFill>
              </a:rPr>
              <a:t>A quality control is defined by a number of parameters:</a:t>
            </a:r>
          </a:p>
          <a:p>
            <a:pPr marL="342900" indent="-342900" eaLnBrk="0" fontAlgn="base" hangingPunct="0">
              <a:spcBef>
                <a:spcPct val="0"/>
              </a:spcBef>
              <a:spcAft>
                <a:spcPct val="0"/>
              </a:spcAft>
              <a:buClrTx/>
            </a:pPr>
            <a:r>
              <a:rPr lang="en-AU" altLang="fr-FR" sz="2400" dirty="0">
                <a:solidFill>
                  <a:schemeClr val="tx2"/>
                </a:solidFill>
              </a:rPr>
              <a:t>the frequency of control: systematic, by sampling</a:t>
            </a:r>
          </a:p>
          <a:p>
            <a:pPr marL="342900" indent="-342900" eaLnBrk="0" fontAlgn="base" hangingPunct="0">
              <a:spcBef>
                <a:spcPct val="0"/>
              </a:spcBef>
              <a:spcAft>
                <a:spcPct val="0"/>
              </a:spcAft>
              <a:buClrTx/>
            </a:pPr>
            <a:r>
              <a:rPr lang="en-AU" altLang="fr-FR" sz="2400" dirty="0">
                <a:solidFill>
                  <a:schemeClr val="tx2"/>
                </a:solidFill>
              </a:rPr>
              <a:t>the product characteristic(s) that must be controlled</a:t>
            </a:r>
          </a:p>
          <a:p>
            <a:pPr marL="342900" indent="-342900" eaLnBrk="0" fontAlgn="base" hangingPunct="0">
              <a:spcBef>
                <a:spcPct val="0"/>
              </a:spcBef>
              <a:spcAft>
                <a:spcPct val="0"/>
              </a:spcAft>
              <a:buClrTx/>
            </a:pPr>
            <a:r>
              <a:rPr lang="en-AU" altLang="fr-FR" sz="2400" dirty="0">
                <a:solidFill>
                  <a:schemeClr val="tx2"/>
                </a:solidFill>
              </a:rPr>
              <a:t>the control method: internal and/or external</a:t>
            </a:r>
          </a:p>
          <a:p>
            <a:pPr marL="342900" indent="-342900" eaLnBrk="0" fontAlgn="base" hangingPunct="0">
              <a:spcBef>
                <a:spcPct val="0"/>
              </a:spcBef>
              <a:spcAft>
                <a:spcPct val="0"/>
              </a:spcAft>
              <a:buClrTx/>
            </a:pPr>
            <a:endParaRPr lang="en-AU" altLang="fr-FR" sz="2400" dirty="0">
              <a:solidFill>
                <a:schemeClr val="tx2"/>
              </a:solidFill>
            </a:endParaRPr>
          </a:p>
          <a:p>
            <a:pPr marL="0" indent="0" eaLnBrk="0" fontAlgn="base" hangingPunct="0">
              <a:spcBef>
                <a:spcPct val="0"/>
              </a:spcBef>
              <a:spcAft>
                <a:spcPct val="0"/>
              </a:spcAft>
              <a:buClrTx/>
              <a:buNone/>
            </a:pPr>
            <a:r>
              <a:rPr lang="en-AU" altLang="fr-FR" sz="2400" dirty="0">
                <a:solidFill>
                  <a:schemeClr val="tx2"/>
                </a:solidFill>
              </a:rPr>
              <a:t>In our case, we will set up an internal QC for each e-bike produced.</a:t>
            </a:r>
          </a:p>
          <a:p>
            <a:pPr marL="0" indent="0" eaLnBrk="0" fontAlgn="base" hangingPunct="0">
              <a:spcBef>
                <a:spcPct val="0"/>
              </a:spcBef>
              <a:spcAft>
                <a:spcPct val="0"/>
              </a:spcAft>
              <a:buClrTx/>
              <a:buNone/>
            </a:pPr>
            <a:endParaRPr lang="en-AU" altLang="fr-FR" sz="2400" dirty="0">
              <a:solidFill>
                <a:schemeClr val="tx2"/>
              </a:solidFill>
            </a:endParaRPr>
          </a:p>
          <a:p>
            <a:pPr marL="0" indent="0" eaLnBrk="0" fontAlgn="base" hangingPunct="0">
              <a:spcBef>
                <a:spcPct val="0"/>
              </a:spcBef>
              <a:spcAft>
                <a:spcPct val="0"/>
              </a:spcAft>
              <a:buClrTx/>
              <a:buNone/>
            </a:pPr>
            <a:r>
              <a:rPr lang="en-AU" altLang="fr-FR" sz="2400" dirty="0">
                <a:solidFill>
                  <a:schemeClr val="tx2"/>
                </a:solidFill>
              </a:rPr>
              <a:t>O2 ride will also probably organize a QC :</a:t>
            </a:r>
          </a:p>
          <a:p>
            <a:pPr marL="342900" indent="-342900" eaLnBrk="0" fontAlgn="base" hangingPunct="0">
              <a:spcBef>
                <a:spcPct val="0"/>
              </a:spcBef>
              <a:spcAft>
                <a:spcPct val="0"/>
              </a:spcAft>
              <a:buClrTx/>
              <a:buFontTx/>
              <a:buChar char="-"/>
            </a:pPr>
            <a:r>
              <a:rPr lang="en-AU" altLang="fr-FR" sz="2400" dirty="0">
                <a:solidFill>
                  <a:schemeClr val="tx2"/>
                </a:solidFill>
              </a:rPr>
              <a:t>by sampling</a:t>
            </a:r>
          </a:p>
          <a:p>
            <a:pPr marL="342900" indent="-342900" eaLnBrk="0" fontAlgn="base" hangingPunct="0">
              <a:spcBef>
                <a:spcPct val="0"/>
              </a:spcBef>
              <a:spcAft>
                <a:spcPct val="0"/>
              </a:spcAft>
              <a:buClrTx/>
              <a:buFontTx/>
              <a:buChar char="-"/>
            </a:pPr>
            <a:r>
              <a:rPr lang="en-AU" altLang="fr-FR" sz="2400" dirty="0">
                <a:solidFill>
                  <a:schemeClr val="tx2"/>
                </a:solidFill>
              </a:rPr>
              <a:t>with a specialised partner</a:t>
            </a:r>
          </a:p>
          <a:p>
            <a:pPr marL="342900" indent="-342900" eaLnBrk="0" fontAlgn="base" hangingPunct="0">
              <a:spcBef>
                <a:spcPct val="0"/>
              </a:spcBef>
              <a:spcAft>
                <a:spcPct val="0"/>
              </a:spcAft>
              <a:buClrTx/>
              <a:buFontTx/>
              <a:buChar char="-"/>
            </a:pPr>
            <a:endParaRPr lang="en-AU" altLang="fr-FR" sz="2400" dirty="0">
              <a:solidFill>
                <a:schemeClr val="tx2"/>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2410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67" y="857232"/>
            <a:ext cx="9946216" cy="473627"/>
          </a:xfrm>
        </p:spPr>
        <p:txBody>
          <a:bodyPr>
            <a:noAutofit/>
          </a:bodyPr>
          <a:lstStyle/>
          <a:p>
            <a:pPr algn="ctr"/>
            <a:r>
              <a:rPr lang="fr-CH" sz="4400" dirty="0"/>
              <a:t>AQL standards</a:t>
            </a:r>
            <a:endParaRPr lang="en-US" sz="4400" dirty="0"/>
          </a:p>
        </p:txBody>
      </p:sp>
      <p:sp>
        <p:nvSpPr>
          <p:cNvPr id="5" name="Rectangle 2">
            <a:extLst>
              <a:ext uri="{FF2B5EF4-FFF2-40B4-BE49-F238E27FC236}">
                <a16:creationId xmlns:a16="http://schemas.microsoft.com/office/drawing/2014/main" id="{E95FE1D7-D614-442C-AA4A-88EA226F25C0}"/>
              </a:ext>
            </a:extLst>
          </p:cNvPr>
          <p:cNvSpPr>
            <a:spLocks noGrp="1" noChangeArrowheads="1"/>
          </p:cNvSpPr>
          <p:nvPr>
            <p:ph idx="1"/>
          </p:nvPr>
        </p:nvSpPr>
        <p:spPr bwMode="auto">
          <a:xfrm>
            <a:off x="712444" y="1746688"/>
            <a:ext cx="1118826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0" fontAlgn="base" hangingPunct="0">
              <a:lnSpc>
                <a:spcPct val="100000"/>
              </a:lnSpc>
              <a:spcBef>
                <a:spcPct val="0"/>
              </a:spcBef>
              <a:spcAft>
                <a:spcPct val="0"/>
              </a:spcAft>
              <a:buClrTx/>
              <a:buSzTx/>
              <a:buFont typeface="Georgia"/>
              <a:buNone/>
              <a:tabLst/>
            </a:pPr>
            <a:r>
              <a:rPr lang="en-SG" altLang="fr-FR" sz="2400" dirty="0">
                <a:solidFill>
                  <a:schemeClr val="tx2"/>
                </a:solidFill>
              </a:rPr>
              <a:t>The most common method for inspections is established by ISO 2859-1 (ANSI/ASQC ZI.4-2003). </a:t>
            </a:r>
          </a:p>
          <a:p>
            <a:pPr marL="0" marR="0" lvl="0" indent="0" defTabSz="914400" eaLnBrk="0" fontAlgn="base" hangingPunct="0">
              <a:lnSpc>
                <a:spcPct val="100000"/>
              </a:lnSpc>
              <a:spcBef>
                <a:spcPct val="0"/>
              </a:spcBef>
              <a:spcAft>
                <a:spcPct val="0"/>
              </a:spcAft>
              <a:buClrTx/>
              <a:buSzTx/>
              <a:buFont typeface="Georgia"/>
              <a:buNone/>
              <a:tabLst/>
            </a:pPr>
            <a:endParaRPr lang="en-SG" altLang="fr-FR" sz="2400" dirty="0">
              <a:solidFill>
                <a:schemeClr val="tx2"/>
              </a:solidFill>
            </a:endParaRPr>
          </a:p>
          <a:p>
            <a:pPr marL="0" marR="0" lvl="0" indent="0" defTabSz="914400" eaLnBrk="0" fontAlgn="base" hangingPunct="0">
              <a:lnSpc>
                <a:spcPct val="100000"/>
              </a:lnSpc>
              <a:spcBef>
                <a:spcPct val="0"/>
              </a:spcBef>
              <a:spcAft>
                <a:spcPct val="0"/>
              </a:spcAft>
              <a:buClrTx/>
              <a:buSzTx/>
              <a:buFont typeface="Georgia"/>
              <a:buNone/>
              <a:tabLst/>
            </a:pPr>
            <a:r>
              <a:rPr lang="en-SG" altLang="fr-FR" sz="2400" dirty="0">
                <a:solidFill>
                  <a:schemeClr val="tx2"/>
                </a:solidFill>
              </a:rPr>
              <a:t>It refers to the concept of AQL: Acceptable Quality Limit. </a:t>
            </a:r>
          </a:p>
          <a:p>
            <a:pPr marL="0" marR="0" lvl="0" indent="0" defTabSz="914400" eaLnBrk="0" fontAlgn="base" hangingPunct="0">
              <a:lnSpc>
                <a:spcPct val="100000"/>
              </a:lnSpc>
              <a:spcBef>
                <a:spcPct val="0"/>
              </a:spcBef>
              <a:spcAft>
                <a:spcPct val="0"/>
              </a:spcAft>
              <a:buClrTx/>
              <a:buSzTx/>
              <a:buFont typeface="Georgia"/>
              <a:buNone/>
              <a:tabLst/>
            </a:pPr>
            <a:endParaRPr lang="en-SG" altLang="fr-FR" sz="2400" dirty="0">
              <a:solidFill>
                <a:schemeClr val="tx2"/>
              </a:solidFill>
            </a:endParaRPr>
          </a:p>
          <a:p>
            <a:pPr marL="0" marR="0" lvl="0" indent="0" defTabSz="914400" eaLnBrk="0" fontAlgn="base" hangingPunct="0">
              <a:lnSpc>
                <a:spcPct val="100000"/>
              </a:lnSpc>
              <a:spcBef>
                <a:spcPct val="0"/>
              </a:spcBef>
              <a:spcAft>
                <a:spcPct val="0"/>
              </a:spcAft>
              <a:buClrTx/>
              <a:buSzTx/>
              <a:buFont typeface="Georgia"/>
              <a:buNone/>
              <a:tabLst/>
            </a:pPr>
            <a:r>
              <a:rPr lang="en-SG" altLang="fr-FR" sz="2400" dirty="0">
                <a:solidFill>
                  <a:schemeClr val="tx2"/>
                </a:solidFill>
              </a:rPr>
              <a:t>AQL is defined as the maximum rate of defective products tolerated which, in a set of samples, can be considered satisfactory to represent a set. </a:t>
            </a:r>
          </a:p>
          <a:p>
            <a:pPr marL="0" marR="0" lvl="0" indent="0" defTabSz="914400" eaLnBrk="0" fontAlgn="base" hangingPunct="0">
              <a:lnSpc>
                <a:spcPct val="100000"/>
              </a:lnSpc>
              <a:spcBef>
                <a:spcPct val="0"/>
              </a:spcBef>
              <a:spcAft>
                <a:spcPct val="0"/>
              </a:spcAft>
              <a:buClrTx/>
              <a:buSzTx/>
              <a:buFont typeface="Georgia"/>
              <a:buNone/>
              <a:tabLst/>
            </a:pPr>
            <a:endParaRPr lang="en-SG" altLang="fr-FR" sz="2400" dirty="0">
              <a:solidFill>
                <a:schemeClr val="tx2"/>
              </a:solidFill>
            </a:endParaRPr>
          </a:p>
          <a:p>
            <a:pPr marL="0" marR="0" lvl="0" indent="0" defTabSz="914400" eaLnBrk="0" fontAlgn="base" hangingPunct="0">
              <a:lnSpc>
                <a:spcPct val="100000"/>
              </a:lnSpc>
              <a:spcBef>
                <a:spcPct val="0"/>
              </a:spcBef>
              <a:spcAft>
                <a:spcPct val="0"/>
              </a:spcAft>
              <a:buClrTx/>
              <a:buSzTx/>
              <a:buFont typeface="Georgia"/>
              <a:buNone/>
              <a:tabLst/>
            </a:pPr>
            <a:r>
              <a:rPr lang="en-SG" altLang="fr-FR" sz="2400" dirty="0">
                <a:solidFill>
                  <a:schemeClr val="tx2"/>
                </a:solidFill>
              </a:rPr>
              <a:t>The sample size, based on AQL criteria, will be selected and then carefully inspected. </a:t>
            </a:r>
          </a:p>
          <a:p>
            <a:pPr marL="0" marR="0" lvl="0" indent="0" defTabSz="914400" eaLnBrk="0" fontAlgn="base" hangingPunct="0">
              <a:lnSpc>
                <a:spcPct val="100000"/>
              </a:lnSpc>
              <a:spcBef>
                <a:spcPct val="0"/>
              </a:spcBef>
              <a:spcAft>
                <a:spcPct val="0"/>
              </a:spcAft>
              <a:buClrTx/>
              <a:buSzTx/>
              <a:buFont typeface="Georgia"/>
              <a:buNone/>
              <a:tabLst/>
            </a:pPr>
            <a:endParaRPr lang="en-SG" altLang="fr-FR" sz="2400" dirty="0">
              <a:solidFill>
                <a:schemeClr val="tx2"/>
              </a:solidFill>
            </a:endParaRPr>
          </a:p>
          <a:p>
            <a:pPr marL="0" marR="0" lvl="0" indent="0" defTabSz="914400" eaLnBrk="0" fontAlgn="base" hangingPunct="0">
              <a:lnSpc>
                <a:spcPct val="100000"/>
              </a:lnSpc>
              <a:spcBef>
                <a:spcPct val="0"/>
              </a:spcBef>
              <a:spcAft>
                <a:spcPct val="0"/>
              </a:spcAft>
              <a:buClrTx/>
              <a:buSzTx/>
              <a:buFont typeface="Georgia"/>
              <a:buNone/>
              <a:tabLst/>
            </a:pPr>
            <a:r>
              <a:rPr lang="en-SG" altLang="fr-FR" sz="2400" dirty="0">
                <a:solidFill>
                  <a:schemeClr val="tx2"/>
                </a:solidFill>
              </a:rPr>
              <a:t>Defects are divided into three categories: </a:t>
            </a:r>
            <a:r>
              <a:rPr lang="en-SG" altLang="fr-FR" sz="2400" u="sng" dirty="0">
                <a:solidFill>
                  <a:schemeClr val="tx2"/>
                </a:solidFill>
              </a:rPr>
              <a:t>Minor, Major and Critical.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8065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67" y="857232"/>
            <a:ext cx="9946216" cy="473627"/>
          </a:xfrm>
        </p:spPr>
        <p:txBody>
          <a:bodyPr>
            <a:noAutofit/>
          </a:bodyPr>
          <a:lstStyle/>
          <a:p>
            <a:pPr algn="ctr"/>
            <a:r>
              <a:rPr lang="fr-CH" sz="4400" dirty="0"/>
              <a:t>AQL standards</a:t>
            </a:r>
            <a:endParaRPr lang="en-US" sz="4400" dirty="0"/>
          </a:p>
        </p:txBody>
      </p:sp>
      <p:sp>
        <p:nvSpPr>
          <p:cNvPr id="4" name="Rectangle 1">
            <a:extLst>
              <a:ext uri="{FF2B5EF4-FFF2-40B4-BE49-F238E27FC236}">
                <a16:creationId xmlns:a16="http://schemas.microsoft.com/office/drawing/2014/main" id="{4550463E-53A6-44A4-B1E2-A62232E1CCEF}"/>
              </a:ext>
            </a:extLst>
          </p:cNvPr>
          <p:cNvSpPr>
            <a:spLocks noGrp="1" noChangeArrowheads="1"/>
          </p:cNvSpPr>
          <p:nvPr>
            <p:ph idx="1"/>
          </p:nvPr>
        </p:nvSpPr>
        <p:spPr bwMode="auto">
          <a:xfrm>
            <a:off x="762001" y="2254434"/>
            <a:ext cx="10988566"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W" altLang="fr-FR" sz="2400" dirty="0">
                <a:solidFill>
                  <a:schemeClr val="tx2"/>
                </a:solidFill>
              </a:rPr>
              <a:t>The typology of defects:</a:t>
            </a:r>
          </a:p>
          <a:p>
            <a:pPr marL="0" marR="0" lvl="0" indent="0" algn="l" defTabSz="914400" rtl="0" eaLnBrk="0" fontAlgn="base" latinLnBrk="0" hangingPunct="0">
              <a:lnSpc>
                <a:spcPct val="100000"/>
              </a:lnSpc>
              <a:spcBef>
                <a:spcPct val="0"/>
              </a:spcBef>
              <a:spcAft>
                <a:spcPct val="0"/>
              </a:spcAft>
              <a:buClrTx/>
              <a:buSzTx/>
              <a:buFontTx/>
              <a:buNone/>
              <a:tabLst/>
            </a:pPr>
            <a:endParaRPr lang="en-ZW" altLang="fr-FR" sz="2400" dirty="0">
              <a:solidFill>
                <a:schemeClr val="tx2"/>
              </a:solidFill>
            </a:endParaRPr>
          </a:p>
          <a:p>
            <a:pPr marL="342900" indent="-342900" eaLnBrk="0" fontAlgn="base" hangingPunct="0">
              <a:spcBef>
                <a:spcPct val="0"/>
              </a:spcBef>
              <a:spcAft>
                <a:spcPct val="0"/>
              </a:spcAft>
              <a:buClrTx/>
            </a:pPr>
            <a:r>
              <a:rPr lang="en-ZW" altLang="fr-FR" sz="2400" dirty="0">
                <a:solidFill>
                  <a:schemeClr val="tx2"/>
                </a:solidFill>
              </a:rPr>
              <a:t>Minor defects: a small difference in the reference product. Usually they do not affect the use of the product.</a:t>
            </a:r>
          </a:p>
          <a:p>
            <a:pPr marL="0" indent="0" eaLnBrk="0" fontAlgn="base" hangingPunct="0">
              <a:spcBef>
                <a:spcPct val="0"/>
              </a:spcBef>
              <a:spcAft>
                <a:spcPct val="0"/>
              </a:spcAft>
              <a:buClrTx/>
              <a:buNone/>
            </a:pPr>
            <a:endParaRPr lang="en-ZW" altLang="fr-FR" sz="2400" dirty="0">
              <a:solidFill>
                <a:schemeClr val="tx2"/>
              </a:solidFill>
            </a:endParaRPr>
          </a:p>
          <a:p>
            <a:pPr marL="342900" indent="-342900" eaLnBrk="0" fontAlgn="base" hangingPunct="0">
              <a:spcBef>
                <a:spcPct val="0"/>
              </a:spcBef>
              <a:spcAft>
                <a:spcPct val="0"/>
              </a:spcAft>
              <a:buClrTx/>
            </a:pPr>
            <a:r>
              <a:rPr lang="en-ZW" altLang="fr-FR" sz="2400" dirty="0">
                <a:solidFill>
                  <a:schemeClr val="tx2"/>
                </a:solidFill>
              </a:rPr>
              <a:t>Major defects: which will certainly deprive the product of its expected use.</a:t>
            </a:r>
          </a:p>
          <a:p>
            <a:pPr marL="342900" indent="-342900" eaLnBrk="0" fontAlgn="base" hangingPunct="0">
              <a:spcBef>
                <a:spcPct val="0"/>
              </a:spcBef>
              <a:spcAft>
                <a:spcPct val="0"/>
              </a:spcAft>
              <a:buClrTx/>
            </a:pPr>
            <a:endParaRPr lang="en-ZW" altLang="fr-FR" sz="2400" dirty="0">
              <a:solidFill>
                <a:schemeClr val="tx2"/>
              </a:solidFill>
            </a:endParaRPr>
          </a:p>
          <a:p>
            <a:pPr marL="342900" indent="-342900" eaLnBrk="0" fontAlgn="base" hangingPunct="0">
              <a:spcBef>
                <a:spcPct val="0"/>
              </a:spcBef>
              <a:spcAft>
                <a:spcPct val="0"/>
              </a:spcAft>
              <a:buClrTx/>
            </a:pPr>
            <a:r>
              <a:rPr lang="en-ZW" altLang="fr-FR" sz="2400" dirty="0">
                <a:solidFill>
                  <a:schemeClr val="tx2"/>
                </a:solidFill>
              </a:rPr>
              <a:t>Critical defects: which will present a danger during use.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10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
            <a:ext cx="10972800" cy="1066800"/>
          </a:xfrm>
        </p:spPr>
        <p:txBody>
          <a:bodyPr>
            <a:noAutofit/>
          </a:bodyPr>
          <a:lstStyle/>
          <a:p>
            <a:pPr algn="ctr"/>
            <a:r>
              <a:rPr lang="en-US" sz="3200" dirty="0"/>
              <a:t>Case </a:t>
            </a:r>
            <a:r>
              <a:rPr lang="en-US" sz="3200" dirty="0" err="1"/>
              <a:t>Eovolt</a:t>
            </a:r>
            <a:r>
              <a:rPr lang="en-US" sz="3200" dirty="0"/>
              <a:t> / French electrical bikes</a:t>
            </a:r>
          </a:p>
        </p:txBody>
      </p:sp>
      <p:sp>
        <p:nvSpPr>
          <p:cNvPr id="3" name="Content Placeholder 2"/>
          <p:cNvSpPr>
            <a:spLocks noGrp="1"/>
          </p:cNvSpPr>
          <p:nvPr>
            <p:ph sz="half" idx="1"/>
          </p:nvPr>
        </p:nvSpPr>
        <p:spPr>
          <a:xfrm>
            <a:off x="-13223" y="1356360"/>
            <a:ext cx="4768103" cy="4923535"/>
          </a:xfrm>
        </p:spPr>
        <p:txBody>
          <a:bodyPr>
            <a:noAutofit/>
          </a:bodyPr>
          <a:lstStyle/>
          <a:p>
            <a:r>
              <a:rPr lang="fr-CH" sz="2400" dirty="0" err="1"/>
              <a:t>Manufactured</a:t>
            </a:r>
            <a:r>
              <a:rPr lang="fr-CH" sz="2400" dirty="0"/>
              <a:t> in France </a:t>
            </a:r>
            <a:r>
              <a:rPr lang="en-US" sz="2400" dirty="0" err="1"/>
              <a:t>Eovolt</a:t>
            </a:r>
            <a:r>
              <a:rPr lang="en-US" sz="2400" dirty="0"/>
              <a:t> (Lion Distribution) is a lightweight, folding electric bike.</a:t>
            </a:r>
          </a:p>
          <a:p>
            <a:pPr marL="109728" indent="0" algn="just">
              <a:buNone/>
            </a:pPr>
            <a:endParaRPr lang="fr-CH" sz="2400" dirty="0"/>
          </a:p>
          <a:p>
            <a:r>
              <a:rPr lang="fr-CH" sz="2400" dirty="0" err="1"/>
              <a:t>They</a:t>
            </a:r>
            <a:r>
              <a:rPr lang="fr-CH" sz="2400" dirty="0"/>
              <a:t> are </a:t>
            </a:r>
            <a:r>
              <a:rPr lang="fr-CH" sz="2400" dirty="0" err="1"/>
              <a:t>sold</a:t>
            </a:r>
            <a:r>
              <a:rPr lang="fr-CH" sz="2400" dirty="0"/>
              <a:t> in </a:t>
            </a:r>
            <a:r>
              <a:rPr lang="fr-CH" sz="2400" dirty="0" err="1"/>
              <a:t>specialized</a:t>
            </a:r>
            <a:r>
              <a:rPr lang="fr-CH" sz="2400" dirty="0"/>
              <a:t> </a:t>
            </a:r>
            <a:r>
              <a:rPr lang="fr-CH" sz="2400" dirty="0" err="1"/>
              <a:t>retailers</a:t>
            </a:r>
            <a:r>
              <a:rPr lang="fr-CH" sz="2400" dirty="0"/>
              <a:t>.</a:t>
            </a:r>
          </a:p>
          <a:p>
            <a:pPr marL="109728" indent="0" algn="just">
              <a:buNone/>
            </a:pPr>
            <a:endParaRPr lang="fr-CH" sz="2400" dirty="0"/>
          </a:p>
          <a:p>
            <a:r>
              <a:rPr lang="fr-CH" sz="2400" dirty="0"/>
              <a:t>Turnover in 2022 : 3,37 millions euros, </a:t>
            </a:r>
            <a:r>
              <a:rPr lang="fr-CH" sz="2400" dirty="0" err="1"/>
              <a:t>increasing</a:t>
            </a:r>
            <a:r>
              <a:rPr lang="fr-CH" sz="2400" dirty="0"/>
              <a:t> by 207% </a:t>
            </a:r>
            <a:r>
              <a:rPr lang="fr-CH" sz="2400" dirty="0" err="1"/>
              <a:t>compared</a:t>
            </a:r>
            <a:r>
              <a:rPr lang="fr-CH" sz="2400" dirty="0"/>
              <a:t> to </a:t>
            </a:r>
            <a:r>
              <a:rPr lang="fr-CH" sz="2400" dirty="0" err="1"/>
              <a:t>year</a:t>
            </a:r>
            <a:r>
              <a:rPr lang="fr-CH" sz="2400" dirty="0"/>
              <a:t> 2021.</a:t>
            </a:r>
          </a:p>
          <a:p>
            <a:pPr marL="109728" indent="0">
              <a:buNone/>
            </a:pPr>
            <a:endParaRPr lang="fr-CH" sz="2400" dirty="0"/>
          </a:p>
          <a:p>
            <a:pPr marL="109728" indent="0">
              <a:buNone/>
            </a:pPr>
            <a:r>
              <a:rPr lang="fr-CH" sz="2400" dirty="0"/>
              <a:t>			https://eovolt.com/</a:t>
            </a:r>
          </a:p>
        </p:txBody>
      </p:sp>
      <p:pic>
        <p:nvPicPr>
          <p:cNvPr id="7" name="Espace réservé du contenu 6">
            <a:extLst>
              <a:ext uri="{FF2B5EF4-FFF2-40B4-BE49-F238E27FC236}">
                <a16:creationId xmlns:a16="http://schemas.microsoft.com/office/drawing/2014/main" id="{64C0E1A6-731C-48A3-AEAF-79352AFBDC6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49152" y="3249867"/>
            <a:ext cx="3545782" cy="3525521"/>
          </a:xfrm>
        </p:spPr>
      </p:pic>
      <p:pic>
        <p:nvPicPr>
          <p:cNvPr id="9" name="Image 8">
            <a:extLst>
              <a:ext uri="{FF2B5EF4-FFF2-40B4-BE49-F238E27FC236}">
                <a16:creationId xmlns:a16="http://schemas.microsoft.com/office/drawing/2014/main" id="{936F9F29-D480-450C-A529-F4C10182CE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903" y="1356360"/>
            <a:ext cx="2973817" cy="3030090"/>
          </a:xfrm>
          <a:prstGeom prst="rect">
            <a:avLst/>
          </a:prstGeom>
        </p:spPr>
      </p:pic>
    </p:spTree>
    <p:extLst>
      <p:ext uri="{BB962C8B-B14F-4D97-AF65-F5344CB8AC3E}">
        <p14:creationId xmlns:p14="http://schemas.microsoft.com/office/powerpoint/2010/main" val="1080259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67" y="857232"/>
            <a:ext cx="9946216" cy="473627"/>
          </a:xfrm>
        </p:spPr>
        <p:txBody>
          <a:bodyPr>
            <a:noAutofit/>
          </a:bodyPr>
          <a:lstStyle/>
          <a:p>
            <a:pPr algn="ctr"/>
            <a:r>
              <a:rPr lang="fr-CH" sz="4400" dirty="0"/>
              <a:t>AQL standards</a:t>
            </a:r>
            <a:endParaRPr lang="en-US" sz="4400" dirty="0"/>
          </a:p>
        </p:txBody>
      </p:sp>
      <p:sp>
        <p:nvSpPr>
          <p:cNvPr id="4" name="Rectangle 1">
            <a:extLst>
              <a:ext uri="{FF2B5EF4-FFF2-40B4-BE49-F238E27FC236}">
                <a16:creationId xmlns:a16="http://schemas.microsoft.com/office/drawing/2014/main" id="{5DCB2AEA-C851-40AF-8913-5C1B47B02CFB}"/>
              </a:ext>
            </a:extLst>
          </p:cNvPr>
          <p:cNvSpPr>
            <a:spLocks noGrp="1" noChangeArrowheads="1"/>
          </p:cNvSpPr>
          <p:nvPr>
            <p:ph idx="1"/>
          </p:nvPr>
        </p:nvSpPr>
        <p:spPr bwMode="auto">
          <a:xfrm>
            <a:off x="223520" y="1941185"/>
            <a:ext cx="1174496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20" rIns="91440" bIns="0" numCol="1" anchor="ctr" anchorCtr="0" compatLnSpc="1">
            <a:prstTxWarp prst="textNoShape">
              <a:avLst/>
            </a:prstTxWarp>
            <a:spAutoFit/>
          </a:bodyPr>
          <a:lstStyle/>
          <a:p>
            <a:pPr eaLnBrk="0" fontAlgn="base" hangingPunct="0">
              <a:spcBef>
                <a:spcPct val="0"/>
              </a:spcBef>
              <a:spcAft>
                <a:spcPct val="0"/>
              </a:spcAft>
              <a:buClrTx/>
            </a:pPr>
            <a:r>
              <a:rPr lang="en-AU" sz="2400" dirty="0">
                <a:solidFill>
                  <a:schemeClr val="tx2"/>
                </a:solidFill>
              </a:rPr>
              <a:t>Based on the number of defects found for each category and the number of defects authorized (figures given by the AQL table), the company accepts or refuses the order.</a:t>
            </a:r>
          </a:p>
          <a:p>
            <a:pPr eaLnBrk="0" fontAlgn="base" hangingPunct="0">
              <a:spcBef>
                <a:spcPct val="0"/>
              </a:spcBef>
              <a:spcAft>
                <a:spcPct val="0"/>
              </a:spcAft>
              <a:buClrTx/>
            </a:pPr>
            <a:endParaRPr lang="en-AU" sz="2400" dirty="0">
              <a:solidFill>
                <a:schemeClr val="tx2"/>
              </a:solidFill>
            </a:endParaRPr>
          </a:p>
          <a:p>
            <a:pPr eaLnBrk="0" fontAlgn="base" hangingPunct="0">
              <a:spcBef>
                <a:spcPct val="0"/>
              </a:spcBef>
              <a:spcAft>
                <a:spcPct val="0"/>
              </a:spcAft>
              <a:buClrTx/>
            </a:pPr>
            <a:r>
              <a:rPr lang="en-AU" sz="2400" dirty="0">
                <a:solidFill>
                  <a:schemeClr val="tx2"/>
                </a:solidFill>
              </a:rPr>
              <a:t>The AQL tables help determine the size of the sample that the inspector will check by taking into account two criteria: the size of the quantity ordered and the severity level chosen. You can choose level I, II or III. Level III being the strictest and Level I the most lenient. The most answered, by default and by 98% of importers, is level II. </a:t>
            </a:r>
          </a:p>
          <a:p>
            <a:pPr eaLnBrk="0" fontAlgn="base" hangingPunct="0">
              <a:spcBef>
                <a:spcPct val="0"/>
              </a:spcBef>
              <a:spcAft>
                <a:spcPct val="0"/>
              </a:spcAft>
              <a:buClrTx/>
            </a:pPr>
            <a:endParaRPr lang="en-AU" sz="2400" u="sng" dirty="0">
              <a:solidFill>
                <a:schemeClr val="tx2"/>
              </a:solidFill>
            </a:endParaRPr>
          </a:p>
          <a:p>
            <a:pPr eaLnBrk="0" fontAlgn="base" hangingPunct="0">
              <a:spcBef>
                <a:spcPct val="0"/>
              </a:spcBef>
              <a:spcAft>
                <a:spcPct val="0"/>
              </a:spcAft>
              <a:buClrTx/>
            </a:pPr>
            <a:r>
              <a:rPr lang="en-AU" sz="2400" u="sng" dirty="0">
                <a:solidFill>
                  <a:schemeClr val="tx2"/>
                </a:solidFill>
              </a:rPr>
              <a:t>It remains up to you to determine with your customer the level of the QC.</a:t>
            </a:r>
          </a:p>
          <a:p>
            <a:pPr marL="0" indent="0" eaLnBrk="0" fontAlgn="base" hangingPunct="0">
              <a:spcBef>
                <a:spcPct val="0"/>
              </a:spcBef>
              <a:spcAft>
                <a:spcPct val="0"/>
              </a:spcAft>
              <a:buClrTx/>
              <a:buNone/>
            </a:pPr>
            <a:endParaRPr lang="fr-FR" altLang="fr-FR" sz="2400" dirty="0">
              <a:solidFill>
                <a:schemeClr val="tx2"/>
              </a:solidFill>
            </a:endParaRPr>
          </a:p>
        </p:txBody>
      </p:sp>
    </p:spTree>
    <p:extLst>
      <p:ext uri="{BB962C8B-B14F-4D97-AF65-F5344CB8AC3E}">
        <p14:creationId xmlns:p14="http://schemas.microsoft.com/office/powerpoint/2010/main" val="2459688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QLTable.gif"/>
          <p:cNvPicPr>
            <a:picLocks noChangeAspect="1"/>
          </p:cNvPicPr>
          <p:nvPr/>
        </p:nvPicPr>
        <p:blipFill>
          <a:blip r:embed="rId2" cstate="print"/>
          <a:stretch>
            <a:fillRect/>
          </a:stretch>
        </p:blipFill>
        <p:spPr>
          <a:xfrm>
            <a:off x="3509646" y="677134"/>
            <a:ext cx="4820246" cy="6180866"/>
          </a:xfrm>
          <a:prstGeom prst="rect">
            <a:avLst/>
          </a:prstGeom>
        </p:spPr>
      </p:pic>
    </p:spTree>
    <p:extLst>
      <p:ext uri="{BB962C8B-B14F-4D97-AF65-F5344CB8AC3E}">
        <p14:creationId xmlns:p14="http://schemas.microsoft.com/office/powerpoint/2010/main" val="2236993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387" y="847072"/>
            <a:ext cx="9946216" cy="473627"/>
          </a:xfrm>
        </p:spPr>
        <p:txBody>
          <a:bodyPr>
            <a:noAutofit/>
          </a:bodyPr>
          <a:lstStyle/>
          <a:p>
            <a:pPr algn="ctr"/>
            <a:r>
              <a:rPr lang="fr-CH" sz="4400" dirty="0"/>
              <a:t>AQL standards</a:t>
            </a:r>
            <a:endParaRPr lang="en-US" sz="4400" dirty="0"/>
          </a:p>
        </p:txBody>
      </p:sp>
      <p:sp>
        <p:nvSpPr>
          <p:cNvPr id="5" name="Rectangle 2">
            <a:extLst>
              <a:ext uri="{FF2B5EF4-FFF2-40B4-BE49-F238E27FC236}">
                <a16:creationId xmlns:a16="http://schemas.microsoft.com/office/drawing/2014/main" id="{5F24E384-5C64-4A55-A45F-04731ADFA802}"/>
              </a:ext>
            </a:extLst>
          </p:cNvPr>
          <p:cNvSpPr>
            <a:spLocks noGrp="1" noChangeArrowheads="1"/>
          </p:cNvSpPr>
          <p:nvPr>
            <p:ph idx="1"/>
          </p:nvPr>
        </p:nvSpPr>
        <p:spPr bwMode="auto">
          <a:xfrm>
            <a:off x="474331" y="1917983"/>
            <a:ext cx="1104013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400" dirty="0">
                <a:solidFill>
                  <a:schemeClr val="tx2"/>
                </a:solidFill>
              </a:rPr>
              <a:t>To </a:t>
            </a:r>
            <a:r>
              <a:rPr lang="fr-FR" altLang="fr-FR" sz="2400" dirty="0" err="1">
                <a:solidFill>
                  <a:schemeClr val="tx2"/>
                </a:solidFill>
              </a:rPr>
              <a:t>find</a:t>
            </a:r>
            <a:r>
              <a:rPr lang="fr-FR" altLang="fr-FR" sz="2400" dirty="0">
                <a:solidFill>
                  <a:schemeClr val="tx2"/>
                </a:solidFill>
              </a:rPr>
              <a:t> the </a:t>
            </a:r>
            <a:r>
              <a:rPr lang="fr-FR" altLang="fr-FR" sz="2400" dirty="0" err="1">
                <a:solidFill>
                  <a:schemeClr val="tx2"/>
                </a:solidFill>
              </a:rPr>
              <a:t>ideal</a:t>
            </a:r>
            <a:r>
              <a:rPr lang="fr-FR" altLang="fr-FR" sz="2400" dirty="0">
                <a:solidFill>
                  <a:schemeClr val="tx2"/>
                </a:solidFill>
              </a:rPr>
              <a:t> </a:t>
            </a:r>
            <a:r>
              <a:rPr lang="fr-FR" altLang="fr-FR" sz="2400" dirty="0" err="1">
                <a:solidFill>
                  <a:schemeClr val="tx2"/>
                </a:solidFill>
              </a:rPr>
              <a:t>sample</a:t>
            </a:r>
            <a:r>
              <a:rPr lang="fr-FR" altLang="fr-FR" sz="2400" dirty="0">
                <a:solidFill>
                  <a:schemeClr val="tx2"/>
                </a:solidFill>
              </a:rPr>
              <a:t> size to </a:t>
            </a:r>
            <a:r>
              <a:rPr lang="fr-FR" altLang="fr-FR" sz="2400" dirty="0" err="1">
                <a:solidFill>
                  <a:schemeClr val="tx2"/>
                </a:solidFill>
              </a:rPr>
              <a:t>be</a:t>
            </a:r>
            <a:r>
              <a:rPr lang="fr-FR" altLang="fr-FR" sz="2400" dirty="0">
                <a:solidFill>
                  <a:schemeClr val="tx2"/>
                </a:solidFill>
              </a:rPr>
              <a:t> </a:t>
            </a:r>
            <a:r>
              <a:rPr lang="fr-FR" altLang="fr-FR" sz="2400" dirty="0" err="1">
                <a:solidFill>
                  <a:schemeClr val="tx2"/>
                </a:solidFill>
              </a:rPr>
              <a:t>inspected</a:t>
            </a:r>
            <a:r>
              <a:rPr lang="fr-FR" altLang="fr-FR" sz="2400" dirty="0">
                <a:solidFill>
                  <a:schemeClr val="tx2"/>
                </a:solidFill>
              </a:rPr>
              <a:t>, </a:t>
            </a:r>
            <a:r>
              <a:rPr lang="fr-FR" altLang="fr-FR" sz="2400" dirty="0" err="1">
                <a:solidFill>
                  <a:schemeClr val="tx2"/>
                </a:solidFill>
              </a:rPr>
              <a:t>you</a:t>
            </a:r>
            <a:r>
              <a:rPr lang="fr-FR" altLang="fr-FR" sz="2400" dirty="0">
                <a:solidFill>
                  <a:schemeClr val="tx2"/>
                </a:solidFill>
              </a:rPr>
              <a:t> must first </a:t>
            </a:r>
            <a:r>
              <a:rPr lang="fr-FR" altLang="fr-FR" sz="2400" dirty="0" err="1">
                <a:solidFill>
                  <a:schemeClr val="tx2"/>
                </a:solidFill>
              </a:rPr>
              <a:t>rely</a:t>
            </a:r>
            <a:r>
              <a:rPr lang="fr-FR" altLang="fr-FR" sz="2400" dirty="0">
                <a:solidFill>
                  <a:schemeClr val="tx2"/>
                </a:solidFill>
              </a:rPr>
              <a:t> on the first table and </a:t>
            </a:r>
            <a:r>
              <a:rPr lang="fr-FR" altLang="fr-FR" sz="2400" dirty="0" err="1">
                <a:solidFill>
                  <a:schemeClr val="tx2"/>
                </a:solidFill>
              </a:rPr>
              <a:t>find</a:t>
            </a:r>
            <a:r>
              <a:rPr lang="fr-FR" altLang="fr-FR" sz="2400" dirty="0">
                <a:solidFill>
                  <a:schemeClr val="tx2"/>
                </a:solidFill>
              </a:rPr>
              <a:t> at the </a:t>
            </a:r>
            <a:r>
              <a:rPr lang="fr-FR" altLang="fr-FR" sz="2400" dirty="0" err="1">
                <a:solidFill>
                  <a:schemeClr val="tx2"/>
                </a:solidFill>
              </a:rPr>
              <a:t>row</a:t>
            </a:r>
            <a:r>
              <a:rPr lang="fr-FR" altLang="fr-FR" sz="2400" dirty="0">
                <a:solidFill>
                  <a:schemeClr val="tx2"/>
                </a:solidFill>
              </a:rPr>
              <a:t> </a:t>
            </a:r>
            <a:r>
              <a:rPr lang="fr-FR" altLang="fr-FR" sz="2400" dirty="0" err="1">
                <a:solidFill>
                  <a:schemeClr val="tx2"/>
                </a:solidFill>
              </a:rPr>
              <a:t>level</a:t>
            </a:r>
            <a:r>
              <a:rPr lang="fr-FR" altLang="fr-FR" sz="2400" dirty="0">
                <a:solidFill>
                  <a:schemeClr val="tx2"/>
                </a:solidFill>
              </a:rPr>
              <a:t> the total </a:t>
            </a:r>
            <a:r>
              <a:rPr lang="fr-FR" altLang="fr-FR" sz="2400" dirty="0" err="1">
                <a:solidFill>
                  <a:schemeClr val="tx2"/>
                </a:solidFill>
              </a:rPr>
              <a:t>quantity</a:t>
            </a:r>
            <a:r>
              <a:rPr lang="fr-FR" altLang="fr-FR" sz="2400" dirty="0">
                <a:solidFill>
                  <a:schemeClr val="tx2"/>
                </a:solidFill>
              </a:rPr>
              <a:t> </a:t>
            </a:r>
            <a:r>
              <a:rPr lang="fr-FR" altLang="fr-FR" sz="2400" dirty="0" err="1">
                <a:solidFill>
                  <a:schemeClr val="tx2"/>
                </a:solidFill>
              </a:rPr>
              <a:t>produced</a:t>
            </a:r>
            <a:r>
              <a:rPr lang="fr-FR" altLang="fr-FR" sz="2400" dirty="0">
                <a:solidFill>
                  <a:schemeClr val="tx2"/>
                </a:solidFill>
              </a:rPr>
              <a:t>.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400" dirty="0">
              <a:solidFill>
                <a:schemeClr val="tx2"/>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400" dirty="0">
                <a:solidFill>
                  <a:schemeClr val="tx2"/>
                </a:solidFill>
              </a:rPr>
              <a:t>For </a:t>
            </a:r>
            <a:r>
              <a:rPr lang="fr-FR" altLang="fr-FR" sz="2400" dirty="0" err="1">
                <a:solidFill>
                  <a:schemeClr val="tx2"/>
                </a:solidFill>
              </a:rPr>
              <a:t>example</a:t>
            </a:r>
            <a:r>
              <a:rPr lang="fr-FR" altLang="fr-FR" sz="2400" dirty="0">
                <a:solidFill>
                  <a:schemeClr val="tx2"/>
                </a:solidFill>
              </a:rPr>
              <a:t>, in </a:t>
            </a:r>
            <a:r>
              <a:rPr lang="fr-FR" altLang="fr-FR" sz="2400" dirty="0" err="1">
                <a:solidFill>
                  <a:schemeClr val="tx2"/>
                </a:solidFill>
              </a:rPr>
              <a:t>our</a:t>
            </a:r>
            <a:r>
              <a:rPr lang="fr-FR" altLang="fr-FR" sz="2400" dirty="0">
                <a:solidFill>
                  <a:schemeClr val="tx2"/>
                </a:solidFill>
              </a:rPr>
              <a:t> case, at </a:t>
            </a:r>
            <a:r>
              <a:rPr lang="fr-FR" altLang="fr-FR" sz="2400" dirty="0" err="1">
                <a:solidFill>
                  <a:schemeClr val="tx2"/>
                </a:solidFill>
              </a:rPr>
              <a:t>level</a:t>
            </a:r>
            <a:r>
              <a:rPr lang="fr-FR" altLang="fr-FR" sz="2400" dirty="0">
                <a:solidFill>
                  <a:schemeClr val="tx2"/>
                </a:solidFill>
              </a:rPr>
              <a:t> II, </a:t>
            </a:r>
            <a:r>
              <a:rPr lang="fr-FR" altLang="fr-FR" sz="2400" dirty="0" err="1">
                <a:solidFill>
                  <a:schemeClr val="tx2"/>
                </a:solidFill>
              </a:rPr>
              <a:t>we</a:t>
            </a:r>
            <a:r>
              <a:rPr lang="fr-FR" altLang="fr-FR" sz="2400" dirty="0">
                <a:solidFill>
                  <a:schemeClr val="tx2"/>
                </a:solidFill>
              </a:rPr>
              <a:t> have the </a:t>
            </a:r>
            <a:r>
              <a:rPr lang="fr-FR" altLang="fr-FR" sz="2400" dirty="0" err="1">
                <a:solidFill>
                  <a:schemeClr val="tx2"/>
                </a:solidFill>
              </a:rPr>
              <a:t>letter</a:t>
            </a:r>
            <a:r>
              <a:rPr lang="fr-FR" altLang="fr-FR" sz="2400" dirty="0">
                <a:solidFill>
                  <a:schemeClr val="tx2"/>
                </a:solidFill>
              </a:rPr>
              <a:t> H, </a:t>
            </a:r>
            <a:r>
              <a:rPr lang="fr-FR" altLang="fr-FR" sz="2400" dirty="0" err="1">
                <a:solidFill>
                  <a:schemeClr val="tx2"/>
                </a:solidFill>
              </a:rPr>
              <a:t>which</a:t>
            </a:r>
            <a:r>
              <a:rPr lang="fr-FR" altLang="fr-FR" sz="2400" dirty="0">
                <a:solidFill>
                  <a:schemeClr val="tx2"/>
                </a:solidFill>
              </a:rPr>
              <a:t> corresponds in the second table to </a:t>
            </a:r>
            <a:r>
              <a:rPr lang="fr-FR" altLang="fr-FR" sz="2400" dirty="0" err="1">
                <a:solidFill>
                  <a:schemeClr val="tx2"/>
                </a:solidFill>
              </a:rPr>
              <a:t>sample</a:t>
            </a:r>
            <a:r>
              <a:rPr lang="fr-FR" altLang="fr-FR" sz="2400" dirty="0">
                <a:solidFill>
                  <a:schemeClr val="tx2"/>
                </a:solidFill>
              </a:rPr>
              <a:t> size of 50 e-bikes.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400" dirty="0">
              <a:solidFill>
                <a:schemeClr val="tx2"/>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400" dirty="0">
                <a:solidFill>
                  <a:schemeClr val="tx2"/>
                </a:solidFill>
              </a:rPr>
              <a:t>At the top of the second table, </a:t>
            </a:r>
            <a:r>
              <a:rPr lang="fr-FR" altLang="fr-FR" sz="2400" dirty="0" err="1">
                <a:solidFill>
                  <a:schemeClr val="tx2"/>
                </a:solidFill>
              </a:rPr>
              <a:t>you</a:t>
            </a:r>
            <a:r>
              <a:rPr lang="fr-FR" altLang="fr-FR" sz="2400" dirty="0">
                <a:solidFill>
                  <a:schemeClr val="tx2"/>
                </a:solidFill>
              </a:rPr>
              <a:t> have the </a:t>
            </a:r>
            <a:r>
              <a:rPr lang="fr-FR" altLang="fr-FR" sz="2400" dirty="0" err="1">
                <a:solidFill>
                  <a:schemeClr val="tx2"/>
                </a:solidFill>
              </a:rPr>
              <a:t>defect</a:t>
            </a:r>
            <a:r>
              <a:rPr lang="fr-FR" altLang="fr-FR" sz="2400" dirty="0">
                <a:solidFill>
                  <a:schemeClr val="tx2"/>
                </a:solidFill>
              </a:rPr>
              <a:t> </a:t>
            </a:r>
            <a:r>
              <a:rPr lang="fr-FR" altLang="fr-FR" sz="2400" dirty="0" err="1">
                <a:solidFill>
                  <a:schemeClr val="tx2"/>
                </a:solidFill>
              </a:rPr>
              <a:t>levels</a:t>
            </a:r>
            <a:r>
              <a:rPr lang="fr-FR" altLang="fr-FR" sz="2400" dirty="0">
                <a:solidFill>
                  <a:schemeClr val="tx2"/>
                </a:solidFill>
              </a:rPr>
              <a:t>, </a:t>
            </a:r>
            <a:r>
              <a:rPr lang="fr-FR" altLang="fr-FR" sz="2400" dirty="0" err="1">
                <a:solidFill>
                  <a:schemeClr val="tx2"/>
                </a:solidFill>
              </a:rPr>
              <a:t>ranked</a:t>
            </a:r>
            <a:r>
              <a:rPr lang="fr-FR" altLang="fr-FR" sz="2400" dirty="0">
                <a:solidFill>
                  <a:schemeClr val="tx2"/>
                </a:solidFill>
              </a:rPr>
              <a:t> </a:t>
            </a:r>
            <a:r>
              <a:rPr lang="fr-FR" altLang="fr-FR" sz="2400" dirty="0" err="1">
                <a:solidFill>
                  <a:schemeClr val="tx2"/>
                </a:solidFill>
              </a:rPr>
              <a:t>from</a:t>
            </a:r>
            <a:r>
              <a:rPr lang="fr-FR" altLang="fr-FR" sz="2400" dirty="0">
                <a:solidFill>
                  <a:schemeClr val="tx2"/>
                </a:solidFill>
              </a:rPr>
              <a:t> 0 to 6.5 (the </a:t>
            </a:r>
            <a:r>
              <a:rPr lang="fr-FR" altLang="fr-FR" sz="2400" dirty="0" err="1">
                <a:solidFill>
                  <a:schemeClr val="tx2"/>
                </a:solidFill>
              </a:rPr>
              <a:t>highest</a:t>
            </a:r>
            <a:r>
              <a:rPr lang="fr-FR" altLang="fr-FR" sz="2400" dirty="0">
                <a:solidFill>
                  <a:schemeClr val="tx2"/>
                </a:solidFill>
              </a:rPr>
              <a:t> values ​​are absent </a:t>
            </a:r>
            <a:r>
              <a:rPr lang="fr-FR" altLang="fr-FR" sz="2400" dirty="0" err="1">
                <a:solidFill>
                  <a:schemeClr val="tx2"/>
                </a:solidFill>
              </a:rPr>
              <a:t>because</a:t>
            </a:r>
            <a:r>
              <a:rPr lang="fr-FR" altLang="fr-FR" sz="2400" dirty="0">
                <a:solidFill>
                  <a:schemeClr val="tx2"/>
                </a:solidFill>
              </a:rPr>
              <a:t> </a:t>
            </a:r>
            <a:r>
              <a:rPr lang="fr-FR" altLang="fr-FR" sz="2400" dirty="0" err="1">
                <a:solidFill>
                  <a:schemeClr val="tx2"/>
                </a:solidFill>
              </a:rPr>
              <a:t>they</a:t>
            </a:r>
            <a:r>
              <a:rPr lang="fr-FR" altLang="fr-FR" sz="2400" dirty="0">
                <a:solidFill>
                  <a:schemeClr val="tx2"/>
                </a:solidFill>
              </a:rPr>
              <a:t> are not </a:t>
            </a:r>
            <a:r>
              <a:rPr lang="fr-FR" altLang="fr-FR" sz="2400" dirty="0" err="1">
                <a:solidFill>
                  <a:schemeClr val="tx2"/>
                </a:solidFill>
              </a:rPr>
              <a:t>that</a:t>
            </a:r>
            <a:r>
              <a:rPr lang="fr-FR" altLang="fr-FR" sz="2400" dirty="0">
                <a:solidFill>
                  <a:schemeClr val="tx2"/>
                </a:solidFill>
              </a:rPr>
              <a:t> </a:t>
            </a:r>
            <a:r>
              <a:rPr lang="fr-FR" altLang="fr-FR" sz="2400" dirty="0" err="1">
                <a:solidFill>
                  <a:schemeClr val="tx2"/>
                </a:solidFill>
              </a:rPr>
              <a:t>significant</a:t>
            </a:r>
            <a:r>
              <a:rPr lang="fr-FR" altLang="fr-FR" sz="2400" dirty="0">
                <a:solidFill>
                  <a:schemeClr val="tx2"/>
                </a:solidFill>
              </a:rPr>
              <a:t> for </a:t>
            </a:r>
            <a:r>
              <a:rPr lang="fr-FR" altLang="fr-FR" sz="2400" dirty="0" err="1">
                <a:solidFill>
                  <a:schemeClr val="tx2"/>
                </a:solidFill>
              </a:rPr>
              <a:t>buyers</a:t>
            </a:r>
            <a:r>
              <a:rPr lang="fr-FR" altLang="fr-FR" sz="2400" dirty="0">
                <a:solidFill>
                  <a:schemeClr val="tx2"/>
                </a:solidFill>
              </a:rPr>
              <a:t> of consumer </a:t>
            </a:r>
            <a:r>
              <a:rPr lang="fr-FR" altLang="fr-FR" sz="2400" dirty="0" err="1">
                <a:solidFill>
                  <a:schemeClr val="tx2"/>
                </a:solidFill>
              </a:rPr>
              <a:t>products</a:t>
            </a:r>
            <a:r>
              <a:rPr lang="fr-FR" altLang="fr-FR" sz="2400" dirty="0">
                <a:solidFill>
                  <a:schemeClr val="tx2"/>
                </a:solidFill>
              </a:rPr>
              <a:t>). You can </a:t>
            </a:r>
            <a:r>
              <a:rPr lang="fr-FR" altLang="fr-FR" sz="2400" dirty="0" err="1">
                <a:solidFill>
                  <a:schemeClr val="tx2"/>
                </a:solidFill>
              </a:rPr>
              <a:t>choose</a:t>
            </a:r>
            <a:r>
              <a:rPr lang="fr-FR" altLang="fr-FR" sz="2400" dirty="0">
                <a:solidFill>
                  <a:schemeClr val="tx2"/>
                </a:solidFill>
              </a:rPr>
              <a:t> the </a:t>
            </a:r>
            <a:r>
              <a:rPr lang="fr-FR" altLang="fr-FR" sz="2400" dirty="0" err="1">
                <a:solidFill>
                  <a:schemeClr val="tx2"/>
                </a:solidFill>
              </a:rPr>
              <a:t>level</a:t>
            </a:r>
            <a:r>
              <a:rPr lang="fr-FR" altLang="fr-FR" sz="2400" dirty="0">
                <a:solidFill>
                  <a:schemeClr val="tx2"/>
                </a:solidFill>
              </a:rPr>
              <a:t> </a:t>
            </a:r>
            <a:r>
              <a:rPr lang="fr-FR" altLang="fr-FR" sz="2400" dirty="0" err="1">
                <a:solidFill>
                  <a:schemeClr val="tx2"/>
                </a:solidFill>
              </a:rPr>
              <a:t>you</a:t>
            </a:r>
            <a:r>
              <a:rPr lang="fr-FR" altLang="fr-FR" sz="2400" dirty="0">
                <a:solidFill>
                  <a:schemeClr val="tx2"/>
                </a:solidFill>
              </a:rPr>
              <a:t> </a:t>
            </a:r>
            <a:r>
              <a:rPr lang="fr-FR" altLang="fr-FR" sz="2400" dirty="0" err="1">
                <a:solidFill>
                  <a:schemeClr val="tx2"/>
                </a:solidFill>
              </a:rPr>
              <a:t>want</a:t>
            </a:r>
            <a:r>
              <a:rPr lang="fr-FR" altLang="fr-FR" sz="2400" dirty="0">
                <a:solidFill>
                  <a:schemeClr val="tx2"/>
                </a:solidFill>
              </a:rPr>
              <a:t> to </a:t>
            </a:r>
            <a:r>
              <a:rPr lang="fr-FR" altLang="fr-FR" sz="2400" dirty="0" err="1">
                <a:solidFill>
                  <a:schemeClr val="tx2"/>
                </a:solidFill>
              </a:rPr>
              <a:t>apply</a:t>
            </a:r>
            <a:r>
              <a:rPr lang="fr-FR" altLang="fr-FR" sz="2400" dirty="0">
                <a:solidFill>
                  <a:schemeClr val="tx2"/>
                </a:solidFill>
              </a:rPr>
              <a:t> for the </a:t>
            </a:r>
            <a:r>
              <a:rPr lang="fr-FR" altLang="fr-FR" sz="2400" dirty="0" err="1">
                <a:solidFill>
                  <a:schemeClr val="tx2"/>
                </a:solidFill>
              </a:rPr>
              <a:t>defect</a:t>
            </a:r>
            <a:r>
              <a:rPr lang="fr-FR" altLang="fr-FR" sz="2400" dirty="0">
                <a:solidFill>
                  <a:schemeClr val="tx2"/>
                </a:solidFill>
              </a:rPr>
              <a:t> </a:t>
            </a:r>
            <a:r>
              <a:rPr lang="fr-FR" altLang="fr-FR" sz="2400" dirty="0" err="1">
                <a:solidFill>
                  <a:schemeClr val="tx2"/>
                </a:solidFill>
              </a:rPr>
              <a:t>categories</a:t>
            </a:r>
            <a:r>
              <a:rPr lang="fr-FR" altLang="fr-FR" sz="2400" dirty="0">
                <a:solidFill>
                  <a:schemeClr val="tx2"/>
                </a:solidFill>
              </a:rPr>
              <a:t>: </a:t>
            </a:r>
            <a:r>
              <a:rPr lang="fr-FR" altLang="fr-FR" sz="2400" dirty="0" err="1">
                <a:solidFill>
                  <a:schemeClr val="tx2"/>
                </a:solidFill>
              </a:rPr>
              <a:t>critical</a:t>
            </a:r>
            <a:r>
              <a:rPr lang="fr-FR" altLang="fr-FR" sz="2400" dirty="0">
                <a:solidFill>
                  <a:schemeClr val="tx2"/>
                </a:solidFill>
              </a:rPr>
              <a:t>, major and minor. </a:t>
            </a:r>
            <a:r>
              <a:rPr lang="fr-FR" altLang="fr-FR" sz="2400" dirty="0" err="1">
                <a:solidFill>
                  <a:schemeClr val="tx2"/>
                </a:solidFill>
              </a:rPr>
              <a:t>Referring</a:t>
            </a:r>
            <a:r>
              <a:rPr lang="fr-FR" altLang="fr-FR" sz="2400" dirty="0">
                <a:solidFill>
                  <a:schemeClr val="tx2"/>
                </a:solidFill>
              </a:rPr>
              <a:t> to 0/2.5/4 </a:t>
            </a:r>
            <a:r>
              <a:rPr lang="fr-FR" altLang="fr-FR" sz="2400" dirty="0" err="1">
                <a:solidFill>
                  <a:schemeClr val="tx2"/>
                </a:solidFill>
              </a:rPr>
              <a:t>with</a:t>
            </a:r>
            <a:r>
              <a:rPr lang="fr-FR" altLang="fr-FR" sz="2400" dirty="0">
                <a:solidFill>
                  <a:schemeClr val="tx2"/>
                </a:solidFill>
              </a:rPr>
              <a:t> a </a:t>
            </a:r>
            <a:r>
              <a:rPr lang="fr-FR" altLang="fr-FR" sz="2400" dirty="0" err="1">
                <a:solidFill>
                  <a:schemeClr val="tx2"/>
                </a:solidFill>
              </a:rPr>
              <a:t>sample</a:t>
            </a:r>
            <a:r>
              <a:rPr lang="fr-FR" altLang="fr-FR" sz="2400" dirty="0">
                <a:solidFill>
                  <a:schemeClr val="tx2"/>
                </a:solidFill>
              </a:rPr>
              <a:t> size of 50, </a:t>
            </a:r>
            <a:r>
              <a:rPr lang="fr-FR" altLang="fr-FR" sz="2400" dirty="0" err="1">
                <a:solidFill>
                  <a:schemeClr val="tx2"/>
                </a:solidFill>
              </a:rPr>
              <a:t>we</a:t>
            </a:r>
            <a:r>
              <a:rPr lang="fr-FR" altLang="fr-FR" sz="2400" dirty="0">
                <a:solidFill>
                  <a:schemeClr val="tx2"/>
                </a:solidFill>
              </a:rPr>
              <a:t> </a:t>
            </a:r>
            <a:r>
              <a:rPr lang="fr-FR" altLang="fr-FR" sz="2400" dirty="0" err="1">
                <a:solidFill>
                  <a:schemeClr val="tx2"/>
                </a:solidFill>
              </a:rPr>
              <a:t>see</a:t>
            </a:r>
            <a:r>
              <a:rPr lang="fr-FR" altLang="fr-FR" sz="2400" dirty="0">
                <a:solidFill>
                  <a:schemeClr val="tx2"/>
                </a:solidFill>
              </a:rPr>
              <a:t> </a:t>
            </a:r>
            <a:r>
              <a:rPr lang="fr-FR" altLang="fr-FR" sz="2400" dirty="0" err="1">
                <a:solidFill>
                  <a:schemeClr val="tx2"/>
                </a:solidFill>
              </a:rPr>
              <a:t>that</a:t>
            </a:r>
            <a:r>
              <a:rPr lang="fr-FR" altLang="fr-FR" sz="2400" dirty="0">
                <a:solidFill>
                  <a:schemeClr val="tx2"/>
                </a:solidFill>
              </a:rPr>
              <a:t> if </a:t>
            </a:r>
            <a:r>
              <a:rPr lang="fr-FR" altLang="fr-FR" sz="2400" dirty="0" err="1">
                <a:solidFill>
                  <a:schemeClr val="tx2"/>
                </a:solidFill>
              </a:rPr>
              <a:t>you</a:t>
            </a:r>
            <a:r>
              <a:rPr lang="fr-FR" altLang="fr-FR" sz="2400" dirty="0">
                <a:solidFill>
                  <a:schemeClr val="tx2"/>
                </a:solidFill>
              </a:rPr>
              <a:t> have </a:t>
            </a:r>
            <a:r>
              <a:rPr lang="fr-FR" altLang="fr-FR" sz="2400" u="sng" dirty="0">
                <a:solidFill>
                  <a:schemeClr val="tx2"/>
                </a:solidFill>
              </a:rPr>
              <a:t>more </a:t>
            </a:r>
            <a:r>
              <a:rPr lang="fr-FR" altLang="fr-FR" sz="2400" u="sng" dirty="0" err="1">
                <a:solidFill>
                  <a:schemeClr val="tx2"/>
                </a:solidFill>
              </a:rPr>
              <a:t>than</a:t>
            </a:r>
            <a:r>
              <a:rPr lang="fr-FR" altLang="fr-FR" sz="2400" u="sng" dirty="0">
                <a:solidFill>
                  <a:schemeClr val="tx2"/>
                </a:solidFill>
              </a:rPr>
              <a:t> </a:t>
            </a:r>
            <a:r>
              <a:rPr lang="fr-FR" altLang="fr-FR" sz="2400" dirty="0">
                <a:solidFill>
                  <a:schemeClr val="tx2"/>
                </a:solidFill>
              </a:rPr>
              <a:t>0 </a:t>
            </a:r>
            <a:r>
              <a:rPr lang="fr-FR" altLang="fr-FR" sz="2400" dirty="0" err="1">
                <a:solidFill>
                  <a:schemeClr val="tx2"/>
                </a:solidFill>
              </a:rPr>
              <a:t>critical</a:t>
            </a:r>
            <a:r>
              <a:rPr lang="fr-FR" altLang="fr-FR" sz="2400" dirty="0">
                <a:solidFill>
                  <a:schemeClr val="tx2"/>
                </a:solidFill>
              </a:rPr>
              <a:t> </a:t>
            </a:r>
            <a:r>
              <a:rPr lang="fr-FR" altLang="fr-FR" sz="2400" dirty="0" err="1">
                <a:solidFill>
                  <a:schemeClr val="tx2"/>
                </a:solidFill>
              </a:rPr>
              <a:t>defects</a:t>
            </a:r>
            <a:r>
              <a:rPr lang="fr-FR" altLang="fr-FR" sz="2400" dirty="0">
                <a:solidFill>
                  <a:schemeClr val="tx2"/>
                </a:solidFill>
              </a:rPr>
              <a:t>, 3 major </a:t>
            </a:r>
            <a:r>
              <a:rPr lang="fr-FR" altLang="fr-FR" sz="2400" dirty="0" err="1">
                <a:solidFill>
                  <a:schemeClr val="tx2"/>
                </a:solidFill>
              </a:rPr>
              <a:t>defects</a:t>
            </a:r>
            <a:r>
              <a:rPr lang="fr-FR" altLang="fr-FR" sz="2400" dirty="0">
                <a:solidFill>
                  <a:schemeClr val="tx2"/>
                </a:solidFill>
              </a:rPr>
              <a:t>, or </a:t>
            </a:r>
            <a:r>
              <a:rPr lang="fr-FR" altLang="fr-FR" sz="2400" dirty="0" err="1">
                <a:solidFill>
                  <a:schemeClr val="tx2"/>
                </a:solidFill>
              </a:rPr>
              <a:t>even</a:t>
            </a:r>
            <a:r>
              <a:rPr lang="fr-FR" altLang="fr-FR" sz="2400" dirty="0">
                <a:solidFill>
                  <a:schemeClr val="tx2"/>
                </a:solidFill>
              </a:rPr>
              <a:t> 5 minor </a:t>
            </a:r>
            <a:r>
              <a:rPr lang="fr-FR" altLang="fr-FR" sz="2400" dirty="0" err="1">
                <a:solidFill>
                  <a:schemeClr val="tx2"/>
                </a:solidFill>
              </a:rPr>
              <a:t>defects</a:t>
            </a:r>
            <a:r>
              <a:rPr lang="fr-FR" altLang="fr-FR" sz="2400" dirty="0">
                <a:solidFill>
                  <a:schemeClr val="tx2"/>
                </a:solidFill>
              </a:rPr>
              <a:t>, 02 ride </a:t>
            </a:r>
            <a:r>
              <a:rPr lang="fr-FR" altLang="fr-FR" sz="2400" dirty="0" err="1">
                <a:solidFill>
                  <a:schemeClr val="tx2"/>
                </a:solidFill>
              </a:rPr>
              <a:t>will</a:t>
            </a:r>
            <a:r>
              <a:rPr lang="fr-FR" altLang="fr-FR" sz="2400" dirty="0">
                <a:solidFill>
                  <a:schemeClr val="tx2"/>
                </a:solidFill>
              </a:rPr>
              <a:t> </a:t>
            </a:r>
            <a:r>
              <a:rPr lang="fr-FR" altLang="fr-FR" sz="2400" dirty="0" err="1">
                <a:solidFill>
                  <a:schemeClr val="tx2"/>
                </a:solidFill>
              </a:rPr>
              <a:t>probably</a:t>
            </a:r>
            <a:r>
              <a:rPr lang="fr-FR" altLang="fr-FR" sz="2400" dirty="0">
                <a:solidFill>
                  <a:schemeClr val="tx2"/>
                </a:solidFill>
              </a:rPr>
              <a:t> </a:t>
            </a:r>
            <a:r>
              <a:rPr lang="fr-FR" altLang="fr-FR" sz="2400" dirty="0" err="1">
                <a:solidFill>
                  <a:schemeClr val="tx2"/>
                </a:solidFill>
              </a:rPr>
              <a:t>reject</a:t>
            </a:r>
            <a:r>
              <a:rPr lang="fr-FR" altLang="fr-FR" sz="2400" dirty="0">
                <a:solidFill>
                  <a:schemeClr val="tx2"/>
                </a:solidFill>
              </a:rPr>
              <a:t> </a:t>
            </a:r>
            <a:r>
              <a:rPr lang="fr-FR" altLang="fr-FR" sz="2400" dirty="0" err="1">
                <a:solidFill>
                  <a:schemeClr val="tx2"/>
                </a:solidFill>
              </a:rPr>
              <a:t>our</a:t>
            </a:r>
            <a:r>
              <a:rPr lang="fr-FR" altLang="fr-FR" sz="2400" dirty="0">
                <a:solidFill>
                  <a:schemeClr val="tx2"/>
                </a:solidFill>
              </a:rPr>
              <a:t> production. </a:t>
            </a:r>
          </a:p>
        </p:txBody>
      </p:sp>
    </p:spTree>
    <p:extLst>
      <p:ext uri="{BB962C8B-B14F-4D97-AF65-F5344CB8AC3E}">
        <p14:creationId xmlns:p14="http://schemas.microsoft.com/office/powerpoint/2010/main" val="995026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387" y="847072"/>
            <a:ext cx="9946216" cy="473627"/>
          </a:xfrm>
        </p:spPr>
        <p:txBody>
          <a:bodyPr>
            <a:noAutofit/>
          </a:bodyPr>
          <a:lstStyle/>
          <a:p>
            <a:pPr algn="ctr"/>
            <a:r>
              <a:rPr lang="fr-CH" sz="4400" dirty="0"/>
              <a:t>AQL standards</a:t>
            </a:r>
            <a:endParaRPr lang="en-US" sz="4400" dirty="0"/>
          </a:p>
        </p:txBody>
      </p:sp>
      <p:sp>
        <p:nvSpPr>
          <p:cNvPr id="5" name="Rectangle 2">
            <a:extLst>
              <a:ext uri="{FF2B5EF4-FFF2-40B4-BE49-F238E27FC236}">
                <a16:creationId xmlns:a16="http://schemas.microsoft.com/office/drawing/2014/main" id="{5F24E384-5C64-4A55-A45F-04731ADFA802}"/>
              </a:ext>
            </a:extLst>
          </p:cNvPr>
          <p:cNvSpPr>
            <a:spLocks noGrp="1" noChangeArrowheads="1"/>
          </p:cNvSpPr>
          <p:nvPr>
            <p:ph idx="1"/>
          </p:nvPr>
        </p:nvSpPr>
        <p:spPr bwMode="auto">
          <a:xfrm>
            <a:off x="413371" y="2087818"/>
            <a:ext cx="11040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dirty="0" err="1">
                <a:solidFill>
                  <a:schemeClr val="tx2"/>
                </a:solidFill>
              </a:rPr>
              <a:t>Let’s</a:t>
            </a:r>
            <a:r>
              <a:rPr lang="fr-FR" altLang="fr-FR" dirty="0">
                <a:solidFill>
                  <a:schemeClr val="tx2"/>
                </a:solidFill>
              </a:rPr>
              <a:t> check </a:t>
            </a:r>
            <a:r>
              <a:rPr lang="fr-FR" altLang="fr-FR" dirty="0" err="1">
                <a:solidFill>
                  <a:schemeClr val="tx2"/>
                </a:solidFill>
              </a:rPr>
              <a:t>our</a:t>
            </a:r>
            <a:r>
              <a:rPr lang="fr-FR" altLang="fr-FR" dirty="0">
                <a:solidFill>
                  <a:schemeClr val="tx2"/>
                </a:solidFill>
              </a:rPr>
              <a:t> PI</a:t>
            </a:r>
          </a:p>
        </p:txBody>
      </p:sp>
      <p:pic>
        <p:nvPicPr>
          <p:cNvPr id="4" name="Image 3">
            <a:extLst>
              <a:ext uri="{FF2B5EF4-FFF2-40B4-BE49-F238E27FC236}">
                <a16:creationId xmlns:a16="http://schemas.microsoft.com/office/drawing/2014/main" id="{7A2C6B00-F597-405D-B87E-140357598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594" y="3297637"/>
            <a:ext cx="5089525" cy="3053715"/>
          </a:xfrm>
          <a:prstGeom prst="rect">
            <a:avLst/>
          </a:prstGeom>
        </p:spPr>
      </p:pic>
    </p:spTree>
    <p:extLst>
      <p:ext uri="{BB962C8B-B14F-4D97-AF65-F5344CB8AC3E}">
        <p14:creationId xmlns:p14="http://schemas.microsoft.com/office/powerpoint/2010/main" val="3680151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091" y="833121"/>
            <a:ext cx="9946216" cy="914399"/>
          </a:xfrm>
        </p:spPr>
        <p:txBody>
          <a:bodyPr>
            <a:noAutofit/>
          </a:bodyPr>
          <a:lstStyle/>
          <a:p>
            <a:pPr algn="ctr"/>
            <a:r>
              <a:rPr lang="fr-FR" sz="3200" dirty="0"/>
              <a:t>Customs clearance </a:t>
            </a:r>
            <a:r>
              <a:rPr lang="fr-FR" sz="3200" dirty="0" err="1"/>
              <a:t>risks</a:t>
            </a:r>
            <a:br>
              <a:rPr lang="fr-FR" sz="4400" dirty="0"/>
            </a:br>
            <a:endParaRPr lang="en-US" sz="4400" dirty="0"/>
          </a:p>
        </p:txBody>
      </p:sp>
      <p:sp>
        <p:nvSpPr>
          <p:cNvPr id="4" name="Content Placeholder 2"/>
          <p:cNvSpPr txBox="1">
            <a:spLocks/>
          </p:cNvSpPr>
          <p:nvPr/>
        </p:nvSpPr>
        <p:spPr bwMode="auto">
          <a:xfrm>
            <a:off x="416559" y="1442720"/>
            <a:ext cx="11511281" cy="5090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2pPr>
            <a:lvl3pPr marL="11430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3pPr>
            <a:lvl4pPr marL="16002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4pPr>
            <a:lvl5pPr marL="20574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5pPr>
            <a:lvl6pPr marL="25146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6pPr>
            <a:lvl7pPr marL="29718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7pPr>
            <a:lvl8pPr marL="34290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8pPr>
            <a:lvl9pPr marL="38862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9pPr>
          </a:lstStyle>
          <a:p>
            <a:pPr algn="just"/>
            <a:r>
              <a:rPr lang="en-US" sz="2400" dirty="0">
                <a:solidFill>
                  <a:schemeClr val="tx1"/>
                </a:solidFill>
              </a:rPr>
              <a:t>Let’s go back to our case.</a:t>
            </a:r>
          </a:p>
          <a:p>
            <a:pPr algn="just"/>
            <a:endParaRPr lang="en-US" sz="2400" dirty="0">
              <a:solidFill>
                <a:schemeClr val="tx1"/>
              </a:solidFill>
            </a:endParaRPr>
          </a:p>
          <a:p>
            <a:pPr algn="just"/>
            <a:r>
              <a:rPr lang="en-US" sz="2400" dirty="0">
                <a:solidFill>
                  <a:schemeClr val="tx1"/>
                </a:solidFill>
              </a:rPr>
              <a:t>As you probably learned before (when you studied incoterms), the export and import</a:t>
            </a:r>
          </a:p>
          <a:p>
            <a:pPr algn="just"/>
            <a:r>
              <a:rPr lang="en-US" sz="2400" dirty="0">
                <a:solidFill>
                  <a:schemeClr val="tx1"/>
                </a:solidFill>
              </a:rPr>
              <a:t>customs are always a risky part in an international trade.</a:t>
            </a:r>
          </a:p>
          <a:p>
            <a:pPr algn="just"/>
            <a:r>
              <a:rPr lang="en-US" sz="2400" dirty="0">
                <a:solidFill>
                  <a:schemeClr val="tx1"/>
                </a:solidFill>
              </a:rPr>
              <a:t>Many companies broke up because their goods stayed blocked in customs.</a:t>
            </a:r>
          </a:p>
          <a:p>
            <a:pPr algn="just"/>
            <a:r>
              <a:rPr lang="en-US" sz="2400" dirty="0">
                <a:solidFill>
                  <a:schemeClr val="tx1"/>
                </a:solidFill>
              </a:rPr>
              <a:t>And I really experiences hard times when I had my import companies.</a:t>
            </a:r>
          </a:p>
          <a:p>
            <a:pPr algn="just"/>
            <a:endParaRPr lang="en-US" sz="2400" dirty="0">
              <a:solidFill>
                <a:schemeClr val="tx1"/>
              </a:solidFill>
            </a:endParaRPr>
          </a:p>
          <a:p>
            <a:pPr algn="ctr"/>
            <a:r>
              <a:rPr lang="en-US" sz="2400" u="sng" dirty="0">
                <a:solidFill>
                  <a:schemeClr val="tx1"/>
                </a:solidFill>
              </a:rPr>
              <a:t>What will happen if our E-bikes stayed blocked on the Canadian customs?</a:t>
            </a:r>
          </a:p>
          <a:p>
            <a:pPr algn="just"/>
            <a:endParaRPr lang="en-US" sz="2400" dirty="0">
              <a:solidFill>
                <a:srgbClr val="0070C0"/>
              </a:solidFill>
            </a:endParaRPr>
          </a:p>
          <a:p>
            <a:pPr algn="just"/>
            <a:endParaRPr lang="en-US" sz="2400" dirty="0">
              <a:solidFill>
                <a:srgbClr val="0070C0"/>
              </a:solidFill>
            </a:endParaRPr>
          </a:p>
        </p:txBody>
      </p:sp>
      <p:pic>
        <p:nvPicPr>
          <p:cNvPr id="5" name="Image 4">
            <a:extLst>
              <a:ext uri="{FF2B5EF4-FFF2-40B4-BE49-F238E27FC236}">
                <a16:creationId xmlns:a16="http://schemas.microsoft.com/office/drawing/2014/main" id="{43C4F778-04F8-4582-A96F-5BA4F49B2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360" y="5299074"/>
            <a:ext cx="2580640" cy="1451610"/>
          </a:xfrm>
          <a:prstGeom prst="rect">
            <a:avLst/>
          </a:prstGeom>
        </p:spPr>
      </p:pic>
    </p:spTree>
    <p:extLst>
      <p:ext uri="{BB962C8B-B14F-4D97-AF65-F5344CB8AC3E}">
        <p14:creationId xmlns:p14="http://schemas.microsoft.com/office/powerpoint/2010/main" val="1145077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091" y="833121"/>
            <a:ext cx="9946216" cy="914399"/>
          </a:xfrm>
        </p:spPr>
        <p:txBody>
          <a:bodyPr>
            <a:noAutofit/>
          </a:bodyPr>
          <a:lstStyle/>
          <a:p>
            <a:pPr algn="ctr"/>
            <a:r>
              <a:rPr lang="fr-FR" sz="3200" dirty="0"/>
              <a:t>Customs clearance </a:t>
            </a:r>
            <a:r>
              <a:rPr lang="fr-FR" sz="3200" dirty="0" err="1"/>
              <a:t>risks</a:t>
            </a:r>
            <a:br>
              <a:rPr lang="fr-FR" sz="4400" dirty="0"/>
            </a:br>
            <a:endParaRPr lang="en-US" sz="4400" dirty="0"/>
          </a:p>
        </p:txBody>
      </p:sp>
      <p:sp>
        <p:nvSpPr>
          <p:cNvPr id="4" name="Content Placeholder 2"/>
          <p:cNvSpPr txBox="1">
            <a:spLocks/>
          </p:cNvSpPr>
          <p:nvPr/>
        </p:nvSpPr>
        <p:spPr bwMode="auto">
          <a:xfrm>
            <a:off x="340359" y="1747520"/>
            <a:ext cx="11511281" cy="4972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2pPr>
            <a:lvl3pPr marL="11430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3pPr>
            <a:lvl4pPr marL="16002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4pPr>
            <a:lvl5pPr marL="2057400" indent="-228600" algn="l" defTabSz="449263"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5pPr>
            <a:lvl6pPr marL="25146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6pPr>
            <a:lvl7pPr marL="29718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7pPr>
            <a:lvl8pPr marL="34290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8pPr>
            <a:lvl9pPr marL="38862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9pPr>
          </a:lstStyle>
          <a:p>
            <a:pPr algn="just"/>
            <a:r>
              <a:rPr lang="en-US" sz="2400" dirty="0">
                <a:solidFill>
                  <a:schemeClr val="tx1"/>
                </a:solidFill>
              </a:rPr>
              <a:t>No insurance and no banks will help you.</a:t>
            </a:r>
          </a:p>
          <a:p>
            <a:pPr algn="just"/>
            <a:endParaRPr lang="en-US" sz="2400" dirty="0">
              <a:solidFill>
                <a:schemeClr val="tx1"/>
              </a:solidFill>
            </a:endParaRPr>
          </a:p>
          <a:p>
            <a:pPr algn="just"/>
            <a:r>
              <a:rPr lang="en-US" sz="2400" u="sng" dirty="0">
                <a:solidFill>
                  <a:schemeClr val="tx1"/>
                </a:solidFill>
              </a:rPr>
              <a:t>Your best partners will be : </a:t>
            </a:r>
          </a:p>
          <a:p>
            <a:pPr algn="just">
              <a:buFontTx/>
              <a:buChar char="-"/>
            </a:pPr>
            <a:r>
              <a:rPr lang="en-US" sz="2400" dirty="0">
                <a:solidFill>
                  <a:schemeClr val="tx1"/>
                </a:solidFill>
              </a:rPr>
              <a:t>the conformity manager</a:t>
            </a:r>
          </a:p>
          <a:p>
            <a:pPr algn="just">
              <a:buFontTx/>
              <a:buChar char="-"/>
            </a:pPr>
            <a:r>
              <a:rPr lang="en-US" sz="2400" dirty="0">
                <a:solidFill>
                  <a:schemeClr val="tx1"/>
                </a:solidFill>
              </a:rPr>
              <a:t>the standards organization</a:t>
            </a:r>
          </a:p>
          <a:p>
            <a:pPr algn="just">
              <a:buFontTx/>
              <a:buChar char="-"/>
            </a:pPr>
            <a:r>
              <a:rPr lang="en-US" sz="2400" dirty="0">
                <a:solidFill>
                  <a:schemeClr val="tx1"/>
                </a:solidFill>
              </a:rPr>
              <a:t>the international laboratory</a:t>
            </a:r>
          </a:p>
          <a:p>
            <a:pPr marL="0" indent="0" algn="ctr"/>
            <a:endParaRPr lang="en-US" sz="2400" dirty="0">
              <a:solidFill>
                <a:schemeClr val="tx1"/>
              </a:solidFill>
            </a:endParaRPr>
          </a:p>
          <a:p>
            <a:pPr marL="0" indent="0"/>
            <a:r>
              <a:rPr lang="en-US" sz="2400" dirty="0">
                <a:solidFill>
                  <a:schemeClr val="tx1"/>
                </a:solidFill>
              </a:rPr>
              <a:t>And why it is so complicated : different economic areas have different norms.</a:t>
            </a:r>
          </a:p>
          <a:p>
            <a:pPr marL="0" indent="0" algn="ctr"/>
            <a:endParaRPr lang="en-US" sz="2400" dirty="0">
              <a:solidFill>
                <a:schemeClr val="tx1"/>
              </a:solidFill>
            </a:endParaRPr>
          </a:p>
          <a:p>
            <a:pPr marL="0" indent="0"/>
            <a:r>
              <a:rPr lang="en-US" sz="2400" dirty="0">
                <a:solidFill>
                  <a:schemeClr val="tx1"/>
                </a:solidFill>
              </a:rPr>
              <a:t>How is it working in Europe?</a:t>
            </a:r>
          </a:p>
          <a:p>
            <a:pPr algn="just">
              <a:buFontTx/>
              <a:buChar char="-"/>
            </a:pPr>
            <a:endParaRPr lang="en-US" sz="2400" dirty="0">
              <a:solidFill>
                <a:schemeClr val="tx1"/>
              </a:solidFill>
            </a:endParaRPr>
          </a:p>
          <a:p>
            <a:pPr marL="0" indent="0" algn="just"/>
            <a:endParaRPr lang="en-US" sz="2400" dirty="0">
              <a:solidFill>
                <a:srgbClr val="0070C0"/>
              </a:solidFill>
            </a:endParaRPr>
          </a:p>
        </p:txBody>
      </p:sp>
    </p:spTree>
    <p:extLst>
      <p:ext uri="{BB962C8B-B14F-4D97-AF65-F5344CB8AC3E}">
        <p14:creationId xmlns:p14="http://schemas.microsoft.com/office/powerpoint/2010/main" val="3679090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0080" y="641584"/>
            <a:ext cx="10587914" cy="686824"/>
          </a:xfrm>
        </p:spPr>
        <p:txBody>
          <a:bodyPr>
            <a:normAutofit/>
          </a:bodyPr>
          <a:lstStyle/>
          <a:p>
            <a:pPr algn="ctr"/>
            <a:r>
              <a:rPr lang="fr-FR" sz="3200" dirty="0"/>
              <a:t>Customs Union</a:t>
            </a:r>
          </a:p>
        </p:txBody>
      </p:sp>
      <p:sp>
        <p:nvSpPr>
          <p:cNvPr id="3" name="Espace réservé du contenu 2"/>
          <p:cNvSpPr>
            <a:spLocks noGrp="1"/>
          </p:cNvSpPr>
          <p:nvPr>
            <p:ph idx="1"/>
          </p:nvPr>
        </p:nvSpPr>
        <p:spPr>
          <a:xfrm>
            <a:off x="640080" y="1329106"/>
            <a:ext cx="11267440" cy="4887310"/>
          </a:xfrm>
        </p:spPr>
        <p:txBody>
          <a:bodyPr>
            <a:noAutofit/>
          </a:bodyPr>
          <a:lstStyle/>
          <a:p>
            <a:pPr>
              <a:buNone/>
            </a:pPr>
            <a:r>
              <a:rPr lang="fr-FR" sz="2000" dirty="0"/>
              <a:t>	</a:t>
            </a:r>
          </a:p>
          <a:p>
            <a:pPr marL="342900" indent="-342900" algn="just" defTabSz="449263" eaLnBrk="0" fontAlgn="base" hangingPunct="0">
              <a:spcBef>
                <a:spcPts val="525"/>
              </a:spcBef>
              <a:spcAft>
                <a:spcPct val="0"/>
              </a:spcAft>
              <a:buClr>
                <a:srgbClr val="000000"/>
              </a:buClr>
              <a:buSzPct val="100000"/>
            </a:pPr>
            <a:r>
              <a:rPr lang="en-US" sz="2400" dirty="0"/>
              <a:t>The Customs Union is an example of a territory where countries apply a uniform system for processing goods (import, export and transit) and implement a common set of rules (the Union Customs Code).</a:t>
            </a:r>
          </a:p>
          <a:p>
            <a:pPr marL="342900" indent="-342900" algn="just" defTabSz="449263" eaLnBrk="0" fontAlgn="base" hangingPunct="0">
              <a:spcBef>
                <a:spcPts val="525"/>
              </a:spcBef>
              <a:spcAft>
                <a:spcPct val="0"/>
              </a:spcAft>
              <a:buClr>
                <a:srgbClr val="000000"/>
              </a:buClr>
              <a:buSzPct val="100000"/>
              <a:buFont typeface="Arial" panose="020B0604020202020204" pitchFamily="34" charset="0"/>
              <a:buChar char="•"/>
            </a:pPr>
            <a:endParaRPr lang="en-US" sz="2400" dirty="0"/>
          </a:p>
          <a:p>
            <a:pPr marL="342900" indent="-342900" algn="just" defTabSz="449263" eaLnBrk="0" fontAlgn="base" hangingPunct="0">
              <a:spcBef>
                <a:spcPts val="525"/>
              </a:spcBef>
              <a:spcAft>
                <a:spcPct val="0"/>
              </a:spcAft>
              <a:buClr>
                <a:srgbClr val="000000"/>
              </a:buClr>
              <a:buSzPct val="100000"/>
            </a:pPr>
            <a:r>
              <a:rPr lang="en-US" sz="2400" dirty="0"/>
              <a:t>It brings together the 28 EU Member States.</a:t>
            </a:r>
          </a:p>
          <a:p>
            <a:pPr marL="342900" indent="-342900" algn="just" defTabSz="449263" eaLnBrk="0" fontAlgn="base" hangingPunct="0">
              <a:spcBef>
                <a:spcPts val="525"/>
              </a:spcBef>
              <a:spcAft>
                <a:spcPct val="0"/>
              </a:spcAft>
              <a:buClr>
                <a:srgbClr val="000000"/>
              </a:buClr>
              <a:buSzPct val="100000"/>
            </a:pPr>
            <a:endParaRPr lang="en-US" sz="2400" dirty="0"/>
          </a:p>
          <a:p>
            <a:pPr marL="342900" indent="-342900" algn="just" defTabSz="449263" eaLnBrk="0" fontAlgn="base" hangingPunct="0">
              <a:spcBef>
                <a:spcPts val="525"/>
              </a:spcBef>
              <a:spcAft>
                <a:spcPct val="0"/>
              </a:spcAft>
              <a:buClr>
                <a:srgbClr val="000000"/>
              </a:buClr>
              <a:buSzPct val="100000"/>
            </a:pPr>
            <a:r>
              <a:rPr lang="en-US" sz="2400" dirty="0"/>
              <a:t>A uniform system of customs duties is applied to imports from third countries</a:t>
            </a:r>
          </a:p>
          <a:p>
            <a:pPr marL="109728" indent="0">
              <a:buNone/>
            </a:pPr>
            <a:r>
              <a:rPr lang="en-US" sz="2400" dirty="0"/>
              <a:t>and there are no customs duties at internal borders between EU countries. </a:t>
            </a:r>
          </a:p>
          <a:p>
            <a:pPr marL="109728" indent="0">
              <a:buNone/>
            </a:pPr>
            <a:endParaRPr lang="en-US" sz="2400" dirty="0"/>
          </a:p>
          <a:p>
            <a:pPr marL="109728" indent="0">
              <a:buNone/>
            </a:pPr>
            <a:r>
              <a:rPr lang="en-US" sz="2400" dirty="0"/>
              <a:t>Duties on goods from third countries are generally paid when they enter the EU, and goods can move freely within the European Customs Union: no more duties to pay, no more additional controls.</a:t>
            </a:r>
          </a:p>
          <a:p>
            <a:pPr marL="342900" indent="-342900" algn="just" defTabSz="449263" eaLnBrk="0" fontAlgn="base" hangingPunct="0">
              <a:spcBef>
                <a:spcPts val="525"/>
              </a:spcBef>
              <a:spcAft>
                <a:spcPct val="0"/>
              </a:spcAft>
              <a:buClr>
                <a:srgbClr val="000000"/>
              </a:buClr>
              <a:buSzPct val="100000"/>
              <a:buFont typeface="Arial" panose="020B0604020202020204" pitchFamily="34" charset="0"/>
              <a:buChar char="•"/>
            </a:pPr>
            <a:endParaRPr lang="en-US" sz="2400" dirty="0"/>
          </a:p>
          <a:p>
            <a:pPr>
              <a:buNone/>
            </a:pPr>
            <a:endParaRPr lang="fr-FR" dirty="0"/>
          </a:p>
          <a:p>
            <a:pPr>
              <a:buNone/>
            </a:pPr>
            <a:r>
              <a:rPr lang="fr-FR" dirty="0"/>
              <a:t>	</a:t>
            </a:r>
          </a:p>
          <a:p>
            <a:pPr>
              <a:buNone/>
            </a:pPr>
            <a:endParaRPr lang="fr-FR" sz="2600" dirty="0"/>
          </a:p>
          <a:p>
            <a:pPr>
              <a:buNone/>
            </a:pPr>
            <a:endParaRPr lang="fr-FR" sz="2600" dirty="0"/>
          </a:p>
          <a:p>
            <a:endParaRPr lang="fr-FR" dirty="0"/>
          </a:p>
          <a:p>
            <a:endParaRPr lang="fr-FR" dirty="0"/>
          </a:p>
        </p:txBody>
      </p:sp>
    </p:spTree>
    <p:extLst>
      <p:ext uri="{BB962C8B-B14F-4D97-AF65-F5344CB8AC3E}">
        <p14:creationId xmlns:p14="http://schemas.microsoft.com/office/powerpoint/2010/main" val="3684407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0080" y="471416"/>
            <a:ext cx="10587914" cy="686824"/>
          </a:xfrm>
        </p:spPr>
        <p:txBody>
          <a:bodyPr>
            <a:normAutofit/>
          </a:bodyPr>
          <a:lstStyle/>
          <a:p>
            <a:pPr algn="ctr"/>
            <a:r>
              <a:rPr lang="fr-FR" sz="3200" dirty="0"/>
              <a:t>Customs Union</a:t>
            </a:r>
          </a:p>
        </p:txBody>
      </p:sp>
      <p:sp>
        <p:nvSpPr>
          <p:cNvPr id="3" name="Espace réservé du contenu 2"/>
          <p:cNvSpPr>
            <a:spLocks noGrp="1"/>
          </p:cNvSpPr>
          <p:nvPr>
            <p:ph idx="1"/>
          </p:nvPr>
        </p:nvSpPr>
        <p:spPr>
          <a:xfrm>
            <a:off x="640080" y="1158240"/>
            <a:ext cx="11267440" cy="5058176"/>
          </a:xfrm>
        </p:spPr>
        <p:txBody>
          <a:bodyPr>
            <a:noAutofit/>
          </a:bodyPr>
          <a:lstStyle/>
          <a:p>
            <a:pPr>
              <a:buNone/>
            </a:pPr>
            <a:r>
              <a:rPr lang="fr-FR" sz="2000" dirty="0"/>
              <a:t>	</a:t>
            </a:r>
          </a:p>
          <a:p>
            <a:pPr marL="0" indent="0" algn="ctr" defTabSz="449263" eaLnBrk="0" fontAlgn="base" hangingPunct="0">
              <a:spcBef>
                <a:spcPts val="525"/>
              </a:spcBef>
              <a:spcAft>
                <a:spcPct val="0"/>
              </a:spcAft>
              <a:buClr>
                <a:srgbClr val="000000"/>
              </a:buClr>
              <a:buSzPct val="100000"/>
              <a:buNone/>
            </a:pPr>
            <a:r>
              <a:rPr lang="en-US" sz="2400" dirty="0"/>
              <a:t>One main point of the custom union is the consumer safety!</a:t>
            </a:r>
          </a:p>
          <a:p>
            <a:pPr>
              <a:buNone/>
            </a:pPr>
            <a:endParaRPr lang="fr-FR" sz="2400" dirty="0"/>
          </a:p>
          <a:p>
            <a:pPr marL="109728" indent="0">
              <a:buNone/>
            </a:pPr>
            <a:r>
              <a:rPr lang="fr-FR" sz="2400" u="sng" dirty="0" err="1"/>
              <a:t>European</a:t>
            </a:r>
            <a:r>
              <a:rPr lang="fr-FR" sz="2400" u="sng" dirty="0"/>
              <a:t> Directives / Consumer </a:t>
            </a:r>
            <a:r>
              <a:rPr lang="fr-FR" sz="2400" u="sng" dirty="0" err="1"/>
              <a:t>Safety</a:t>
            </a:r>
            <a:endParaRPr lang="fr-FR" sz="2400" u="sng" dirty="0"/>
          </a:p>
          <a:p>
            <a:pPr>
              <a:buNone/>
            </a:pPr>
            <a:r>
              <a:rPr lang="en-US" sz="2400" dirty="0"/>
              <a:t>For example: DIRECTIVE 2009/48/EC OF THE EUROPEAN PARLIAMENT</a:t>
            </a:r>
          </a:p>
          <a:p>
            <a:pPr>
              <a:buNone/>
            </a:pPr>
            <a:r>
              <a:rPr lang="en-US" sz="2400" dirty="0"/>
              <a:t>AND OF THE COUNCIL of 18 June 2009 on the safety of toys</a:t>
            </a:r>
            <a:endParaRPr lang="fr-FR" sz="2400" dirty="0"/>
          </a:p>
          <a:p>
            <a:endParaRPr lang="fr-FR" sz="2400" dirty="0"/>
          </a:p>
          <a:p>
            <a:pPr marL="109728" indent="0" algn="just">
              <a:buNone/>
            </a:pPr>
            <a:r>
              <a:rPr lang="en-US" sz="2400" dirty="0"/>
              <a:t>European standards have been developed to translate the essential safety requirements of the directives into detailed technical specifications. These harmonized standards shall be notified to the Official Journal of the European Union </a:t>
            </a:r>
          </a:p>
          <a:p>
            <a:endParaRPr lang="en-US" sz="2400" dirty="0"/>
          </a:p>
          <a:p>
            <a:pPr marL="109728" indent="0">
              <a:buNone/>
            </a:pPr>
            <a:r>
              <a:rPr lang="en-US" sz="2400" dirty="0"/>
              <a:t>Any product manufactured in accordance with these standards is presumed to comply with the essential requirements of the directive.</a:t>
            </a:r>
            <a:endParaRPr lang="fr-FR" sz="2400" dirty="0"/>
          </a:p>
          <a:p>
            <a:pPr>
              <a:buNone/>
            </a:pPr>
            <a:endParaRPr lang="fr-FR" dirty="0"/>
          </a:p>
          <a:p>
            <a:pPr>
              <a:buNone/>
            </a:pPr>
            <a:r>
              <a:rPr lang="fr-FR" dirty="0"/>
              <a:t>	</a:t>
            </a:r>
          </a:p>
          <a:p>
            <a:pPr>
              <a:buNone/>
            </a:pPr>
            <a:endParaRPr lang="fr-FR" sz="2600" dirty="0"/>
          </a:p>
          <a:p>
            <a:pPr>
              <a:buNone/>
            </a:pPr>
            <a:endParaRPr lang="fr-FR" sz="2600" dirty="0"/>
          </a:p>
          <a:p>
            <a:endParaRPr lang="fr-FR" dirty="0"/>
          </a:p>
          <a:p>
            <a:endParaRPr lang="fr-FR" dirty="0"/>
          </a:p>
        </p:txBody>
      </p:sp>
    </p:spTree>
    <p:extLst>
      <p:ext uri="{BB962C8B-B14F-4D97-AF65-F5344CB8AC3E}">
        <p14:creationId xmlns:p14="http://schemas.microsoft.com/office/powerpoint/2010/main" val="2778247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5762" y="812800"/>
            <a:ext cx="11548382" cy="5616597"/>
          </a:xfrm>
        </p:spPr>
        <p:txBody>
          <a:bodyPr>
            <a:normAutofit/>
          </a:bodyPr>
          <a:lstStyle/>
          <a:p>
            <a:pPr marL="109728" indent="0">
              <a:buNone/>
            </a:pPr>
            <a:r>
              <a:rPr lang="en-US" sz="2400" dirty="0"/>
              <a:t>	To be sure that the product involved in the deal is in conformity with the standards required, the seller or the buyer used international laboratories.</a:t>
            </a:r>
          </a:p>
          <a:p>
            <a:pPr marL="109728" indent="0">
              <a:buNone/>
            </a:pPr>
            <a:endParaRPr lang="en-US" sz="2400" dirty="0"/>
          </a:p>
          <a:p>
            <a:pPr marL="109728" indent="0" algn="ctr">
              <a:buNone/>
            </a:pPr>
            <a:r>
              <a:rPr lang="en-US" sz="2400" dirty="0"/>
              <a:t>There are worldwide lab, present in all parts of the world : </a:t>
            </a:r>
          </a:p>
          <a:p>
            <a:pPr>
              <a:buNone/>
            </a:pPr>
            <a:endParaRPr lang="en-US" sz="2400" dirty="0"/>
          </a:p>
          <a:p>
            <a:pPr>
              <a:buNone/>
            </a:pPr>
            <a:r>
              <a:rPr lang="en-US" sz="2400" dirty="0"/>
              <a:t>				TUV / SGS / INTERTEK / LNE / CMA </a:t>
            </a:r>
          </a:p>
          <a:p>
            <a:pPr>
              <a:buNone/>
            </a:pPr>
            <a:endParaRPr lang="en-US" sz="2400" dirty="0"/>
          </a:p>
          <a:p>
            <a:pPr algn="ctr">
              <a:buNone/>
            </a:pPr>
            <a:r>
              <a:rPr lang="en-US" sz="2400" dirty="0"/>
              <a:t>Example of a lab tests : Beany test reports</a:t>
            </a:r>
          </a:p>
          <a:p>
            <a:pPr>
              <a:buNone/>
            </a:pPr>
            <a:endParaRPr lang="en-US" sz="2400" dirty="0"/>
          </a:p>
          <a:p>
            <a:pPr algn="ctr">
              <a:buNone/>
            </a:pPr>
            <a:r>
              <a:rPr lang="en-US" sz="2400" dirty="0"/>
              <a:t>Who can help us to determine the standards needed for our e-bike in Canada?</a:t>
            </a:r>
          </a:p>
          <a:p>
            <a:pPr marL="109728" indent="0" algn="ctr">
              <a:buNone/>
            </a:pPr>
            <a:endParaRPr lang="en-US" sz="2400" dirty="0">
              <a:solidFill>
                <a:srgbClr val="0070C0"/>
              </a:solidFill>
            </a:endParaRPr>
          </a:p>
          <a:p>
            <a:pPr marL="109728" indent="0" algn="ctr">
              <a:buNone/>
            </a:pPr>
            <a:r>
              <a:rPr lang="en-US" sz="2400" dirty="0"/>
              <a:t>We are going to suffer, this part is really hard!</a:t>
            </a:r>
          </a:p>
          <a:p>
            <a:pPr marL="109728" indent="0" algn="ctr">
              <a:buNone/>
            </a:pPr>
            <a:endParaRPr lang="en-US" sz="2400" dirty="0">
              <a:solidFill>
                <a:srgbClr val="0070C0"/>
              </a:solidFill>
              <a:hlinkClick r:id="rId2">
                <a:extLst>
                  <a:ext uri="{A12FA001-AC4F-418D-AE19-62706E023703}">
                    <ahyp:hlinkClr xmlns:ahyp="http://schemas.microsoft.com/office/drawing/2018/hyperlinkcolor" val="tx"/>
                  </a:ext>
                </a:extLst>
              </a:hlinkClick>
            </a:endParaRPr>
          </a:p>
          <a:p>
            <a:pPr marL="109728" indent="0">
              <a:buNone/>
            </a:pPr>
            <a:endParaRPr lang="fr-CH" dirty="0"/>
          </a:p>
        </p:txBody>
      </p:sp>
      <p:sp>
        <p:nvSpPr>
          <p:cNvPr id="3" name="Flèche : droite 2">
            <a:extLst>
              <a:ext uri="{FF2B5EF4-FFF2-40B4-BE49-F238E27FC236}">
                <a16:creationId xmlns:a16="http://schemas.microsoft.com/office/drawing/2014/main" id="{65BF3324-1637-4520-B5EA-11DAAAE9E5E6}"/>
              </a:ext>
            </a:extLst>
          </p:cNvPr>
          <p:cNvSpPr/>
          <p:nvPr/>
        </p:nvSpPr>
        <p:spPr>
          <a:xfrm>
            <a:off x="711200" y="894080"/>
            <a:ext cx="538480" cy="284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80807BFF-1A60-4FDB-A6BE-7CA4153BF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303" y="3058929"/>
            <a:ext cx="2012935" cy="947988"/>
          </a:xfrm>
          <a:prstGeom prst="rect">
            <a:avLst/>
          </a:prstGeom>
        </p:spPr>
      </p:pic>
    </p:spTree>
    <p:extLst>
      <p:ext uri="{BB962C8B-B14F-4D97-AF65-F5344CB8AC3E}">
        <p14:creationId xmlns:p14="http://schemas.microsoft.com/office/powerpoint/2010/main" val="4219747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13517"/>
            <a:ext cx="10972800" cy="1066800"/>
          </a:xfrm>
        </p:spPr>
        <p:txBody>
          <a:bodyPr>
            <a:normAutofit/>
          </a:bodyPr>
          <a:lstStyle/>
          <a:p>
            <a:pPr algn="ctr"/>
            <a:r>
              <a:rPr lang="en-US" sz="3200" dirty="0"/>
              <a:t>Customs clearance</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678731"/>
            <a:ext cx="11684000" cy="6351990"/>
          </a:xfrm>
        </p:spPr>
        <p:txBody>
          <a:bodyPr>
            <a:noAutofit/>
          </a:bodyPr>
          <a:lstStyle/>
          <a:p>
            <a:pPr>
              <a:buNone/>
            </a:pPr>
            <a:endParaRPr lang="fr-FR" sz="1200" dirty="0"/>
          </a:p>
          <a:p>
            <a:pPr>
              <a:buNone/>
            </a:pPr>
            <a:r>
              <a:rPr lang="en-ZA" sz="2400" b="1" u="sng" dirty="0"/>
              <a:t>Group work : job 7 (30mn)</a:t>
            </a:r>
          </a:p>
          <a:p>
            <a:pPr>
              <a:buNone/>
            </a:pPr>
            <a:r>
              <a:rPr lang="en-ZA" sz="2400" dirty="0"/>
              <a:t>You are the export manager of </a:t>
            </a:r>
            <a:r>
              <a:rPr lang="en-ZA" sz="2400" dirty="0" err="1"/>
              <a:t>Eovolt</a:t>
            </a:r>
            <a:r>
              <a:rPr lang="en-ZA" sz="2400" dirty="0"/>
              <a:t> and you decided to sell DDP to O2Ride.</a:t>
            </a:r>
          </a:p>
          <a:p>
            <a:pPr>
              <a:buNone/>
            </a:pPr>
            <a:r>
              <a:rPr lang="en-ZA" sz="2400" dirty="0"/>
              <a:t>		it means that we will have to manage the customs clearance of the e-bikes in Canada.</a:t>
            </a:r>
          </a:p>
          <a:p>
            <a:pPr>
              <a:buNone/>
            </a:pPr>
            <a:endParaRPr lang="en-ZA" sz="2400" dirty="0"/>
          </a:p>
          <a:p>
            <a:pPr algn="ctr">
              <a:buNone/>
            </a:pPr>
            <a:r>
              <a:rPr lang="en-ZA" sz="2400" dirty="0"/>
              <a:t>This situation can really happen, sometimes companies policies are risky.</a:t>
            </a:r>
          </a:p>
          <a:p>
            <a:pPr>
              <a:buNone/>
            </a:pPr>
            <a:endParaRPr lang="en-ZA" sz="2400" dirty="0"/>
          </a:p>
          <a:p>
            <a:pPr>
              <a:buNone/>
            </a:pPr>
            <a:r>
              <a:rPr lang="en-ZA" sz="2400" dirty="0"/>
              <a:t>Please prepare a written report with a complete guideline to clear without problems</a:t>
            </a:r>
          </a:p>
          <a:p>
            <a:pPr>
              <a:buNone/>
            </a:pPr>
            <a:r>
              <a:rPr lang="en-ZA" sz="2400" dirty="0"/>
              <a:t>the Canadian customs. </a:t>
            </a:r>
          </a:p>
          <a:p>
            <a:pPr>
              <a:buNone/>
            </a:pPr>
            <a:endParaRPr lang="en-ZA" sz="2400" dirty="0"/>
          </a:p>
          <a:p>
            <a:pPr>
              <a:buNone/>
            </a:pPr>
            <a:r>
              <a:rPr lang="en-ZA" sz="2400" dirty="0"/>
              <a:t>What will be the regulation, the norms? </a:t>
            </a:r>
          </a:p>
          <a:p>
            <a:pPr>
              <a:buNone/>
            </a:pPr>
            <a:r>
              <a:rPr lang="en-ZA" sz="2400" dirty="0"/>
              <a:t>Will we need to provide lab tests? </a:t>
            </a:r>
          </a:p>
          <a:p>
            <a:pPr marL="109728" indent="0" algn="ctr">
              <a:buNone/>
            </a:pPr>
            <a:r>
              <a:rPr lang="en-US" sz="2400" dirty="0">
                <a:solidFill>
                  <a:srgbClr val="0070C0"/>
                </a:solidFill>
                <a:hlinkClick r:id="rId2">
                  <a:extLst>
                    <a:ext uri="{A12FA001-AC4F-418D-AE19-62706E023703}">
                      <ahyp:hlinkClr xmlns:ahyp="http://schemas.microsoft.com/office/drawing/2018/hyperlinkcolor" val="tx"/>
                    </a:ext>
                  </a:extLst>
                </a:hlinkClick>
              </a:rPr>
              <a:t>https://www.pcb.ca/industries-2/electric-bike</a:t>
            </a:r>
            <a:endParaRPr lang="en-US" sz="2400" dirty="0">
              <a:solidFill>
                <a:srgbClr val="0070C0"/>
              </a:solidFill>
            </a:endParaRPr>
          </a:p>
          <a:p>
            <a:pPr marL="109728" indent="0" algn="ctr">
              <a:buNone/>
            </a:pPr>
            <a:r>
              <a:rPr lang="en-US" sz="2400" dirty="0">
                <a:solidFill>
                  <a:srgbClr val="0070C0"/>
                </a:solidFill>
              </a:rPr>
              <a:t>https://www.pcb.ca/post/everything-you-need-to-know-to-import-your-e-bike-into-canada</a:t>
            </a:r>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b="1" u="sng" dirty="0"/>
          </a:p>
          <a:p>
            <a:pPr>
              <a:buNone/>
            </a:pPr>
            <a:endParaRPr lang="en-ZA" sz="2400" b="1" u="sng"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sp>
        <p:nvSpPr>
          <p:cNvPr id="3" name="Flèche : droite 2">
            <a:extLst>
              <a:ext uri="{FF2B5EF4-FFF2-40B4-BE49-F238E27FC236}">
                <a16:creationId xmlns:a16="http://schemas.microsoft.com/office/drawing/2014/main" id="{1FAA940B-5E20-410B-A445-C931786054FF}"/>
              </a:ext>
            </a:extLst>
          </p:cNvPr>
          <p:cNvSpPr/>
          <p:nvPr/>
        </p:nvSpPr>
        <p:spPr>
          <a:xfrm>
            <a:off x="325120" y="2960540"/>
            <a:ext cx="68072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29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403" y="914401"/>
            <a:ext cx="10972800" cy="5300682"/>
          </a:xfrm>
        </p:spPr>
        <p:txBody>
          <a:bodyPr>
            <a:noAutofit/>
          </a:bodyPr>
          <a:lstStyle/>
          <a:p>
            <a:endParaRPr lang="fr-CH" sz="2400" dirty="0"/>
          </a:p>
          <a:p>
            <a:r>
              <a:rPr lang="en-US" sz="2400" dirty="0"/>
              <a:t>The ecological bonus for the purchase of an electric bicycle has been reduced. The 500-euro bonus will be reduced to 400 euros on April 2024.</a:t>
            </a:r>
            <a:endParaRPr lang="fr-CH" sz="2400" dirty="0"/>
          </a:p>
          <a:p>
            <a:endParaRPr lang="fr-CH" sz="2400" dirty="0"/>
          </a:p>
          <a:p>
            <a:r>
              <a:rPr lang="fr-CH" sz="2400" dirty="0"/>
              <a:t>Septembre 2024 – Mr </a:t>
            </a:r>
            <a:r>
              <a:rPr lang="fr-CH" sz="2400" dirty="0" err="1"/>
              <a:t>Hakimi</a:t>
            </a:r>
            <a:r>
              <a:rPr lang="fr-CH" sz="2400" dirty="0"/>
              <a:t> </a:t>
            </a:r>
            <a:r>
              <a:rPr lang="fr-CH" sz="2400" dirty="0" err="1"/>
              <a:t>is</a:t>
            </a:r>
            <a:r>
              <a:rPr lang="fr-CH" sz="2400" dirty="0"/>
              <a:t> </a:t>
            </a:r>
            <a:r>
              <a:rPr lang="fr-CH" sz="2400" dirty="0" err="1"/>
              <a:t>reporting</a:t>
            </a:r>
            <a:r>
              <a:rPr lang="fr-CH" sz="2400" dirty="0"/>
              <a:t> to the </a:t>
            </a:r>
            <a:r>
              <a:rPr lang="fr-CH" sz="2400" dirty="0" err="1"/>
              <a:t>Board</a:t>
            </a:r>
            <a:r>
              <a:rPr lang="fr-CH" sz="2400" dirty="0"/>
              <a:t> : </a:t>
            </a:r>
            <a:r>
              <a:rPr lang="en-US" sz="2400" dirty="0"/>
              <a:t>following the reduction in government subsidies, our sales forecasts in France are likely to decline, so we need to open up new export markets.</a:t>
            </a:r>
            <a:endParaRPr lang="fr-CH" sz="2400" dirty="0"/>
          </a:p>
          <a:p>
            <a:endParaRPr lang="fr-CH" sz="2400" dirty="0"/>
          </a:p>
          <a:p>
            <a:pPr>
              <a:buFont typeface="Arial" panose="020B0604020202020204" pitchFamily="34" charset="0"/>
              <a:buChar char="•"/>
            </a:pPr>
            <a:r>
              <a:rPr lang="fr-CH" sz="2400" dirty="0" err="1"/>
              <a:t>Capacity</a:t>
            </a:r>
            <a:r>
              <a:rPr lang="fr-CH" sz="2400" dirty="0"/>
              <a:t> of </a:t>
            </a:r>
            <a:r>
              <a:rPr lang="fr-CH" sz="2400" dirty="0" err="1"/>
              <a:t>produce</a:t>
            </a:r>
            <a:r>
              <a:rPr lang="fr-CH" sz="2400" dirty="0"/>
              <a:t> </a:t>
            </a:r>
            <a:r>
              <a:rPr lang="fr-CH" sz="2400" dirty="0" err="1"/>
              <a:t>used</a:t>
            </a:r>
            <a:r>
              <a:rPr lang="fr-CH" sz="2400" dirty="0"/>
              <a:t> </a:t>
            </a:r>
            <a:r>
              <a:rPr lang="fr-CH" sz="2400" dirty="0" err="1"/>
              <a:t>only</a:t>
            </a:r>
            <a:r>
              <a:rPr lang="fr-CH" sz="2400" dirty="0"/>
              <a:t> by 65% </a:t>
            </a:r>
            <a:r>
              <a:rPr lang="fr-CH" sz="2400" dirty="0" err="1"/>
              <a:t>with</a:t>
            </a:r>
            <a:r>
              <a:rPr lang="fr-CH" sz="2400" dirty="0"/>
              <a:t> a new </a:t>
            </a:r>
            <a:r>
              <a:rPr lang="fr-CH" sz="2400" dirty="0" err="1"/>
              <a:t>factory</a:t>
            </a:r>
            <a:r>
              <a:rPr lang="fr-CH" sz="2400" dirty="0"/>
              <a:t> </a:t>
            </a:r>
            <a:r>
              <a:rPr lang="fr-CH" sz="2400" dirty="0" err="1"/>
              <a:t>built</a:t>
            </a:r>
            <a:r>
              <a:rPr lang="fr-CH" sz="2400" dirty="0"/>
              <a:t>.</a:t>
            </a:r>
          </a:p>
          <a:p>
            <a:pPr>
              <a:buFont typeface="Arial" panose="020B0604020202020204" pitchFamily="34" charset="0"/>
              <a:buChar char="•"/>
            </a:pPr>
            <a:r>
              <a:rPr lang="fr-CH" sz="2400" dirty="0"/>
              <a:t>Positive </a:t>
            </a:r>
            <a:r>
              <a:rPr lang="fr-CH" sz="2400" dirty="0" err="1"/>
              <a:t>margins</a:t>
            </a:r>
            <a:r>
              <a:rPr lang="fr-CH" sz="2400" dirty="0"/>
              <a:t> (64,4% in France in 2023)</a:t>
            </a:r>
          </a:p>
          <a:p>
            <a:pPr>
              <a:buFont typeface="Arial" panose="020B0604020202020204" pitchFamily="34" charset="0"/>
              <a:buChar char="•"/>
            </a:pPr>
            <a:r>
              <a:rPr lang="fr-CH" sz="2400" dirty="0"/>
              <a:t>The </a:t>
            </a:r>
            <a:r>
              <a:rPr lang="fr-CH" sz="2400" dirty="0" err="1"/>
              <a:t>company</a:t>
            </a:r>
            <a:r>
              <a:rPr lang="fr-CH" sz="2400" dirty="0"/>
              <a:t> </a:t>
            </a:r>
            <a:r>
              <a:rPr lang="fr-CH" sz="2400" dirty="0" err="1"/>
              <a:t>is</a:t>
            </a:r>
            <a:r>
              <a:rPr lang="fr-CH" sz="2400" dirty="0"/>
              <a:t> </a:t>
            </a:r>
            <a:r>
              <a:rPr lang="fr-CH" sz="2400" dirty="0" err="1"/>
              <a:t>ready</a:t>
            </a:r>
            <a:r>
              <a:rPr lang="fr-CH" sz="2400" dirty="0"/>
              <a:t> to </a:t>
            </a:r>
            <a:r>
              <a:rPr lang="fr-CH" sz="2400" dirty="0" err="1"/>
              <a:t>spend</a:t>
            </a:r>
            <a:r>
              <a:rPr lang="fr-CH" sz="2400" dirty="0"/>
              <a:t> and </a:t>
            </a:r>
            <a:r>
              <a:rPr lang="fr-CH" sz="2400" dirty="0" err="1"/>
              <a:t>take</a:t>
            </a:r>
            <a:r>
              <a:rPr lang="fr-CH" sz="2400" dirty="0"/>
              <a:t> </a:t>
            </a:r>
            <a:r>
              <a:rPr lang="fr-CH" sz="2400" dirty="0" err="1"/>
              <a:t>risks</a:t>
            </a:r>
            <a:endParaRPr lang="fr-CH" sz="2400" dirty="0"/>
          </a:p>
          <a:p>
            <a:pPr>
              <a:buFont typeface="Arial" panose="020B0604020202020204" pitchFamily="34" charset="0"/>
              <a:buChar char="•"/>
            </a:pPr>
            <a:endParaRPr lang="fr-CH" b="1" dirty="0"/>
          </a:p>
          <a:p>
            <a:pPr marL="0" indent="0">
              <a:buNone/>
            </a:pPr>
            <a:r>
              <a:rPr lang="fr-CH" b="1" dirty="0"/>
              <a:t>		  	START EXPORT PROCESS</a:t>
            </a:r>
          </a:p>
        </p:txBody>
      </p:sp>
      <p:sp>
        <p:nvSpPr>
          <p:cNvPr id="2" name="Flèche : droite 1">
            <a:extLst>
              <a:ext uri="{FF2B5EF4-FFF2-40B4-BE49-F238E27FC236}">
                <a16:creationId xmlns:a16="http://schemas.microsoft.com/office/drawing/2014/main" id="{E1A786AB-3849-4851-81E8-647B0D47292C}"/>
              </a:ext>
            </a:extLst>
          </p:cNvPr>
          <p:cNvSpPr/>
          <p:nvPr/>
        </p:nvSpPr>
        <p:spPr>
          <a:xfrm>
            <a:off x="1127760" y="5842000"/>
            <a:ext cx="1940560" cy="325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3545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US" sz="3200" dirty="0"/>
              <a:t>New case / Import case</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574800"/>
            <a:ext cx="11684000" cy="5455920"/>
          </a:xfrm>
        </p:spPr>
        <p:txBody>
          <a:bodyPr>
            <a:noAutofit/>
          </a:bodyPr>
          <a:lstStyle/>
          <a:p>
            <a:pPr>
              <a:buNone/>
            </a:pPr>
            <a:endParaRPr lang="fr-FR" sz="1200" dirty="0"/>
          </a:p>
          <a:p>
            <a:pPr algn="just">
              <a:buNone/>
            </a:pPr>
            <a:r>
              <a:rPr lang="en-ZA" sz="2400" dirty="0"/>
              <a:t>You are working as a young buyer in an import company called “BI Import”</a:t>
            </a:r>
          </a:p>
          <a:p>
            <a:pPr algn="just">
              <a:buNone/>
            </a:pPr>
            <a:r>
              <a:rPr lang="en-ZA" sz="2400" dirty="0"/>
              <a:t>Your company address is 8 avenue Cauchy in </a:t>
            </a:r>
            <a:r>
              <a:rPr lang="en-ZA" sz="2400" dirty="0" err="1"/>
              <a:t>Sceaux</a:t>
            </a:r>
            <a:r>
              <a:rPr lang="en-ZA" sz="2400" dirty="0"/>
              <a:t>.</a:t>
            </a:r>
          </a:p>
          <a:p>
            <a:pPr algn="just">
              <a:buNone/>
            </a:pPr>
            <a:endParaRPr lang="en-ZA" sz="2400" dirty="0"/>
          </a:p>
          <a:p>
            <a:pPr algn="just">
              <a:buNone/>
            </a:pPr>
            <a:r>
              <a:rPr lang="en-ZA" sz="2400" dirty="0"/>
              <a:t>“BI import” started its activities on January 2020.</a:t>
            </a:r>
          </a:p>
          <a:p>
            <a:pPr algn="just">
              <a:buNone/>
            </a:pPr>
            <a:r>
              <a:rPr lang="en-ZA" sz="2400" dirty="0"/>
              <a:t>The turn over of the company was on 2022 : 1,8 million euros.</a:t>
            </a:r>
          </a:p>
          <a:p>
            <a:pPr algn="just">
              <a:buNone/>
            </a:pPr>
            <a:r>
              <a:rPr lang="en-ZA" sz="2400" dirty="0"/>
              <a:t>There are 4 employees.</a:t>
            </a:r>
          </a:p>
          <a:p>
            <a:pPr algn="just">
              <a:buNone/>
            </a:pPr>
            <a:endParaRPr lang="en-ZA" sz="2400" dirty="0"/>
          </a:p>
          <a:p>
            <a:pPr algn="just">
              <a:buNone/>
            </a:pPr>
            <a:r>
              <a:rPr lang="en-ZA" sz="2400" dirty="0"/>
              <a:t>Main business of the company : importing general items to sell them to general</a:t>
            </a:r>
          </a:p>
          <a:p>
            <a:pPr algn="just">
              <a:buNone/>
            </a:pPr>
            <a:r>
              <a:rPr lang="en-ZA" sz="2400" dirty="0"/>
              <a:t>distribution stores.</a:t>
            </a:r>
          </a:p>
          <a:p>
            <a:pPr algn="just">
              <a:buNone/>
            </a:pPr>
            <a:endParaRPr lang="en-ZA" sz="2400" dirty="0"/>
          </a:p>
          <a:p>
            <a:pPr algn="just">
              <a:buNone/>
            </a:pPr>
            <a:r>
              <a:rPr lang="en-ZA" sz="2400" dirty="0"/>
              <a:t>In order to understand better our case, let’s check the different actors in</a:t>
            </a:r>
          </a:p>
          <a:p>
            <a:pPr algn="just">
              <a:buNone/>
            </a:pPr>
            <a:r>
              <a:rPr lang="en-ZA" sz="2400" dirty="0"/>
              <a:t>international trades.</a:t>
            </a:r>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b="1" u="sng" dirty="0"/>
          </a:p>
          <a:p>
            <a:pPr>
              <a:buNone/>
            </a:pPr>
            <a:endParaRPr lang="en-ZA" sz="2400" b="1" u="sng"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spTree>
    <p:extLst>
      <p:ext uri="{BB962C8B-B14F-4D97-AF65-F5344CB8AC3E}">
        <p14:creationId xmlns:p14="http://schemas.microsoft.com/office/powerpoint/2010/main" val="1689086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245" y="692697"/>
            <a:ext cx="9946216" cy="629109"/>
          </a:xfrm>
        </p:spPr>
        <p:txBody>
          <a:bodyPr>
            <a:normAutofit/>
          </a:bodyPr>
          <a:lstStyle/>
          <a:p>
            <a:pPr algn="ctr"/>
            <a:r>
              <a:rPr lang="fr-CH" sz="3200" dirty="0" err="1"/>
              <a:t>Players</a:t>
            </a:r>
            <a:r>
              <a:rPr lang="fr-CH" sz="3200" dirty="0"/>
              <a:t> of International Trade</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239" y="4296291"/>
            <a:ext cx="2633795" cy="13047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436" y="4177697"/>
            <a:ext cx="1790041" cy="1514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1686" y="2133068"/>
            <a:ext cx="1920213" cy="14401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390" y="1972685"/>
            <a:ext cx="1909455" cy="143209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0263" y="4499195"/>
            <a:ext cx="3072341" cy="10862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86743" y="2423376"/>
            <a:ext cx="3121152" cy="1508760"/>
          </a:xfrm>
          <a:prstGeom prst="rect">
            <a:avLst/>
          </a:prstGeom>
        </p:spPr>
      </p:pic>
      <p:cxnSp>
        <p:nvCxnSpPr>
          <p:cNvPr id="11" name="Curved Connector 10"/>
          <p:cNvCxnSpPr/>
          <p:nvPr/>
        </p:nvCxnSpPr>
        <p:spPr bwMode="auto">
          <a:xfrm flipV="1">
            <a:off x="3311691" y="2853148"/>
            <a:ext cx="1344149" cy="147150"/>
          </a:xfrm>
          <a:prstGeom prst="curvedConnector3">
            <a:avLst/>
          </a:prstGeom>
          <a:solidFill>
            <a:srgbClr val="00B8FF"/>
          </a:solidFill>
          <a:ln w="508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urved Connector 11"/>
          <p:cNvCxnSpPr/>
          <p:nvPr/>
        </p:nvCxnSpPr>
        <p:spPr bwMode="auto">
          <a:xfrm rot="5400000">
            <a:off x="9534516" y="4097282"/>
            <a:ext cx="614720" cy="189113"/>
          </a:xfrm>
          <a:prstGeom prst="curvedConnector3">
            <a:avLst/>
          </a:prstGeom>
          <a:solidFill>
            <a:srgbClr val="00B8FF"/>
          </a:solidFill>
          <a:ln w="508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urved Connector 12"/>
          <p:cNvCxnSpPr/>
          <p:nvPr/>
        </p:nvCxnSpPr>
        <p:spPr bwMode="auto">
          <a:xfrm rot="10800000" flipV="1">
            <a:off x="7248131" y="4941169"/>
            <a:ext cx="1344148" cy="207877"/>
          </a:xfrm>
          <a:prstGeom prst="curvedConnector3">
            <a:avLst/>
          </a:prstGeom>
          <a:solidFill>
            <a:srgbClr val="00B8FF"/>
          </a:solidFill>
          <a:ln w="508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urved Connector 13"/>
          <p:cNvCxnSpPr>
            <a:endCxn id="5" idx="3"/>
          </p:cNvCxnSpPr>
          <p:nvPr/>
        </p:nvCxnSpPr>
        <p:spPr bwMode="auto">
          <a:xfrm rot="10800000" flipV="1">
            <a:off x="2797478" y="4834461"/>
            <a:ext cx="1221969" cy="100484"/>
          </a:xfrm>
          <a:prstGeom prst="curvedConnector3">
            <a:avLst>
              <a:gd name="adj1" fmla="val 50000"/>
            </a:avLst>
          </a:prstGeom>
          <a:solidFill>
            <a:srgbClr val="00B8FF"/>
          </a:solidFill>
          <a:ln w="508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urved Connector 21"/>
          <p:cNvCxnSpPr/>
          <p:nvPr/>
        </p:nvCxnSpPr>
        <p:spPr bwMode="auto">
          <a:xfrm>
            <a:off x="6926008" y="2382082"/>
            <a:ext cx="1536169" cy="504056"/>
          </a:xfrm>
          <a:prstGeom prst="curvedConnector3">
            <a:avLst/>
          </a:prstGeom>
          <a:solidFill>
            <a:srgbClr val="00B8FF"/>
          </a:solidFill>
          <a:ln w="508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912853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382" y="725408"/>
            <a:ext cx="9366325" cy="685880"/>
          </a:xfrm>
        </p:spPr>
        <p:txBody>
          <a:bodyPr>
            <a:noAutofit/>
          </a:bodyPr>
          <a:lstStyle/>
          <a:p>
            <a:pPr algn="ctr"/>
            <a:r>
              <a:rPr lang="fr-CH" sz="3200" dirty="0"/>
              <a:t>Manufacturer</a:t>
            </a:r>
            <a:r>
              <a:rPr lang="fr-CH" sz="4800" b="1" dirty="0"/>
              <a:t> </a:t>
            </a:r>
            <a:endParaRPr lang="en-US" sz="4800" b="1" dirty="0"/>
          </a:p>
        </p:txBody>
      </p:sp>
      <p:sp>
        <p:nvSpPr>
          <p:cNvPr id="3" name="Content Placeholder 2"/>
          <p:cNvSpPr>
            <a:spLocks noGrp="1"/>
          </p:cNvSpPr>
          <p:nvPr>
            <p:ph idx="1"/>
          </p:nvPr>
        </p:nvSpPr>
        <p:spPr>
          <a:xfrm>
            <a:off x="264160" y="2564904"/>
            <a:ext cx="11785600" cy="3240360"/>
          </a:xfrm>
        </p:spPr>
        <p:txBody>
          <a:bodyPr>
            <a:normAutofit/>
          </a:bodyPr>
          <a:lstStyle/>
          <a:p>
            <a:r>
              <a:rPr lang="en-BZ" sz="2400" dirty="0"/>
              <a:t>A </a:t>
            </a:r>
            <a:r>
              <a:rPr lang="en-BZ" sz="2400" b="1" dirty="0"/>
              <a:t>manufacturer</a:t>
            </a:r>
            <a:r>
              <a:rPr lang="en-BZ" sz="2400" dirty="0"/>
              <a:t> of goods or a </a:t>
            </a:r>
            <a:r>
              <a:rPr lang="en-BZ" sz="2400" b="1" dirty="0"/>
              <a:t>provider</a:t>
            </a:r>
            <a:r>
              <a:rPr lang="en-BZ" sz="2400" dirty="0"/>
              <a:t> of services is a company that is responsible for creating the goods or services that will be sold. </a:t>
            </a:r>
          </a:p>
          <a:p>
            <a:endParaRPr lang="en-BZ" sz="2400" dirty="0"/>
          </a:p>
          <a:p>
            <a:r>
              <a:rPr lang="en-BZ" sz="2400" dirty="0"/>
              <a:t>Some of them have their own export department and export directly, others will outsource their export function to a trading company. Especially if they do not have export licence.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382" y="885976"/>
            <a:ext cx="2038199" cy="1216067"/>
          </a:xfrm>
          <a:prstGeom prst="rect">
            <a:avLst/>
          </a:prstGeom>
        </p:spPr>
      </p:pic>
    </p:spTree>
    <p:extLst>
      <p:ext uri="{BB962C8B-B14F-4D97-AF65-F5344CB8AC3E}">
        <p14:creationId xmlns:p14="http://schemas.microsoft.com/office/powerpoint/2010/main" val="2629570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740636"/>
            <a:ext cx="10972800" cy="1066800"/>
          </a:xfrm>
        </p:spPr>
        <p:txBody>
          <a:bodyPr>
            <a:normAutofit/>
          </a:bodyPr>
          <a:lstStyle/>
          <a:p>
            <a:pPr algn="ctr"/>
            <a:r>
              <a:rPr lang="fr-CH" sz="3200" dirty="0"/>
              <a:t>Trading </a:t>
            </a:r>
            <a:r>
              <a:rPr lang="fr-CH" sz="3200" dirty="0" err="1"/>
              <a:t>company</a:t>
            </a:r>
            <a:endParaRPr lang="en-US" sz="3200" dirty="0"/>
          </a:p>
        </p:txBody>
      </p:sp>
      <p:sp>
        <p:nvSpPr>
          <p:cNvPr id="3" name="Content Placeholder 2"/>
          <p:cNvSpPr>
            <a:spLocks noGrp="1"/>
          </p:cNvSpPr>
          <p:nvPr>
            <p:ph idx="1"/>
          </p:nvPr>
        </p:nvSpPr>
        <p:spPr>
          <a:xfrm>
            <a:off x="809956" y="2924391"/>
            <a:ext cx="10572088" cy="3933609"/>
          </a:xfrm>
        </p:spPr>
        <p:txBody>
          <a:bodyPr>
            <a:normAutofit/>
          </a:bodyPr>
          <a:lstStyle/>
          <a:p>
            <a:r>
              <a:rPr lang="fr-CH" sz="2400" dirty="0"/>
              <a:t>A </a:t>
            </a:r>
            <a:r>
              <a:rPr lang="fr-CH" sz="2400" dirty="0" err="1"/>
              <a:t>trading</a:t>
            </a:r>
            <a:r>
              <a:rPr lang="fr-CH" sz="2400" dirty="0"/>
              <a:t> </a:t>
            </a:r>
            <a:r>
              <a:rPr lang="fr-CH" sz="2400" dirty="0" err="1"/>
              <a:t>company</a:t>
            </a:r>
            <a:r>
              <a:rPr lang="fr-CH" sz="2400" dirty="0"/>
              <a:t> </a:t>
            </a:r>
            <a:r>
              <a:rPr lang="fr-CH" sz="2400" dirty="0" err="1"/>
              <a:t>is</a:t>
            </a:r>
            <a:r>
              <a:rPr lang="fr-CH" sz="2400" dirty="0"/>
              <a:t> a </a:t>
            </a:r>
            <a:r>
              <a:rPr lang="fr-CH" sz="2400" dirty="0" err="1"/>
              <a:t>intermediary</a:t>
            </a:r>
            <a:r>
              <a:rPr lang="fr-CH" sz="2400" dirty="0"/>
              <a:t> </a:t>
            </a:r>
            <a:r>
              <a:rPr lang="fr-CH" sz="2400" dirty="0" err="1"/>
              <a:t>between</a:t>
            </a:r>
            <a:r>
              <a:rPr lang="fr-CH" sz="2400" dirty="0"/>
              <a:t> the </a:t>
            </a:r>
            <a:r>
              <a:rPr lang="fr-CH" sz="2400" dirty="0" err="1"/>
              <a:t>manufacturers</a:t>
            </a:r>
            <a:r>
              <a:rPr lang="fr-CH" sz="2400" dirty="0"/>
              <a:t>  and the import </a:t>
            </a:r>
            <a:r>
              <a:rPr lang="fr-CH" sz="2400" dirty="0" err="1"/>
              <a:t>companies</a:t>
            </a:r>
            <a:r>
              <a:rPr lang="fr-CH" sz="2400" dirty="0"/>
              <a:t>.</a:t>
            </a:r>
          </a:p>
          <a:p>
            <a:endParaRPr lang="fr-CH" sz="2400" dirty="0"/>
          </a:p>
          <a:p>
            <a:r>
              <a:rPr lang="fr-CH" sz="2400" dirty="0"/>
              <a:t>The </a:t>
            </a:r>
            <a:r>
              <a:rPr lang="fr-CH" sz="2400" dirty="0" err="1"/>
              <a:t>trading</a:t>
            </a:r>
            <a:r>
              <a:rPr lang="fr-CH" sz="2400" dirty="0"/>
              <a:t> </a:t>
            </a:r>
            <a:r>
              <a:rPr lang="fr-CH" sz="2400" dirty="0" err="1"/>
              <a:t>company</a:t>
            </a:r>
            <a:r>
              <a:rPr lang="fr-CH" sz="2400" dirty="0"/>
              <a:t> </a:t>
            </a:r>
            <a:r>
              <a:rPr lang="fr-CH" sz="2400" dirty="0" err="1"/>
              <a:t>will</a:t>
            </a:r>
            <a:r>
              <a:rPr lang="fr-CH" sz="2400" dirty="0"/>
              <a:t> </a:t>
            </a:r>
            <a:r>
              <a:rPr lang="fr-CH" sz="2400" dirty="0" err="1"/>
              <a:t>buy</a:t>
            </a:r>
            <a:r>
              <a:rPr lang="fr-CH" sz="2400" dirty="0"/>
              <a:t> and resale the </a:t>
            </a:r>
            <a:r>
              <a:rPr lang="fr-CH" sz="2400" dirty="0" err="1"/>
              <a:t>goods</a:t>
            </a:r>
            <a:r>
              <a:rPr lang="fr-CH" sz="2400" dirty="0"/>
              <a:t>.</a:t>
            </a:r>
          </a:p>
          <a:p>
            <a:endParaRPr lang="fr-CH" sz="2400" dirty="0"/>
          </a:p>
          <a:p>
            <a:r>
              <a:rPr lang="fr-CH" sz="2400" dirty="0" err="1"/>
              <a:t>They</a:t>
            </a:r>
            <a:r>
              <a:rPr lang="fr-CH" sz="2400" dirty="0"/>
              <a:t> </a:t>
            </a:r>
            <a:r>
              <a:rPr lang="fr-CH" sz="2400" dirty="0" err="1"/>
              <a:t>usually</a:t>
            </a:r>
            <a:r>
              <a:rPr lang="fr-CH" sz="2400" dirty="0"/>
              <a:t> </a:t>
            </a:r>
            <a:r>
              <a:rPr lang="fr-CH" sz="2400" dirty="0" err="1"/>
              <a:t>take</a:t>
            </a:r>
            <a:r>
              <a:rPr lang="fr-CH" sz="2400" dirty="0"/>
              <a:t> </a:t>
            </a:r>
            <a:r>
              <a:rPr lang="fr-CH" sz="2400" dirty="0" err="1"/>
              <a:t>between</a:t>
            </a:r>
            <a:r>
              <a:rPr lang="fr-CH" sz="2400" dirty="0"/>
              <a:t> …% to …% </a:t>
            </a:r>
            <a:r>
              <a:rPr lang="fr-CH" sz="2400" dirty="0" err="1"/>
              <a:t>margin</a:t>
            </a:r>
            <a:r>
              <a:rPr lang="fr-CH" sz="2400" dirty="0"/>
              <a:t>.</a:t>
            </a:r>
          </a:p>
          <a:p>
            <a:endParaRPr lang="fr-CH" sz="2400" dirty="0"/>
          </a:p>
          <a:p>
            <a:r>
              <a:rPr lang="fr-CH" sz="2400" dirty="0" err="1"/>
              <a:t>They</a:t>
            </a:r>
            <a:r>
              <a:rPr lang="fr-CH" sz="2400" dirty="0"/>
              <a:t> </a:t>
            </a:r>
            <a:r>
              <a:rPr lang="fr-CH" sz="2400" dirty="0" err="1"/>
              <a:t>usually</a:t>
            </a:r>
            <a:r>
              <a:rPr lang="fr-CH" sz="2400" dirty="0"/>
              <a:t> </a:t>
            </a:r>
            <a:r>
              <a:rPr lang="fr-CH" sz="2400" dirty="0" err="1"/>
              <a:t>provide</a:t>
            </a:r>
            <a:r>
              <a:rPr lang="fr-CH" sz="2400" dirty="0"/>
              <a:t> QC services.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5995" y="1072684"/>
            <a:ext cx="1959338" cy="1469504"/>
          </a:xfrm>
          <a:prstGeom prst="rect">
            <a:avLst/>
          </a:prstGeom>
        </p:spPr>
      </p:pic>
    </p:spTree>
    <p:extLst>
      <p:ext uri="{BB962C8B-B14F-4D97-AF65-F5344CB8AC3E}">
        <p14:creationId xmlns:p14="http://schemas.microsoft.com/office/powerpoint/2010/main" val="4145182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740636"/>
            <a:ext cx="10972800" cy="1066800"/>
          </a:xfrm>
        </p:spPr>
        <p:txBody>
          <a:bodyPr>
            <a:normAutofit/>
          </a:bodyPr>
          <a:lstStyle/>
          <a:p>
            <a:pPr algn="ctr"/>
            <a:r>
              <a:rPr lang="fr-CH" sz="3200" dirty="0" err="1"/>
              <a:t>Why</a:t>
            </a:r>
            <a:r>
              <a:rPr lang="fr-CH" sz="3200" dirty="0"/>
              <a:t> </a:t>
            </a:r>
            <a:r>
              <a:rPr lang="fr-CH" sz="3200" dirty="0" err="1"/>
              <a:t>it</a:t>
            </a:r>
            <a:r>
              <a:rPr lang="fr-CH" sz="3200" dirty="0"/>
              <a:t> </a:t>
            </a:r>
            <a:r>
              <a:rPr lang="fr-CH" sz="3200" dirty="0" err="1"/>
              <a:t>is</a:t>
            </a:r>
            <a:r>
              <a:rPr lang="fr-CH" sz="3200" dirty="0"/>
              <a:t> </a:t>
            </a:r>
            <a:r>
              <a:rPr lang="fr-CH" sz="3200" dirty="0" err="1"/>
              <a:t>so</a:t>
            </a:r>
            <a:r>
              <a:rPr lang="fr-CH" sz="3200" dirty="0"/>
              <a:t> important to </a:t>
            </a:r>
            <a:r>
              <a:rPr lang="fr-CH" sz="3200" dirty="0" err="1"/>
              <a:t>identify</a:t>
            </a:r>
            <a:r>
              <a:rPr lang="fr-CH" sz="3200" dirty="0"/>
              <a:t> if </a:t>
            </a:r>
            <a:r>
              <a:rPr lang="fr-CH" sz="3200" dirty="0" err="1"/>
              <a:t>our</a:t>
            </a:r>
            <a:r>
              <a:rPr lang="fr-CH" sz="3200" dirty="0"/>
              <a:t> </a:t>
            </a:r>
            <a:r>
              <a:rPr lang="fr-CH" sz="3200" dirty="0" err="1"/>
              <a:t>potential</a:t>
            </a:r>
            <a:r>
              <a:rPr lang="fr-CH" sz="3200" dirty="0"/>
              <a:t> supplier </a:t>
            </a:r>
            <a:r>
              <a:rPr lang="fr-CH" sz="3200" dirty="0" err="1"/>
              <a:t>is</a:t>
            </a:r>
            <a:r>
              <a:rPr lang="fr-CH" sz="3200" dirty="0"/>
              <a:t> a trading </a:t>
            </a:r>
            <a:r>
              <a:rPr lang="fr-CH" sz="3200" dirty="0" err="1"/>
              <a:t>company</a:t>
            </a:r>
            <a:r>
              <a:rPr lang="fr-CH" sz="3200" dirty="0"/>
              <a:t> or a manufacturer? </a:t>
            </a:r>
            <a:endParaRPr lang="en-US" sz="3200" dirty="0"/>
          </a:p>
        </p:txBody>
      </p:sp>
      <p:pic>
        <p:nvPicPr>
          <p:cNvPr id="5" name="Espace réservé du contenu 4">
            <a:extLst>
              <a:ext uri="{FF2B5EF4-FFF2-40B4-BE49-F238E27FC236}">
                <a16:creationId xmlns:a16="http://schemas.microsoft.com/office/drawing/2014/main" id="{BABC9DC0-A58F-4A73-91FA-1B12F01430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7653" y="2606358"/>
            <a:ext cx="3609013" cy="3933825"/>
          </a:xfrm>
          <a:prstGeom prst="rect">
            <a:avLst/>
          </a:prstGeom>
        </p:spPr>
      </p:pic>
    </p:spTree>
    <p:extLst>
      <p:ext uri="{BB962C8B-B14F-4D97-AF65-F5344CB8AC3E}">
        <p14:creationId xmlns:p14="http://schemas.microsoft.com/office/powerpoint/2010/main" val="1559092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126" y="532839"/>
            <a:ext cx="10421615" cy="1143000"/>
          </a:xfrm>
        </p:spPr>
        <p:txBody>
          <a:bodyPr>
            <a:noAutofit/>
          </a:bodyPr>
          <a:lstStyle/>
          <a:p>
            <a:pPr algn="ctr"/>
            <a:r>
              <a:rPr lang="fr-CH" sz="3200" dirty="0" err="1"/>
              <a:t>Forwarders</a:t>
            </a:r>
            <a:r>
              <a:rPr lang="fr-CH" sz="3200" dirty="0"/>
              <a:t> / Agents / Transport </a:t>
            </a:r>
            <a:r>
              <a:rPr lang="fr-CH" sz="3200" dirty="0" err="1"/>
              <a:t>companies</a:t>
            </a:r>
            <a:endParaRPr lang="en-US" sz="3200" dirty="0"/>
          </a:p>
        </p:txBody>
      </p:sp>
      <p:sp>
        <p:nvSpPr>
          <p:cNvPr id="3" name="Content Placeholder 2"/>
          <p:cNvSpPr>
            <a:spLocks noGrp="1"/>
          </p:cNvSpPr>
          <p:nvPr>
            <p:ph idx="1"/>
          </p:nvPr>
        </p:nvSpPr>
        <p:spPr>
          <a:xfrm>
            <a:off x="264160" y="1868879"/>
            <a:ext cx="11543803" cy="3995004"/>
          </a:xfrm>
        </p:spPr>
        <p:txBody>
          <a:bodyPr>
            <a:noAutofit/>
          </a:bodyPr>
          <a:lstStyle/>
          <a:p>
            <a:r>
              <a:rPr lang="en-US" sz="2400" dirty="0"/>
              <a:t>The forwarders can manage transport / logistic/and customs steps. They organize ROAD / RAIL / SEA / AIR shipments by cartons or </a:t>
            </a:r>
            <a:r>
              <a:rPr lang="en-US" sz="2400" dirty="0" err="1"/>
              <a:t>ctnr</a:t>
            </a:r>
            <a:r>
              <a:rPr lang="en-US" sz="2400" dirty="0"/>
              <a:t>.</a:t>
            </a:r>
          </a:p>
          <a:p>
            <a:endParaRPr lang="en-US" sz="2400" dirty="0"/>
          </a:p>
          <a:p>
            <a:r>
              <a:rPr lang="en-US" sz="2400" dirty="0"/>
              <a:t>They work with transport companies and local agents. They are usually worldwide companies.</a:t>
            </a:r>
          </a:p>
          <a:p>
            <a:endParaRPr lang="en-US" sz="2400" dirty="0"/>
          </a:p>
          <a:p>
            <a:r>
              <a:rPr lang="en-US" sz="2400" dirty="0"/>
              <a:t>They work for the exporter or the importer (or for both).</a:t>
            </a:r>
          </a:p>
        </p:txBody>
      </p:sp>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6688" y="5287824"/>
            <a:ext cx="3121152" cy="1508760"/>
          </a:xfrm>
          <a:prstGeom prst="rect">
            <a:avLst/>
          </a:prstGeom>
        </p:spPr>
      </p:pic>
    </p:spTree>
    <p:extLst>
      <p:ext uri="{BB962C8B-B14F-4D97-AF65-F5344CB8AC3E}">
        <p14:creationId xmlns:p14="http://schemas.microsoft.com/office/powerpoint/2010/main" val="413160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3" y="686835"/>
            <a:ext cx="10972800" cy="1066800"/>
          </a:xfrm>
        </p:spPr>
        <p:txBody>
          <a:bodyPr>
            <a:normAutofit/>
          </a:bodyPr>
          <a:lstStyle/>
          <a:p>
            <a:pPr algn="ctr"/>
            <a:r>
              <a:rPr lang="fr-CH" sz="3200" dirty="0"/>
              <a:t>Importer</a:t>
            </a:r>
            <a:endParaRPr lang="en-US" sz="3200" dirty="0"/>
          </a:p>
        </p:txBody>
      </p:sp>
      <p:sp>
        <p:nvSpPr>
          <p:cNvPr id="3" name="Content Placeholder 2"/>
          <p:cNvSpPr>
            <a:spLocks noGrp="1"/>
          </p:cNvSpPr>
          <p:nvPr>
            <p:ph idx="1"/>
          </p:nvPr>
        </p:nvSpPr>
        <p:spPr>
          <a:xfrm>
            <a:off x="923462" y="3070369"/>
            <a:ext cx="10345076" cy="3100796"/>
          </a:xfrm>
        </p:spPr>
        <p:txBody>
          <a:bodyPr>
            <a:noAutofit/>
          </a:bodyPr>
          <a:lstStyle/>
          <a:p>
            <a:r>
              <a:rPr lang="en-US" sz="2400" dirty="0"/>
              <a:t>An importer buy foreign made products and sells them to distributors.</a:t>
            </a:r>
          </a:p>
          <a:p>
            <a:endParaRPr lang="en-US" sz="2400" dirty="0"/>
          </a:p>
          <a:p>
            <a:r>
              <a:rPr lang="en-US" sz="2400" dirty="0"/>
              <a:t>Some businesses are involved both in the </a:t>
            </a:r>
            <a:r>
              <a:rPr lang="en-US" sz="2400" b="1" dirty="0"/>
              <a:t>importing</a:t>
            </a:r>
            <a:r>
              <a:rPr lang="en-US" sz="2400" dirty="0"/>
              <a:t> and </a:t>
            </a:r>
            <a:r>
              <a:rPr lang="en-US" sz="2400" b="1" dirty="0"/>
              <a:t>exporting</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5" y="1114751"/>
            <a:ext cx="2200542" cy="1277768"/>
          </a:xfrm>
          <a:prstGeom prst="rect">
            <a:avLst/>
          </a:prstGeom>
        </p:spPr>
      </p:pic>
    </p:spTree>
    <p:extLst>
      <p:ext uri="{BB962C8B-B14F-4D97-AF65-F5344CB8AC3E}">
        <p14:creationId xmlns:p14="http://schemas.microsoft.com/office/powerpoint/2010/main" val="3105736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566" y="670060"/>
            <a:ext cx="9366325" cy="860080"/>
          </a:xfrm>
        </p:spPr>
        <p:txBody>
          <a:bodyPr>
            <a:normAutofit/>
          </a:bodyPr>
          <a:lstStyle/>
          <a:p>
            <a:pPr algn="ctr"/>
            <a:r>
              <a:rPr lang="fr-CH" sz="3200" dirty="0" err="1"/>
              <a:t>Distributor</a:t>
            </a:r>
            <a:r>
              <a:rPr lang="fr-CH" sz="3200" dirty="0"/>
              <a:t> / Agent</a:t>
            </a:r>
            <a:endParaRPr lang="en-US" sz="3200" dirty="0"/>
          </a:p>
        </p:txBody>
      </p:sp>
      <p:sp>
        <p:nvSpPr>
          <p:cNvPr id="3" name="Content Placeholder 2"/>
          <p:cNvSpPr>
            <a:spLocks noGrp="1"/>
          </p:cNvSpPr>
          <p:nvPr>
            <p:ph idx="1"/>
          </p:nvPr>
        </p:nvSpPr>
        <p:spPr>
          <a:xfrm>
            <a:off x="375920" y="2931833"/>
            <a:ext cx="11816080" cy="4237023"/>
          </a:xfrm>
        </p:spPr>
        <p:txBody>
          <a:bodyPr>
            <a:noAutofit/>
          </a:bodyPr>
          <a:lstStyle/>
          <a:p>
            <a:r>
              <a:rPr lang="fr-CH" sz="2400" dirty="0"/>
              <a:t>The </a:t>
            </a:r>
            <a:r>
              <a:rPr lang="fr-CH" sz="2400" dirty="0" err="1"/>
              <a:t>distributor</a:t>
            </a:r>
            <a:r>
              <a:rPr lang="fr-CH" sz="2400" dirty="0"/>
              <a:t> </a:t>
            </a:r>
            <a:r>
              <a:rPr lang="fr-CH" sz="2400" dirty="0" err="1"/>
              <a:t>sell</a:t>
            </a:r>
            <a:r>
              <a:rPr lang="fr-CH" sz="2400" dirty="0"/>
              <a:t> the </a:t>
            </a:r>
            <a:r>
              <a:rPr lang="fr-CH" sz="2400" dirty="0" err="1"/>
              <a:t>goods</a:t>
            </a:r>
            <a:r>
              <a:rPr lang="fr-CH" sz="2400" dirty="0"/>
              <a:t> B to B (</a:t>
            </a:r>
            <a:r>
              <a:rPr lang="fr-CH" sz="2400" dirty="0" err="1"/>
              <a:t>wholesaler</a:t>
            </a:r>
            <a:r>
              <a:rPr lang="fr-CH" sz="2400" dirty="0"/>
              <a:t>) or B to C.</a:t>
            </a:r>
          </a:p>
          <a:p>
            <a:endParaRPr lang="fr-CH" sz="2400" dirty="0"/>
          </a:p>
          <a:p>
            <a:r>
              <a:rPr lang="fr-CH" sz="2400" dirty="0"/>
              <a:t>A </a:t>
            </a:r>
            <a:r>
              <a:rPr lang="fr-CH" sz="2400" dirty="0" err="1"/>
              <a:t>distributor</a:t>
            </a:r>
            <a:r>
              <a:rPr lang="fr-CH" sz="2400" dirty="0"/>
              <a:t> can </a:t>
            </a:r>
            <a:r>
              <a:rPr lang="fr-CH" sz="2400" dirty="0" err="1"/>
              <a:t>also</a:t>
            </a:r>
            <a:r>
              <a:rPr lang="fr-CH" sz="2400" dirty="0"/>
              <a:t> </a:t>
            </a:r>
            <a:r>
              <a:rPr lang="fr-CH" sz="2400" dirty="0" err="1"/>
              <a:t>be</a:t>
            </a:r>
            <a:r>
              <a:rPr lang="fr-CH" sz="2400" dirty="0"/>
              <a:t> </a:t>
            </a:r>
            <a:r>
              <a:rPr lang="fr-CH" sz="2400" b="1" dirty="0"/>
              <a:t>importer (like GIFI)</a:t>
            </a:r>
            <a:r>
              <a:rPr lang="fr-CH" sz="2400" dirty="0"/>
              <a:t> and </a:t>
            </a:r>
            <a:r>
              <a:rPr lang="fr-CH" sz="2400" dirty="0" err="1"/>
              <a:t>distribute</a:t>
            </a:r>
            <a:r>
              <a:rPr lang="fr-CH" sz="2400" dirty="0"/>
              <a:t> </a:t>
            </a:r>
            <a:r>
              <a:rPr lang="fr-CH" sz="2400" dirty="0" err="1"/>
              <a:t>overseas</a:t>
            </a:r>
            <a:r>
              <a:rPr lang="fr-CH" sz="2400" dirty="0"/>
              <a:t>, </a:t>
            </a:r>
            <a:r>
              <a:rPr lang="fr-CH" sz="2400" dirty="0" err="1"/>
              <a:t>therefore</a:t>
            </a:r>
            <a:r>
              <a:rPr lang="fr-CH" sz="2400" dirty="0"/>
              <a:t> </a:t>
            </a:r>
            <a:r>
              <a:rPr lang="fr-CH" sz="2400" b="1" dirty="0"/>
              <a:t>export.</a:t>
            </a:r>
          </a:p>
          <a:p>
            <a:pPr marL="109728" indent="0">
              <a:buNone/>
            </a:pPr>
            <a:endParaRPr lang="fr-CH" sz="2400" b="1" dirty="0"/>
          </a:p>
          <a:p>
            <a:r>
              <a:rPr lang="fr-CH" sz="2400" dirty="0"/>
              <a:t>The</a:t>
            </a:r>
            <a:r>
              <a:rPr lang="fr-CH" sz="2400" b="1" dirty="0"/>
              <a:t> agent </a:t>
            </a:r>
            <a:r>
              <a:rPr lang="fr-CH" sz="2400" dirty="0" err="1"/>
              <a:t>is</a:t>
            </a:r>
            <a:r>
              <a:rPr lang="fr-CH" sz="2400" dirty="0"/>
              <a:t> a sales </a:t>
            </a:r>
            <a:r>
              <a:rPr lang="fr-CH" sz="2400" dirty="0" err="1"/>
              <a:t>intermediary</a:t>
            </a:r>
            <a:r>
              <a:rPr lang="fr-CH" sz="2400" dirty="0"/>
              <a:t> but </a:t>
            </a:r>
            <a:r>
              <a:rPr lang="fr-CH" sz="2400" dirty="0" err="1"/>
              <a:t>never</a:t>
            </a:r>
            <a:r>
              <a:rPr lang="fr-CH" sz="2400" dirty="0"/>
              <a:t> </a:t>
            </a:r>
            <a:r>
              <a:rPr lang="fr-CH" sz="2400" dirty="0" err="1"/>
              <a:t>buys</a:t>
            </a:r>
            <a:r>
              <a:rPr lang="fr-CH" sz="2400" dirty="0"/>
              <a:t> or </a:t>
            </a:r>
            <a:r>
              <a:rPr lang="fr-CH" sz="2400" dirty="0" err="1"/>
              <a:t>sells</a:t>
            </a:r>
            <a:r>
              <a:rPr lang="fr-CH" sz="2400" dirty="0"/>
              <a:t> the </a:t>
            </a:r>
            <a:r>
              <a:rPr lang="fr-CH" sz="2400" dirty="0" err="1"/>
              <a:t>goods</a:t>
            </a:r>
            <a:r>
              <a:rPr lang="fr-CH" sz="2400" dirty="0"/>
              <a:t>.</a:t>
            </a:r>
            <a:endParaRPr lang="en-US" sz="2400" dirty="0"/>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567" y="1751600"/>
            <a:ext cx="1935372" cy="958773"/>
          </a:xfrm>
          <a:prstGeom prst="rect">
            <a:avLst/>
          </a:prstGeom>
        </p:spPr>
      </p:pic>
    </p:spTree>
    <p:extLst>
      <p:ext uri="{BB962C8B-B14F-4D97-AF65-F5344CB8AC3E}">
        <p14:creationId xmlns:p14="http://schemas.microsoft.com/office/powerpoint/2010/main" val="4290358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US" sz="3200" dirty="0"/>
              <a:t>New case / Context</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574800"/>
            <a:ext cx="11684000" cy="5455920"/>
          </a:xfrm>
        </p:spPr>
        <p:txBody>
          <a:bodyPr>
            <a:noAutofit/>
          </a:bodyPr>
          <a:lstStyle/>
          <a:p>
            <a:pPr>
              <a:buNone/>
            </a:pPr>
            <a:endParaRPr lang="fr-FR" sz="1200" dirty="0"/>
          </a:p>
          <a:p>
            <a:pPr algn="just">
              <a:buNone/>
            </a:pPr>
            <a:r>
              <a:rPr lang="en-US" sz="2400" dirty="0"/>
              <a:t>You've just come from a meeting attended by your general manager, a sales</a:t>
            </a:r>
          </a:p>
          <a:p>
            <a:pPr algn="just">
              <a:buNone/>
            </a:pPr>
            <a:r>
              <a:rPr lang="en-US" sz="2400" dirty="0"/>
              <a:t>representative and two GIFI buyers. </a:t>
            </a:r>
          </a:p>
          <a:p>
            <a:pPr algn="just">
              <a:buNone/>
            </a:pPr>
            <a:endParaRPr lang="en-US" sz="2400" dirty="0"/>
          </a:p>
          <a:p>
            <a:pPr algn="just">
              <a:buNone/>
            </a:pPr>
            <a:r>
              <a:rPr lang="en-US" sz="2400" dirty="0"/>
              <a:t>		GIFI would like to place an order for 10,000 pcs of heated blankets at a price of 8.50 euros ex VAT/PC.</a:t>
            </a:r>
          </a:p>
          <a:p>
            <a:pPr algn="just">
              <a:buNone/>
            </a:pPr>
            <a:endParaRPr lang="en-US" sz="2400" dirty="0"/>
          </a:p>
          <a:p>
            <a:pPr algn="just">
              <a:buNone/>
            </a:pPr>
            <a:r>
              <a:rPr lang="en-US" sz="2400" dirty="0"/>
              <a:t>Goods news, the Guangzhou fair will start in few days. It is a good opportunity to</a:t>
            </a:r>
          </a:p>
          <a:p>
            <a:pPr algn="just">
              <a:buNone/>
            </a:pPr>
            <a:r>
              <a:rPr lang="en-US" sz="2400" dirty="0"/>
              <a:t>find your supplier there.</a:t>
            </a:r>
          </a:p>
          <a:p>
            <a:pPr algn="just">
              <a:buNone/>
            </a:pPr>
            <a:endParaRPr lang="en-US" sz="2400" dirty="0"/>
          </a:p>
          <a:p>
            <a:pPr algn="just">
              <a:buNone/>
            </a:pPr>
            <a:r>
              <a:rPr lang="en-US" sz="2400" dirty="0"/>
              <a:t>Did you heard about this fair before? Let’s check some essential advises.</a:t>
            </a:r>
          </a:p>
          <a:p>
            <a:pPr algn="just">
              <a:buNone/>
            </a:pPr>
            <a:r>
              <a:rPr lang="en-US" sz="2400" dirty="0"/>
              <a:t>https://youtu.be/6O9ZoslvNDs?feature=shared</a:t>
            </a:r>
          </a:p>
          <a:p>
            <a:pPr algn="just">
              <a:buNone/>
            </a:pPr>
            <a:endParaRPr lang="en-US" sz="2400" dirty="0"/>
          </a:p>
          <a:p>
            <a:pPr algn="just">
              <a:buNone/>
            </a:pPr>
            <a:endParaRPr lang="en-US"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b="1" u="sng" dirty="0"/>
          </a:p>
          <a:p>
            <a:pPr>
              <a:buNone/>
            </a:pPr>
            <a:endParaRPr lang="en-ZA" sz="2400" b="1" u="sng"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sp>
        <p:nvSpPr>
          <p:cNvPr id="3" name="Flèche : droite 2">
            <a:extLst>
              <a:ext uri="{FF2B5EF4-FFF2-40B4-BE49-F238E27FC236}">
                <a16:creationId xmlns:a16="http://schemas.microsoft.com/office/drawing/2014/main" id="{CB9CC64B-F05B-419A-A2B7-2E42A6BBE900}"/>
              </a:ext>
            </a:extLst>
          </p:cNvPr>
          <p:cNvSpPr/>
          <p:nvPr/>
        </p:nvSpPr>
        <p:spPr>
          <a:xfrm>
            <a:off x="508000" y="3139440"/>
            <a:ext cx="56896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2EC7E8BC-A250-4EEE-BF51-5769DA71D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475" y="5197157"/>
            <a:ext cx="1533525" cy="1533525"/>
          </a:xfrm>
          <a:prstGeom prst="rect">
            <a:avLst/>
          </a:prstGeom>
        </p:spPr>
      </p:pic>
      <p:pic>
        <p:nvPicPr>
          <p:cNvPr id="6" name="Image 5">
            <a:extLst>
              <a:ext uri="{FF2B5EF4-FFF2-40B4-BE49-F238E27FC236}">
                <a16:creationId xmlns:a16="http://schemas.microsoft.com/office/drawing/2014/main" id="{1A27DF98-BEC8-4329-BD17-9C97DA939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1" y="528320"/>
            <a:ext cx="1046480" cy="1046480"/>
          </a:xfrm>
          <a:prstGeom prst="rect">
            <a:avLst/>
          </a:prstGeom>
        </p:spPr>
      </p:pic>
    </p:spTree>
    <p:extLst>
      <p:ext uri="{BB962C8B-B14F-4D97-AF65-F5344CB8AC3E}">
        <p14:creationId xmlns:p14="http://schemas.microsoft.com/office/powerpoint/2010/main" val="376932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US" sz="3200" dirty="0"/>
              <a:t>Reading a business card</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574800"/>
            <a:ext cx="11684000" cy="5455920"/>
          </a:xfrm>
        </p:spPr>
        <p:txBody>
          <a:bodyPr>
            <a:noAutofit/>
          </a:bodyPr>
          <a:lstStyle/>
          <a:p>
            <a:pPr>
              <a:buNone/>
            </a:pPr>
            <a:endParaRPr lang="fr-FR" sz="1200" dirty="0"/>
          </a:p>
          <a:p>
            <a:pPr algn="just">
              <a:buNone/>
            </a:pPr>
            <a:endParaRPr lang="en-US" sz="2400" dirty="0"/>
          </a:p>
          <a:p>
            <a:pPr algn="just">
              <a:buNone/>
            </a:pPr>
            <a:endParaRPr lang="en-US" sz="2400" dirty="0"/>
          </a:p>
          <a:p>
            <a:pPr>
              <a:buNone/>
            </a:pPr>
            <a:endParaRPr lang="en-ZA" sz="2400" dirty="0"/>
          </a:p>
          <a:p>
            <a:pPr algn="just">
              <a:buNone/>
            </a:pPr>
            <a:endParaRPr lang="en-US" sz="2400" dirty="0"/>
          </a:p>
          <a:p>
            <a:pPr algn="just">
              <a:buNone/>
            </a:pPr>
            <a:r>
              <a:rPr lang="fr-FR" sz="2400" dirty="0"/>
              <a:t>				How to </a:t>
            </a:r>
            <a:r>
              <a:rPr lang="fr-FR" sz="2400" dirty="0" err="1"/>
              <a:t>read</a:t>
            </a:r>
            <a:r>
              <a:rPr lang="fr-FR" sz="2400" dirty="0"/>
              <a:t> a business </a:t>
            </a:r>
            <a:r>
              <a:rPr lang="fr-FR" sz="2400" dirty="0" err="1"/>
              <a:t>card</a:t>
            </a:r>
            <a:r>
              <a:rPr lang="fr-FR" sz="2400" dirty="0"/>
              <a:t> in international business?</a:t>
            </a:r>
          </a:p>
          <a:p>
            <a:pPr algn="just">
              <a:buNone/>
            </a:pPr>
            <a:endParaRPr lang="fr-FR" sz="2400" dirty="0"/>
          </a:p>
          <a:p>
            <a:pPr algn="just">
              <a:buNone/>
            </a:pPr>
            <a:endParaRPr lang="fr-FR" sz="2400" dirty="0"/>
          </a:p>
          <a:p>
            <a:pPr algn="ctr">
              <a:buNone/>
            </a:pPr>
            <a:r>
              <a:rPr lang="fr-FR" sz="2400" dirty="0" err="1"/>
              <a:t>Let’s</a:t>
            </a:r>
            <a:r>
              <a:rPr lang="fr-FR" sz="2400" dirty="0"/>
              <a:t> </a:t>
            </a:r>
            <a:r>
              <a:rPr lang="fr-FR" sz="2400" dirty="0" err="1"/>
              <a:t>work</a:t>
            </a:r>
            <a:r>
              <a:rPr lang="fr-FR" sz="2400" dirty="0"/>
              <a:t> on </a:t>
            </a:r>
            <a:r>
              <a:rPr lang="fr-FR" sz="2400" dirty="0" err="1"/>
              <a:t>that</a:t>
            </a:r>
            <a:endParaRPr lang="en-US"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b="1" u="sng" dirty="0"/>
          </a:p>
          <a:p>
            <a:pPr>
              <a:buNone/>
            </a:pPr>
            <a:endParaRPr lang="en-ZA" sz="2400" b="1" u="sng"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sp>
        <p:nvSpPr>
          <p:cNvPr id="3" name="Flèche : droite 2">
            <a:extLst>
              <a:ext uri="{FF2B5EF4-FFF2-40B4-BE49-F238E27FC236}">
                <a16:creationId xmlns:a16="http://schemas.microsoft.com/office/drawing/2014/main" id="{CB9CC64B-F05B-419A-A2B7-2E42A6BBE900}"/>
              </a:ext>
            </a:extLst>
          </p:cNvPr>
          <p:cNvSpPr/>
          <p:nvPr/>
        </p:nvSpPr>
        <p:spPr>
          <a:xfrm>
            <a:off x="2306320" y="3545840"/>
            <a:ext cx="56896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1BDCB151-3EF5-4B5C-8BD3-27BA71CD4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20" y="1890395"/>
            <a:ext cx="2143125" cy="2143125"/>
          </a:xfrm>
          <a:prstGeom prst="rect">
            <a:avLst/>
          </a:prstGeom>
        </p:spPr>
      </p:pic>
    </p:spTree>
    <p:extLst>
      <p:ext uri="{BB962C8B-B14F-4D97-AF65-F5344CB8AC3E}">
        <p14:creationId xmlns:p14="http://schemas.microsoft.com/office/powerpoint/2010/main" val="299531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03" y="764706"/>
            <a:ext cx="10898220" cy="735469"/>
          </a:xfrm>
        </p:spPr>
        <p:txBody>
          <a:bodyPr>
            <a:normAutofit/>
          </a:bodyPr>
          <a:lstStyle/>
          <a:p>
            <a:pPr algn="ctr"/>
            <a:r>
              <a:rPr lang="fr-CH" sz="3200" dirty="0" err="1"/>
              <a:t>Where</a:t>
            </a:r>
            <a:r>
              <a:rPr lang="fr-CH" sz="3200" dirty="0"/>
              <a:t> to </a:t>
            </a:r>
            <a:r>
              <a:rPr lang="fr-CH" sz="3200" dirty="0" err="1"/>
              <a:t>sell</a:t>
            </a:r>
            <a:r>
              <a:rPr lang="fr-CH" sz="3200" dirty="0"/>
              <a:t> to? </a:t>
            </a:r>
            <a:endParaRPr lang="en-US" sz="3200" dirty="0"/>
          </a:p>
        </p:txBody>
      </p:sp>
      <p:sp>
        <p:nvSpPr>
          <p:cNvPr id="4" name="Rounded Rectangle 3"/>
          <p:cNvSpPr/>
          <p:nvPr/>
        </p:nvSpPr>
        <p:spPr bwMode="auto">
          <a:xfrm>
            <a:off x="4480649" y="1865769"/>
            <a:ext cx="2976331" cy="1112520"/>
          </a:xfrm>
          <a:prstGeom prst="roundRect">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fr-CH" sz="2400" b="1" dirty="0">
                <a:solidFill>
                  <a:schemeClr val="bg1"/>
                </a:solidFill>
                <a:latin typeface="Times New Roman" pitchFamily="16" charset="0"/>
              </a:rPr>
              <a:t>EXPORT</a:t>
            </a:r>
            <a:endParaRPr kumimoji="0" lang="en-US" sz="2400" b="1" i="0" u="none" strike="noStrike" cap="none" normalizeH="0" baseline="0" dirty="0">
              <a:ln>
                <a:noFill/>
              </a:ln>
              <a:solidFill>
                <a:schemeClr val="bg1"/>
              </a:solidFill>
              <a:effectLst/>
              <a:latin typeface="Times New Roman" pitchFamily="16" charset="0"/>
            </a:endParaRPr>
          </a:p>
        </p:txBody>
      </p:sp>
      <p:sp>
        <p:nvSpPr>
          <p:cNvPr id="17" name="TextBox 16"/>
          <p:cNvSpPr txBox="1"/>
          <p:nvPr/>
        </p:nvSpPr>
        <p:spPr>
          <a:xfrm>
            <a:off x="1148168" y="3784970"/>
            <a:ext cx="10312311" cy="2308324"/>
          </a:xfrm>
          <a:prstGeom prst="rect">
            <a:avLst/>
          </a:prstGeom>
          <a:noFill/>
        </p:spPr>
        <p:txBody>
          <a:bodyPr wrap="square" rtlCol="0">
            <a:spAutoFit/>
          </a:bodyPr>
          <a:lstStyle/>
          <a:p>
            <a:r>
              <a:rPr lang="fr-CH" sz="2400" b="1" dirty="0"/>
              <a:t>Sources of information (desk </a:t>
            </a:r>
            <a:r>
              <a:rPr lang="fr-CH" sz="2400" b="1" dirty="0" err="1"/>
              <a:t>research</a:t>
            </a:r>
            <a:r>
              <a:rPr lang="fr-CH" sz="2400" b="1" dirty="0"/>
              <a:t>)</a:t>
            </a:r>
            <a:r>
              <a:rPr lang="fr-CH" sz="2400" dirty="0"/>
              <a:t>:</a:t>
            </a:r>
          </a:p>
          <a:p>
            <a:pPr marL="742950" lvl="1" indent="-285750">
              <a:buFont typeface="Wingdings" panose="05000000000000000000" pitchFamily="2" charset="2"/>
              <a:buChar char="ü"/>
            </a:pPr>
            <a:r>
              <a:rPr lang="fr-CH" sz="2400" dirty="0"/>
              <a:t>Business and </a:t>
            </a:r>
            <a:r>
              <a:rPr lang="fr-CH" sz="2400" dirty="0" err="1"/>
              <a:t>specialised</a:t>
            </a:r>
            <a:r>
              <a:rPr lang="fr-CH" sz="2400" dirty="0"/>
              <a:t> media</a:t>
            </a:r>
          </a:p>
          <a:p>
            <a:pPr marL="742950" lvl="1" indent="-285750">
              <a:buFont typeface="Wingdings" panose="05000000000000000000" pitchFamily="2" charset="2"/>
              <a:buChar char="ü"/>
            </a:pPr>
            <a:r>
              <a:rPr lang="fr-CH" sz="2400" dirty="0"/>
              <a:t>Trade shows, </a:t>
            </a:r>
            <a:r>
              <a:rPr lang="fr-CH" sz="2400" dirty="0" err="1"/>
              <a:t>conferences</a:t>
            </a:r>
            <a:endParaRPr lang="fr-CH" sz="2400" dirty="0"/>
          </a:p>
          <a:p>
            <a:pPr marL="742950" lvl="1" indent="-285750">
              <a:buFont typeface="Wingdings" panose="05000000000000000000" pitchFamily="2" charset="2"/>
              <a:buChar char="ü"/>
            </a:pPr>
            <a:r>
              <a:rPr lang="fr-CH" sz="2400" dirty="0"/>
              <a:t>Trade associations </a:t>
            </a:r>
            <a:r>
              <a:rPr lang="fr-CH" sz="2400"/>
              <a:t>/ HKTDC </a:t>
            </a:r>
            <a:r>
              <a:rPr lang="fr-CH" sz="2400" dirty="0"/>
              <a:t>/ ODCE </a:t>
            </a:r>
          </a:p>
          <a:p>
            <a:pPr marL="742950" lvl="1" indent="-285750">
              <a:buFont typeface="Wingdings" panose="05000000000000000000" pitchFamily="2" charset="2"/>
              <a:buChar char="ü"/>
            </a:pPr>
            <a:r>
              <a:rPr lang="fr-CH" sz="2400" dirty="0" err="1"/>
              <a:t>Government</a:t>
            </a:r>
            <a:r>
              <a:rPr lang="fr-CH" sz="2400" dirty="0"/>
              <a:t> </a:t>
            </a:r>
            <a:r>
              <a:rPr lang="fr-CH" sz="2400" dirty="0" err="1"/>
              <a:t>agencies</a:t>
            </a:r>
            <a:r>
              <a:rPr lang="fr-CH" sz="2400" dirty="0"/>
              <a:t> and </a:t>
            </a:r>
            <a:r>
              <a:rPr lang="fr-CH" sz="2400" dirty="0" err="1"/>
              <a:t>chambers</a:t>
            </a:r>
            <a:r>
              <a:rPr lang="fr-CH" sz="2400" dirty="0"/>
              <a:t> of commerces</a:t>
            </a:r>
          </a:p>
          <a:p>
            <a:pPr marL="742950" lvl="1" indent="-285750">
              <a:buFont typeface="Wingdings" panose="05000000000000000000" pitchFamily="2" charset="2"/>
              <a:buChar char="ü"/>
            </a:pPr>
            <a:r>
              <a:rPr lang="fr-CH" sz="2400" dirty="0"/>
              <a:t>Private </a:t>
            </a:r>
            <a:r>
              <a:rPr lang="fr-CH" sz="2400" dirty="0" err="1"/>
              <a:t>market</a:t>
            </a:r>
            <a:r>
              <a:rPr lang="fr-CH" sz="2400" dirty="0"/>
              <a:t> </a:t>
            </a:r>
            <a:r>
              <a:rPr lang="fr-CH" sz="2400" dirty="0" err="1"/>
              <a:t>research</a:t>
            </a:r>
            <a:r>
              <a:rPr lang="fr-CH" sz="2400" dirty="0"/>
              <a:t> and business intelligence </a:t>
            </a:r>
            <a:r>
              <a:rPr lang="fr-CH" sz="2400" dirty="0" err="1"/>
              <a:t>agencies</a:t>
            </a:r>
            <a:endParaRPr lang="en-US" sz="2400" dirty="0"/>
          </a:p>
        </p:txBody>
      </p:sp>
    </p:spTree>
    <p:extLst>
      <p:ext uri="{BB962C8B-B14F-4D97-AF65-F5344CB8AC3E}">
        <p14:creationId xmlns:p14="http://schemas.microsoft.com/office/powerpoint/2010/main" val="3140501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US" sz="3200" dirty="0"/>
              <a:t>Discovering a potential supplier</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757680"/>
            <a:ext cx="11684000" cy="5273040"/>
          </a:xfrm>
        </p:spPr>
        <p:txBody>
          <a:bodyPr>
            <a:noAutofit/>
          </a:bodyPr>
          <a:lstStyle/>
          <a:p>
            <a:pPr>
              <a:buNone/>
            </a:pPr>
            <a:endParaRPr lang="fr-FR" sz="1200" dirty="0"/>
          </a:p>
          <a:p>
            <a:pPr algn="just">
              <a:buNone/>
            </a:pPr>
            <a:r>
              <a:rPr lang="en-US" sz="2400" dirty="0"/>
              <a:t>You already find this item in a booth</a:t>
            </a:r>
          </a:p>
          <a:p>
            <a:pPr algn="just">
              <a:buNone/>
            </a:pPr>
            <a:r>
              <a:rPr lang="en-US" sz="2400" dirty="0"/>
              <a:t>http://www.beijirengroup.com/smart-electric-blanket/b217.html</a:t>
            </a:r>
          </a:p>
          <a:p>
            <a:pPr algn="just">
              <a:buNone/>
            </a:pPr>
            <a:endParaRPr lang="en-US" sz="2400" dirty="0"/>
          </a:p>
          <a:p>
            <a:pPr algn="just">
              <a:buNone/>
            </a:pPr>
            <a:endParaRPr lang="en-US" sz="2400" dirty="0"/>
          </a:p>
          <a:p>
            <a:pPr algn="just">
              <a:buNone/>
            </a:pPr>
            <a:endParaRPr lang="en-US" sz="2400" dirty="0"/>
          </a:p>
          <a:p>
            <a:pPr>
              <a:buNone/>
            </a:pPr>
            <a:endParaRPr lang="en-ZA" sz="2400" dirty="0"/>
          </a:p>
          <a:p>
            <a:pPr algn="just">
              <a:buNone/>
            </a:pPr>
            <a:r>
              <a:rPr lang="en-US" sz="2400" dirty="0"/>
              <a:t>				How to start the relation in the booth?</a:t>
            </a:r>
          </a:p>
          <a:p>
            <a:pPr algn="just">
              <a:buNone/>
            </a:pPr>
            <a:endParaRPr lang="en-US" sz="2400" dirty="0"/>
          </a:p>
          <a:p>
            <a:pPr algn="just">
              <a:buNone/>
            </a:pPr>
            <a:endParaRPr lang="en-US" sz="2400" dirty="0"/>
          </a:p>
          <a:p>
            <a:pPr algn="just">
              <a:buNone/>
            </a:pPr>
            <a:r>
              <a:rPr lang="en-US" sz="2400" dirty="0"/>
              <a:t>					Simulation teacher / students</a:t>
            </a:r>
          </a:p>
          <a:p>
            <a:pPr algn="just">
              <a:buNone/>
            </a:pPr>
            <a:endParaRPr lang="en-US" sz="2400" dirty="0"/>
          </a:p>
          <a:p>
            <a:pPr algn="just">
              <a:buNone/>
            </a:pPr>
            <a:endParaRPr lang="en-US" sz="2400" dirty="0"/>
          </a:p>
          <a:p>
            <a:pPr algn="just">
              <a:buNone/>
            </a:pPr>
            <a:r>
              <a:rPr lang="fr-FR" sz="2400" dirty="0"/>
              <a:t>				</a:t>
            </a: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b="1" u="sng" dirty="0"/>
          </a:p>
          <a:p>
            <a:pPr>
              <a:buNone/>
            </a:pPr>
            <a:endParaRPr lang="en-ZA" sz="2400" b="1" u="sng"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sp>
        <p:nvSpPr>
          <p:cNvPr id="3" name="Flèche : droite 2">
            <a:extLst>
              <a:ext uri="{FF2B5EF4-FFF2-40B4-BE49-F238E27FC236}">
                <a16:creationId xmlns:a16="http://schemas.microsoft.com/office/drawing/2014/main" id="{CB9CC64B-F05B-419A-A2B7-2E42A6BBE900}"/>
              </a:ext>
            </a:extLst>
          </p:cNvPr>
          <p:cNvSpPr/>
          <p:nvPr/>
        </p:nvSpPr>
        <p:spPr>
          <a:xfrm>
            <a:off x="2387600" y="4516120"/>
            <a:ext cx="56896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5293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US" sz="3200" dirty="0"/>
              <a:t>Check list of subjects to discuss</a:t>
            </a:r>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757680"/>
            <a:ext cx="11684000" cy="5273040"/>
          </a:xfrm>
        </p:spPr>
        <p:txBody>
          <a:bodyPr>
            <a:noAutofit/>
          </a:bodyPr>
          <a:lstStyle/>
          <a:p>
            <a:pPr>
              <a:buNone/>
            </a:pPr>
            <a:endParaRPr lang="fr-FR" sz="1200" dirty="0"/>
          </a:p>
          <a:p>
            <a:pPr algn="just">
              <a:buFontTx/>
              <a:buChar char="-"/>
            </a:pPr>
            <a:r>
              <a:rPr lang="en-US" sz="2400" dirty="0"/>
              <a:t>Kind of player</a:t>
            </a:r>
          </a:p>
          <a:p>
            <a:pPr algn="just">
              <a:buFontTx/>
              <a:buChar char="-"/>
            </a:pPr>
            <a:r>
              <a:rPr lang="en-US" sz="2400" dirty="0"/>
              <a:t>Price / incoterm</a:t>
            </a:r>
          </a:p>
          <a:p>
            <a:pPr algn="just">
              <a:buFontTx/>
              <a:buChar char="-"/>
            </a:pPr>
            <a:r>
              <a:rPr lang="en-US" sz="2400" dirty="0"/>
              <a:t>Product info (size / thickness / material)</a:t>
            </a:r>
          </a:p>
          <a:p>
            <a:pPr algn="just">
              <a:buFontTx/>
              <a:buChar char="-"/>
            </a:pPr>
            <a:r>
              <a:rPr lang="en-US" sz="2400" dirty="0"/>
              <a:t>Packaging and </a:t>
            </a:r>
            <a:r>
              <a:rPr lang="en-US" sz="2400"/>
              <a:t>packing details</a:t>
            </a:r>
            <a:endParaRPr lang="en-US" sz="2400" dirty="0"/>
          </a:p>
          <a:p>
            <a:pPr algn="just">
              <a:buFontTx/>
              <a:buChar char="-"/>
            </a:pPr>
            <a:r>
              <a:rPr lang="en-US" sz="2400" dirty="0"/>
              <a:t>Norms</a:t>
            </a:r>
          </a:p>
          <a:p>
            <a:pPr algn="just">
              <a:buFontTx/>
              <a:buChar char="-"/>
            </a:pPr>
            <a:r>
              <a:rPr lang="en-US" sz="2400" dirty="0"/>
              <a:t>Social responsibility</a:t>
            </a:r>
          </a:p>
          <a:p>
            <a:pPr algn="just">
              <a:buFontTx/>
              <a:buChar char="-"/>
            </a:pPr>
            <a:r>
              <a:rPr lang="en-US" sz="2400" dirty="0"/>
              <a:t>Customers in Europe</a:t>
            </a:r>
          </a:p>
          <a:p>
            <a:pPr algn="just">
              <a:buFontTx/>
              <a:buChar char="-"/>
            </a:pPr>
            <a:r>
              <a:rPr lang="en-US" sz="2400" dirty="0"/>
              <a:t>Packing details</a:t>
            </a:r>
          </a:p>
          <a:p>
            <a:pPr marL="109728" indent="0" algn="just">
              <a:buNone/>
            </a:pPr>
            <a:r>
              <a:rPr lang="en-US" sz="2400" dirty="0"/>
              <a:t>				 Then start the negotiation</a:t>
            </a:r>
          </a:p>
          <a:p>
            <a:pPr marL="109728" indent="0" algn="just">
              <a:buNone/>
            </a:pPr>
            <a:r>
              <a:rPr lang="en-US" sz="2400" dirty="0"/>
              <a:t>				</a:t>
            </a:r>
          </a:p>
          <a:p>
            <a:pPr marL="109728" indent="0" algn="just">
              <a:buNone/>
            </a:pPr>
            <a:r>
              <a:rPr lang="en-US" sz="2400" dirty="0"/>
              <a:t>The size request by GIGI : 150cmx80cm </a:t>
            </a:r>
          </a:p>
          <a:p>
            <a:pPr marL="109728" indent="0" algn="just">
              <a:buNone/>
            </a:pPr>
            <a:r>
              <a:rPr lang="en-US" sz="2400" dirty="0"/>
              <a:t>Price that you need to reach : $5,59</a:t>
            </a:r>
          </a:p>
          <a:p>
            <a:pPr algn="just">
              <a:buFontTx/>
              <a:buChar char="-"/>
            </a:pPr>
            <a:endParaRPr lang="en-US" sz="2400" dirty="0"/>
          </a:p>
          <a:p>
            <a:pPr algn="just">
              <a:buFontTx/>
              <a:buChar char="-"/>
            </a:pPr>
            <a:endParaRPr lang="en-US" sz="2400" dirty="0"/>
          </a:p>
          <a:p>
            <a:pPr algn="just">
              <a:buNone/>
            </a:pPr>
            <a:r>
              <a:rPr lang="fr-FR" sz="2400" dirty="0"/>
              <a:t>				</a:t>
            </a: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b="1" u="sng" dirty="0"/>
          </a:p>
          <a:p>
            <a:pPr>
              <a:buNone/>
            </a:pPr>
            <a:endParaRPr lang="en-ZA" sz="2400" b="1" u="sng"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sp>
        <p:nvSpPr>
          <p:cNvPr id="3" name="Flèche : droite 2">
            <a:extLst>
              <a:ext uri="{FF2B5EF4-FFF2-40B4-BE49-F238E27FC236}">
                <a16:creationId xmlns:a16="http://schemas.microsoft.com/office/drawing/2014/main" id="{CB9CC64B-F05B-419A-A2B7-2E42A6BBE900}"/>
              </a:ext>
            </a:extLst>
          </p:cNvPr>
          <p:cNvSpPr/>
          <p:nvPr/>
        </p:nvSpPr>
        <p:spPr>
          <a:xfrm>
            <a:off x="3122786" y="5290794"/>
            <a:ext cx="56896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3093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62" y="701613"/>
            <a:ext cx="10646876" cy="785818"/>
          </a:xfrm>
        </p:spPr>
        <p:txBody>
          <a:bodyPr>
            <a:normAutofit/>
          </a:bodyPr>
          <a:lstStyle/>
          <a:p>
            <a:pPr algn="ctr"/>
            <a:r>
              <a:rPr lang="en-US" sz="3200" dirty="0"/>
              <a:t>AMFORI BSCI AUDIT</a:t>
            </a:r>
          </a:p>
        </p:txBody>
      </p:sp>
      <p:sp>
        <p:nvSpPr>
          <p:cNvPr id="6" name="Content Placeholder 5"/>
          <p:cNvSpPr>
            <a:spLocks noGrp="1"/>
          </p:cNvSpPr>
          <p:nvPr>
            <p:ph idx="1"/>
          </p:nvPr>
        </p:nvSpPr>
        <p:spPr>
          <a:xfrm>
            <a:off x="1103446" y="2062480"/>
            <a:ext cx="10537097" cy="4295478"/>
          </a:xfrm>
        </p:spPr>
        <p:txBody>
          <a:bodyPr>
            <a:normAutofit/>
          </a:bodyPr>
          <a:lstStyle/>
          <a:p>
            <a:r>
              <a:rPr lang="en-US" sz="2400" dirty="0"/>
              <a:t>The </a:t>
            </a:r>
            <a:r>
              <a:rPr lang="en-US" sz="2400" b="1" dirty="0" err="1"/>
              <a:t>Amfori</a:t>
            </a:r>
            <a:r>
              <a:rPr lang="en-US" sz="2400" dirty="0"/>
              <a:t> </a:t>
            </a:r>
            <a:r>
              <a:rPr lang="en-US" sz="2400" b="1" dirty="0"/>
              <a:t>BSCI audit </a:t>
            </a:r>
            <a:r>
              <a:rPr lang="en-US" sz="2400" dirty="0"/>
              <a:t>is usually asked to the supplier to ensure that all suppliers are treating workers ethically and legally and with a good level of security.</a:t>
            </a:r>
          </a:p>
          <a:p>
            <a:endParaRPr lang="en-US" sz="2400" dirty="0"/>
          </a:p>
          <a:p>
            <a:r>
              <a:rPr lang="en-US" sz="2400" dirty="0"/>
              <a:t>This is usually the document given to their customers.</a:t>
            </a:r>
          </a:p>
          <a:p>
            <a:endParaRPr lang="en-US" sz="2400" dirty="0"/>
          </a:p>
          <a:p>
            <a:pPr marL="109728" indent="0">
              <a:buNone/>
            </a:pPr>
            <a:endParaRPr lang="en-US" sz="2400" dirty="0"/>
          </a:p>
          <a:p>
            <a:pPr algn="ctr">
              <a:buNone/>
            </a:pPr>
            <a:r>
              <a:rPr lang="fr-FR" sz="2400" b="1" dirty="0"/>
              <a:t>Shijiazhuang </a:t>
            </a:r>
            <a:r>
              <a:rPr lang="fr-FR" sz="2400" b="1" dirty="0" err="1"/>
              <a:t>Beijiren</a:t>
            </a:r>
            <a:r>
              <a:rPr lang="fr-FR" sz="2400" b="1" dirty="0"/>
              <a:t> Electric Appliance Co., </a:t>
            </a:r>
            <a:r>
              <a:rPr lang="fr-FR" sz="2400" b="1" dirty="0" err="1"/>
              <a:t>Ltd’s</a:t>
            </a:r>
            <a:r>
              <a:rPr lang="fr-FR" sz="2400" b="1" dirty="0"/>
              <a:t> AUDIT</a:t>
            </a:r>
            <a:endParaRPr lang="en-US" sz="2400" dirty="0"/>
          </a:p>
        </p:txBody>
      </p:sp>
    </p:spTree>
    <p:extLst>
      <p:ext uri="{BB962C8B-B14F-4D97-AF65-F5344CB8AC3E}">
        <p14:creationId xmlns:p14="http://schemas.microsoft.com/office/powerpoint/2010/main" val="395151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62" y="701613"/>
            <a:ext cx="10646876" cy="785818"/>
          </a:xfrm>
        </p:spPr>
        <p:txBody>
          <a:bodyPr>
            <a:normAutofit/>
          </a:bodyPr>
          <a:lstStyle/>
          <a:p>
            <a:pPr algn="ctr"/>
            <a:r>
              <a:rPr lang="en-US" sz="3200" dirty="0"/>
              <a:t>AMFORI BSCI AUDIT</a:t>
            </a:r>
          </a:p>
        </p:txBody>
      </p:sp>
      <p:sp>
        <p:nvSpPr>
          <p:cNvPr id="6" name="Content Placeholder 5"/>
          <p:cNvSpPr>
            <a:spLocks noGrp="1"/>
          </p:cNvSpPr>
          <p:nvPr>
            <p:ph idx="1"/>
          </p:nvPr>
        </p:nvSpPr>
        <p:spPr>
          <a:xfrm>
            <a:off x="1103446" y="2062480"/>
            <a:ext cx="10537097" cy="4295478"/>
          </a:xfrm>
        </p:spPr>
        <p:txBody>
          <a:bodyPr>
            <a:normAutofit/>
          </a:bodyPr>
          <a:lstStyle/>
          <a:p>
            <a:pPr algn="ctr"/>
            <a:r>
              <a:rPr lang="fr-FR" sz="2400" dirty="0" err="1"/>
              <a:t>Finally</a:t>
            </a:r>
            <a:r>
              <a:rPr lang="fr-FR" sz="2400" dirty="0"/>
              <a:t> : in </a:t>
            </a:r>
            <a:r>
              <a:rPr lang="fr-FR" sz="2400" dirty="0" err="1"/>
              <a:t>terms</a:t>
            </a:r>
            <a:r>
              <a:rPr lang="fr-FR" sz="2400" dirty="0"/>
              <a:t> of social </a:t>
            </a:r>
            <a:r>
              <a:rPr lang="fr-FR" sz="2400" dirty="0" err="1"/>
              <a:t>responsability</a:t>
            </a:r>
            <a:r>
              <a:rPr lang="fr-FR" sz="2400" dirty="0"/>
              <a:t>, </a:t>
            </a:r>
            <a:r>
              <a:rPr lang="fr-FR" sz="2400" dirty="0" err="1"/>
              <a:t>you</a:t>
            </a:r>
            <a:r>
              <a:rPr lang="fr-FR" sz="2400" dirty="0"/>
              <a:t> </a:t>
            </a:r>
            <a:r>
              <a:rPr lang="fr-FR" sz="2400" dirty="0" err="1"/>
              <a:t>will</a:t>
            </a:r>
            <a:r>
              <a:rPr lang="fr-FR" sz="2400" dirty="0"/>
              <a:t> </a:t>
            </a:r>
            <a:r>
              <a:rPr lang="fr-FR" sz="2400" dirty="0" err="1"/>
              <a:t>determine</a:t>
            </a:r>
            <a:r>
              <a:rPr lang="fr-FR" sz="2400" dirty="0"/>
              <a:t> </a:t>
            </a:r>
            <a:r>
              <a:rPr lang="fr-FR" sz="2400" dirty="0" err="1"/>
              <a:t>your</a:t>
            </a:r>
            <a:r>
              <a:rPr lang="fr-FR" sz="2400" dirty="0"/>
              <a:t> </a:t>
            </a:r>
            <a:r>
              <a:rPr lang="fr-FR" sz="2400" dirty="0" err="1"/>
              <a:t>level</a:t>
            </a:r>
            <a:r>
              <a:rPr lang="fr-FR" sz="2400" dirty="0"/>
              <a:t> of </a:t>
            </a:r>
            <a:r>
              <a:rPr lang="fr-FR" sz="2400" dirty="0" err="1"/>
              <a:t>requirement</a:t>
            </a:r>
            <a:r>
              <a:rPr lang="fr-FR" sz="2400" dirty="0"/>
              <a:t>.</a:t>
            </a:r>
            <a:endParaRPr lang="en-US" sz="2400" dirty="0"/>
          </a:p>
        </p:txBody>
      </p:sp>
    </p:spTree>
    <p:extLst>
      <p:ext uri="{BB962C8B-B14F-4D97-AF65-F5344CB8AC3E}">
        <p14:creationId xmlns:p14="http://schemas.microsoft.com/office/powerpoint/2010/main" val="2487223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62" y="366333"/>
            <a:ext cx="10646876" cy="785818"/>
          </a:xfrm>
        </p:spPr>
        <p:txBody>
          <a:bodyPr>
            <a:normAutofit/>
          </a:bodyPr>
          <a:lstStyle/>
          <a:p>
            <a:pPr algn="ctr"/>
            <a:r>
              <a:rPr lang="en-US" sz="3200" dirty="0"/>
              <a:t>Agreement</a:t>
            </a:r>
          </a:p>
        </p:txBody>
      </p:sp>
      <p:sp>
        <p:nvSpPr>
          <p:cNvPr id="6" name="Content Placeholder 5"/>
          <p:cNvSpPr>
            <a:spLocks noGrp="1"/>
          </p:cNvSpPr>
          <p:nvPr>
            <p:ph idx="1"/>
          </p:nvPr>
        </p:nvSpPr>
        <p:spPr>
          <a:xfrm>
            <a:off x="1103446" y="1152151"/>
            <a:ext cx="10537097" cy="5512809"/>
          </a:xfrm>
        </p:spPr>
        <p:txBody>
          <a:bodyPr>
            <a:normAutofit fontScale="92500" lnSpcReduction="10000"/>
          </a:bodyPr>
          <a:lstStyle/>
          <a:p>
            <a:pPr marL="109728" indent="0" algn="ctr">
              <a:buNone/>
            </a:pPr>
            <a:r>
              <a:rPr lang="en-CA" sz="2400" dirty="0"/>
              <a:t>Congratulations, you managed to find a trade agreement with </a:t>
            </a:r>
            <a:r>
              <a:rPr lang="en-CA" sz="2400" b="1" dirty="0"/>
              <a:t>Shijiazhuang Beijiren Electric Appliance Co.</a:t>
            </a:r>
            <a:r>
              <a:rPr lang="en-CA" sz="2400" dirty="0"/>
              <a:t> </a:t>
            </a:r>
          </a:p>
          <a:p>
            <a:pPr marL="109728" indent="0" algn="ctr">
              <a:buNone/>
            </a:pPr>
            <a:endParaRPr lang="en-CA" sz="2400" dirty="0"/>
          </a:p>
          <a:p>
            <a:endParaRPr lang="en-CA" sz="2400" dirty="0"/>
          </a:p>
          <a:p>
            <a:r>
              <a:rPr lang="en-CA" sz="2400" dirty="0"/>
              <a:t>Item number : B217</a:t>
            </a:r>
          </a:p>
          <a:p>
            <a:r>
              <a:rPr lang="en-CA" sz="2400" dirty="0"/>
              <a:t>Description of the item </a:t>
            </a:r>
          </a:p>
          <a:p>
            <a:r>
              <a:rPr lang="en-CA" sz="2400" dirty="0"/>
              <a:t>Quantity : 10 008pcs </a:t>
            </a:r>
          </a:p>
          <a:p>
            <a:r>
              <a:rPr lang="en-CA" sz="2400" dirty="0"/>
              <a:t>Price : $5,59 FOB Tianjin</a:t>
            </a:r>
          </a:p>
          <a:p>
            <a:r>
              <a:rPr lang="en-CA" sz="2400" dirty="0"/>
              <a:t>Packaging : PVC Bag</a:t>
            </a:r>
          </a:p>
          <a:p>
            <a:r>
              <a:rPr lang="en-CA" sz="2400" dirty="0"/>
              <a:t>Packing : 12pcs/</a:t>
            </a:r>
            <a:r>
              <a:rPr lang="en-CA" sz="2400" dirty="0" err="1"/>
              <a:t>ctn</a:t>
            </a:r>
            <a:endParaRPr lang="en-CA" sz="2400" dirty="0"/>
          </a:p>
          <a:p>
            <a:r>
              <a:rPr lang="en-CA" sz="2400" dirty="0"/>
              <a:t>Norms request : LVD test report (EN60335) will be organise by Shijiazhuang Beijiren but paid by BI import.</a:t>
            </a:r>
          </a:p>
          <a:p>
            <a:r>
              <a:rPr lang="en-CA" sz="2400" dirty="0"/>
              <a:t>Shipment date : 25/12/2023</a:t>
            </a:r>
          </a:p>
          <a:p>
            <a:r>
              <a:rPr lang="en-CA" sz="2400" dirty="0"/>
              <a:t>Payment terms : Red clause LC with 20% pre-shipment finance</a:t>
            </a:r>
          </a:p>
          <a:p>
            <a:r>
              <a:rPr lang="en-CA" sz="2400" dirty="0"/>
              <a:t>QC : AQL Standards 0/2,5/4   QC will be paid by the buyer</a:t>
            </a:r>
          </a:p>
          <a:p>
            <a:r>
              <a:rPr lang="en-CA" sz="2400" dirty="0"/>
              <a:t>Total volume of the order : 61CBM</a:t>
            </a:r>
          </a:p>
          <a:p>
            <a:endParaRPr lang="fr-FR" sz="2400" dirty="0"/>
          </a:p>
          <a:p>
            <a:pPr marL="109728" indent="0">
              <a:buNone/>
            </a:pPr>
            <a:endParaRPr lang="fr-FR" sz="2400" dirty="0"/>
          </a:p>
          <a:p>
            <a:endParaRPr lang="fr-FR" sz="2400" dirty="0"/>
          </a:p>
          <a:p>
            <a:pPr marL="109728" indent="0" algn="ctr">
              <a:buNone/>
            </a:pPr>
            <a:endParaRPr lang="fr-FR" sz="2400" dirty="0"/>
          </a:p>
          <a:p>
            <a:pPr marL="109728" indent="0" algn="ctr">
              <a:buNone/>
            </a:pPr>
            <a:endParaRPr lang="fr-FR" sz="2400" dirty="0"/>
          </a:p>
          <a:p>
            <a:pPr marL="109728" indent="0" algn="ctr">
              <a:buNone/>
            </a:pPr>
            <a:endParaRPr lang="en-US" sz="2400" dirty="0"/>
          </a:p>
        </p:txBody>
      </p:sp>
      <p:graphicFrame>
        <p:nvGraphicFramePr>
          <p:cNvPr id="3" name="Tableau 2">
            <a:extLst>
              <a:ext uri="{FF2B5EF4-FFF2-40B4-BE49-F238E27FC236}">
                <a16:creationId xmlns:a16="http://schemas.microsoft.com/office/drawing/2014/main" id="{33CBDD3B-7D4D-4C3B-8D8C-7892DCBD627A}"/>
              </a:ext>
            </a:extLst>
          </p:cNvPr>
          <p:cNvGraphicFramePr>
            <a:graphicFrameLocks noGrp="1"/>
          </p:cNvGraphicFramePr>
          <p:nvPr>
            <p:extLst>
              <p:ext uri="{D42A27DB-BD31-4B8C-83A1-F6EECF244321}">
                <p14:modId xmlns:p14="http://schemas.microsoft.com/office/powerpoint/2010/main" val="2075065801"/>
              </p:ext>
            </p:extLst>
          </p:nvPr>
        </p:nvGraphicFramePr>
        <p:xfrm>
          <a:off x="6868160" y="1937970"/>
          <a:ext cx="3373120" cy="2410956"/>
        </p:xfrm>
        <a:graphic>
          <a:graphicData uri="http://schemas.openxmlformats.org/drawingml/2006/table">
            <a:tbl>
              <a:tblPr firstRow="1" firstCol="1" lastRow="1" lastCol="1" bandRow="1" bandCol="1">
                <a:tableStyleId>{5C22544A-7EE6-4342-B048-85BDC9FD1C3A}</a:tableStyleId>
              </a:tblPr>
              <a:tblGrid>
                <a:gridCol w="3373120">
                  <a:extLst>
                    <a:ext uri="{9D8B030D-6E8A-4147-A177-3AD203B41FA5}">
                      <a16:colId xmlns:a16="http://schemas.microsoft.com/office/drawing/2014/main" val="535780172"/>
                    </a:ext>
                  </a:extLst>
                </a:gridCol>
              </a:tblGrid>
              <a:tr h="209025">
                <a:tc>
                  <a:txBody>
                    <a:bodyPr/>
                    <a:lstStyle/>
                    <a:p>
                      <a:pPr marL="69850">
                        <a:spcBef>
                          <a:spcPts val="140"/>
                        </a:spcBef>
                        <a:spcAft>
                          <a:spcPts val="0"/>
                        </a:spcAft>
                      </a:pPr>
                      <a:r>
                        <a:rPr lang="en-US" sz="1050">
                          <a:effectLst/>
                        </a:rPr>
                        <a:t>SIZE:150*80CM</a:t>
                      </a:r>
                      <a:endParaRPr lang="fr-FR"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1838301690"/>
                  </a:ext>
                </a:extLst>
              </a:tr>
              <a:tr h="209025">
                <a:tc>
                  <a:txBody>
                    <a:bodyPr/>
                    <a:lstStyle/>
                    <a:p>
                      <a:pPr marL="69850">
                        <a:spcBef>
                          <a:spcPts val="135"/>
                        </a:spcBef>
                        <a:spcAft>
                          <a:spcPts val="0"/>
                        </a:spcAft>
                      </a:pPr>
                      <a:r>
                        <a:rPr lang="en-US" sz="1050">
                          <a:effectLst/>
                        </a:rPr>
                        <a:t>VOLTAGE:230V</a:t>
                      </a:r>
                      <a:r>
                        <a:rPr lang="en-US" sz="1050" spc="-25">
                          <a:effectLst/>
                        </a:rPr>
                        <a:t> </a:t>
                      </a:r>
                      <a:r>
                        <a:rPr lang="en-US" sz="1050">
                          <a:effectLst/>
                        </a:rPr>
                        <a:t>POWER:60W</a:t>
                      </a:r>
                      <a:endParaRPr lang="fr-FR"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72222762"/>
                  </a:ext>
                </a:extLst>
              </a:tr>
              <a:tr h="208355">
                <a:tc>
                  <a:txBody>
                    <a:bodyPr/>
                    <a:lstStyle/>
                    <a:p>
                      <a:pPr marL="69850">
                        <a:spcBef>
                          <a:spcPts val="135"/>
                        </a:spcBef>
                        <a:spcAft>
                          <a:spcPts val="0"/>
                        </a:spcAft>
                      </a:pPr>
                      <a:r>
                        <a:rPr lang="en-US" sz="1050">
                          <a:effectLst/>
                        </a:rPr>
                        <a:t>ONE</a:t>
                      </a:r>
                      <a:r>
                        <a:rPr lang="en-US" sz="1050" spc="-20">
                          <a:effectLst/>
                        </a:rPr>
                        <a:t> </a:t>
                      </a:r>
                      <a:r>
                        <a:rPr lang="en-US" sz="1050">
                          <a:effectLst/>
                        </a:rPr>
                        <a:t>RU9</a:t>
                      </a:r>
                      <a:r>
                        <a:rPr lang="en-US" sz="1050" spc="-20">
                          <a:effectLst/>
                        </a:rPr>
                        <a:t> </a:t>
                      </a:r>
                      <a:r>
                        <a:rPr lang="en-US" sz="1050">
                          <a:effectLst/>
                        </a:rPr>
                        <a:t>CONTROLLER</a:t>
                      </a:r>
                      <a:endParaRPr lang="fr-FR"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759575788"/>
                  </a:ext>
                </a:extLst>
              </a:tr>
              <a:tr h="168828">
                <a:tc>
                  <a:txBody>
                    <a:bodyPr/>
                    <a:lstStyle/>
                    <a:p>
                      <a:pPr marL="69850">
                        <a:spcBef>
                          <a:spcPts val="140"/>
                        </a:spcBef>
                        <a:spcAft>
                          <a:spcPts val="0"/>
                        </a:spcAft>
                      </a:pPr>
                      <a:r>
                        <a:rPr lang="en-US" sz="1050">
                          <a:effectLst/>
                        </a:rPr>
                        <a:t>VDE</a:t>
                      </a:r>
                      <a:r>
                        <a:rPr lang="en-US" sz="1050" spc="350">
                          <a:effectLst/>
                        </a:rPr>
                        <a:t> </a:t>
                      </a:r>
                      <a:r>
                        <a:rPr lang="en-US" sz="1050">
                          <a:effectLst/>
                        </a:rPr>
                        <a:t>PLUG</a:t>
                      </a:r>
                      <a:r>
                        <a:rPr lang="en-US" sz="1050" spc="360">
                          <a:effectLst/>
                        </a:rPr>
                        <a:t> </a:t>
                      </a:r>
                      <a:r>
                        <a:rPr lang="en-US" sz="1050">
                          <a:effectLst/>
                        </a:rPr>
                        <a:t>WITH</a:t>
                      </a:r>
                      <a:r>
                        <a:rPr lang="en-US" sz="1050" spc="360">
                          <a:effectLst/>
                        </a:rPr>
                        <a:t> </a:t>
                      </a:r>
                      <a:r>
                        <a:rPr lang="en-US" sz="1050">
                          <a:effectLst/>
                        </a:rPr>
                        <a:t>1.8</a:t>
                      </a:r>
                      <a:r>
                        <a:rPr lang="en-US" sz="1050" spc="360">
                          <a:effectLst/>
                        </a:rPr>
                        <a:t> </a:t>
                      </a:r>
                      <a:r>
                        <a:rPr lang="en-US" sz="1050">
                          <a:effectLst/>
                        </a:rPr>
                        <a:t>METER</a:t>
                      </a:r>
                      <a:r>
                        <a:rPr lang="en-US" sz="1050" spc="355">
                          <a:effectLst/>
                        </a:rPr>
                        <a:t> </a:t>
                      </a:r>
                      <a:r>
                        <a:rPr lang="en-US" sz="1050">
                          <a:effectLst/>
                        </a:rPr>
                        <a:t>WIRE</a:t>
                      </a:r>
                      <a:r>
                        <a:rPr lang="en-US" sz="1050" spc="355">
                          <a:effectLst/>
                        </a:rPr>
                        <a:t> </a:t>
                      </a:r>
                      <a:r>
                        <a:rPr lang="en-US" sz="1050">
                          <a:effectLst/>
                        </a:rPr>
                        <a:t>WITH</a:t>
                      </a:r>
                      <a:endParaRPr lang="fr-FR"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641686319"/>
                  </a:ext>
                </a:extLst>
              </a:tr>
              <a:tr h="208355">
                <a:tc>
                  <a:txBody>
                    <a:bodyPr/>
                    <a:lstStyle/>
                    <a:p>
                      <a:pPr marL="69850">
                        <a:spcBef>
                          <a:spcPts val="140"/>
                        </a:spcBef>
                        <a:spcAft>
                          <a:spcPts val="0"/>
                        </a:spcAft>
                      </a:pPr>
                      <a:r>
                        <a:rPr lang="en-US" sz="1050">
                          <a:effectLst/>
                        </a:rPr>
                        <a:t>0.5*2mm</a:t>
                      </a:r>
                      <a:r>
                        <a:rPr lang="en-US" sz="1050" spc="-25">
                          <a:effectLst/>
                        </a:rPr>
                        <a:t> </a:t>
                      </a:r>
                      <a:r>
                        <a:rPr lang="en-US" sz="1050">
                          <a:effectLst/>
                        </a:rPr>
                        <a:t>WIRE,WHITE</a:t>
                      </a:r>
                      <a:r>
                        <a:rPr lang="en-US" sz="1050" spc="-25">
                          <a:effectLst/>
                        </a:rPr>
                        <a:t> </a:t>
                      </a:r>
                      <a:r>
                        <a:rPr lang="en-US" sz="1050">
                          <a:effectLst/>
                        </a:rPr>
                        <a:t>COLOR</a:t>
                      </a:r>
                      <a:endParaRPr lang="fr-FR"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1206950066"/>
                  </a:ext>
                </a:extLst>
              </a:tr>
              <a:tr h="781633">
                <a:tc>
                  <a:txBody>
                    <a:bodyPr/>
                    <a:lstStyle/>
                    <a:p>
                      <a:pPr marL="69850" marR="181610">
                        <a:lnSpc>
                          <a:spcPct val="121000"/>
                        </a:lnSpc>
                        <a:spcBef>
                          <a:spcPts val="140"/>
                        </a:spcBef>
                        <a:spcAft>
                          <a:spcPts val="0"/>
                        </a:spcAft>
                        <a:tabLst>
                          <a:tab pos="1344930" algn="l"/>
                          <a:tab pos="1828165" algn="l"/>
                          <a:tab pos="2713355" algn="l"/>
                        </a:tabLst>
                      </a:pPr>
                      <a:r>
                        <a:rPr lang="en-US" sz="1050" dirty="0">
                          <a:effectLst/>
                        </a:rPr>
                        <a:t>DOUBLE-LAYER	ALL	CIRCUITRY	</a:t>
                      </a:r>
                      <a:r>
                        <a:rPr lang="en-US" sz="1050" spc="-10" dirty="0">
                          <a:effectLst/>
                        </a:rPr>
                        <a:t>SAFE</a:t>
                      </a:r>
                      <a:r>
                        <a:rPr lang="en-US" sz="1050" spc="-355" dirty="0">
                          <a:effectLst/>
                        </a:rPr>
                        <a:t> </a:t>
                      </a:r>
                      <a:r>
                        <a:rPr lang="en-US" sz="1050" dirty="0">
                          <a:effectLst/>
                        </a:rPr>
                        <a:t>PROTECTION</a:t>
                      </a:r>
                      <a:r>
                        <a:rPr lang="en-US" sz="1050" spc="-10" dirty="0">
                          <a:effectLst/>
                        </a:rPr>
                        <a:t> </a:t>
                      </a:r>
                      <a:r>
                        <a:rPr lang="en-US" sz="1050" dirty="0">
                          <a:effectLst/>
                        </a:rPr>
                        <a:t>ELECTRIC</a:t>
                      </a:r>
                      <a:r>
                        <a:rPr lang="en-US" sz="1050" spc="-5" dirty="0">
                          <a:effectLst/>
                        </a:rPr>
                        <a:t> </a:t>
                      </a:r>
                      <a:r>
                        <a:rPr lang="en-US" sz="1050" dirty="0">
                          <a:effectLst/>
                        </a:rPr>
                        <a:t>HEAT</a:t>
                      </a:r>
                      <a:r>
                        <a:rPr lang="en-US" sz="1050" spc="10" dirty="0">
                          <a:effectLst/>
                        </a:rPr>
                        <a:t> </a:t>
                      </a:r>
                      <a:r>
                        <a:rPr lang="en-US" sz="1050" dirty="0">
                          <a:effectLst/>
                        </a:rPr>
                        <a:t>WIRES</a:t>
                      </a:r>
                      <a:endParaRPr lang="fr-FR" sz="1100" dirty="0">
                        <a:effectLst/>
                      </a:endParaRPr>
                    </a:p>
                    <a:p>
                      <a:pPr marL="69850">
                        <a:spcBef>
                          <a:spcPts val="5"/>
                        </a:spcBef>
                        <a:spcAft>
                          <a:spcPts val="0"/>
                        </a:spcAft>
                      </a:pPr>
                      <a:r>
                        <a:rPr lang="en-US" sz="1050" dirty="0">
                          <a:effectLst/>
                        </a:rPr>
                        <a:t>POLYESTER</a:t>
                      </a:r>
                      <a:r>
                        <a:rPr lang="en-US" sz="1050" spc="-30" dirty="0">
                          <a:effectLst/>
                        </a:rPr>
                        <a:t> </a:t>
                      </a:r>
                      <a:r>
                        <a:rPr lang="en-US" sz="1050" dirty="0">
                          <a:effectLst/>
                        </a:rPr>
                        <a:t>BLANKET</a:t>
                      </a:r>
                      <a:r>
                        <a:rPr lang="en-US" sz="1050" spc="-25" dirty="0">
                          <a:effectLst/>
                        </a:rPr>
                        <a:t> </a:t>
                      </a:r>
                      <a:r>
                        <a:rPr lang="en-US" sz="1050" dirty="0">
                          <a:effectLst/>
                        </a:rPr>
                        <a:t>(470g/M2+_10g)</a:t>
                      </a:r>
                      <a:endParaRPr lang="fr-FR"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3395999209"/>
                  </a:ext>
                </a:extLst>
              </a:tr>
              <a:tr h="208355">
                <a:tc>
                  <a:txBody>
                    <a:bodyPr/>
                    <a:lstStyle/>
                    <a:p>
                      <a:pPr marL="69850">
                        <a:spcBef>
                          <a:spcPts val="140"/>
                        </a:spcBef>
                        <a:spcAft>
                          <a:spcPts val="0"/>
                        </a:spcAft>
                      </a:pPr>
                      <a:r>
                        <a:rPr lang="en-US" sz="1050">
                          <a:effectLst/>
                        </a:rPr>
                        <a:t>2</a:t>
                      </a:r>
                      <a:r>
                        <a:rPr lang="en-US" sz="1050" spc="350">
                          <a:effectLst/>
                        </a:rPr>
                        <a:t> </a:t>
                      </a:r>
                      <a:r>
                        <a:rPr lang="en-US" sz="1050">
                          <a:effectLst/>
                        </a:rPr>
                        <a:t>FUSES</a:t>
                      </a:r>
                      <a:r>
                        <a:rPr lang="en-US" sz="1050" spc="360">
                          <a:effectLst/>
                        </a:rPr>
                        <a:t> </a:t>
                      </a:r>
                      <a:r>
                        <a:rPr lang="en-US" sz="1050">
                          <a:effectLst/>
                        </a:rPr>
                        <a:t>TO</a:t>
                      </a:r>
                      <a:r>
                        <a:rPr lang="en-US" sz="1050" spc="345">
                          <a:effectLst/>
                        </a:rPr>
                        <a:t> </a:t>
                      </a:r>
                      <a:r>
                        <a:rPr lang="en-US" sz="1050">
                          <a:effectLst/>
                        </a:rPr>
                        <a:t>PROTECT</a:t>
                      </a:r>
                      <a:r>
                        <a:rPr lang="en-US" sz="1050" spc="360">
                          <a:effectLst/>
                        </a:rPr>
                        <a:t> </a:t>
                      </a:r>
                      <a:r>
                        <a:rPr lang="en-US" sz="1050">
                          <a:effectLst/>
                        </a:rPr>
                        <a:t>THE</a:t>
                      </a:r>
                      <a:r>
                        <a:rPr lang="en-US" sz="1050" spc="355">
                          <a:effectLst/>
                        </a:rPr>
                        <a:t> </a:t>
                      </a:r>
                      <a:r>
                        <a:rPr lang="en-US" sz="1050">
                          <a:effectLst/>
                        </a:rPr>
                        <a:t>HEATING</a:t>
                      </a:r>
                      <a:endParaRPr lang="fr-FR"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056828682"/>
                  </a:ext>
                </a:extLst>
              </a:tr>
              <a:tr h="208355">
                <a:tc>
                  <a:txBody>
                    <a:bodyPr/>
                    <a:lstStyle/>
                    <a:p>
                      <a:pPr marL="69850">
                        <a:spcBef>
                          <a:spcPts val="140"/>
                        </a:spcBef>
                        <a:spcAft>
                          <a:spcPts val="0"/>
                        </a:spcAft>
                      </a:pPr>
                      <a:r>
                        <a:rPr lang="en-US" sz="1050">
                          <a:effectLst/>
                        </a:rPr>
                        <a:t>BLANKET</a:t>
                      </a:r>
                      <a:r>
                        <a:rPr lang="en-US" sz="1050" spc="-25">
                          <a:effectLst/>
                        </a:rPr>
                        <a:t> </a:t>
                      </a:r>
                      <a:r>
                        <a:rPr lang="en-US" sz="1050">
                          <a:effectLst/>
                        </a:rPr>
                        <a:t>IN</a:t>
                      </a:r>
                      <a:r>
                        <a:rPr lang="en-US" sz="1050" spc="-15">
                          <a:effectLst/>
                        </a:rPr>
                        <a:t> </a:t>
                      </a:r>
                      <a:r>
                        <a:rPr lang="en-US" sz="1050">
                          <a:effectLst/>
                        </a:rPr>
                        <a:t>THE</a:t>
                      </a:r>
                      <a:r>
                        <a:rPr lang="en-US" sz="1050" spc="-15">
                          <a:effectLst/>
                        </a:rPr>
                        <a:t> </a:t>
                      </a:r>
                      <a:r>
                        <a:rPr lang="en-US" sz="1050">
                          <a:effectLst/>
                        </a:rPr>
                        <a:t>CONTROLLER</a:t>
                      </a:r>
                      <a:endParaRPr lang="fr-FR"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60480979"/>
                  </a:ext>
                </a:extLst>
              </a:tr>
              <a:tr h="209025">
                <a:tc>
                  <a:txBody>
                    <a:bodyPr/>
                    <a:lstStyle/>
                    <a:p>
                      <a:pPr marL="69850">
                        <a:spcBef>
                          <a:spcPts val="140"/>
                        </a:spcBef>
                        <a:spcAft>
                          <a:spcPts val="0"/>
                        </a:spcAft>
                      </a:pPr>
                      <a:r>
                        <a:rPr lang="en-US" sz="1050" dirty="0">
                          <a:effectLst/>
                        </a:rPr>
                        <a:t>FIXED</a:t>
                      </a:r>
                      <a:r>
                        <a:rPr lang="en-US" sz="1050" spc="-25" dirty="0">
                          <a:effectLst/>
                        </a:rPr>
                        <a:t> </a:t>
                      </a:r>
                      <a:r>
                        <a:rPr lang="en-US" sz="1050" dirty="0">
                          <a:effectLst/>
                        </a:rPr>
                        <a:t>CONNECTOR</a:t>
                      </a:r>
                      <a:endParaRPr lang="fr-FR"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4290509143"/>
                  </a:ext>
                </a:extLst>
              </a:tr>
            </a:tbl>
          </a:graphicData>
        </a:graphic>
      </p:graphicFrame>
      <p:sp>
        <p:nvSpPr>
          <p:cNvPr id="4" name="Flèche : droite 3">
            <a:extLst>
              <a:ext uri="{FF2B5EF4-FFF2-40B4-BE49-F238E27FC236}">
                <a16:creationId xmlns:a16="http://schemas.microsoft.com/office/drawing/2014/main" id="{0702B2B8-B9E3-4669-8812-D5293326DF0C}"/>
              </a:ext>
            </a:extLst>
          </p:cNvPr>
          <p:cNvSpPr/>
          <p:nvPr/>
        </p:nvSpPr>
        <p:spPr>
          <a:xfrm>
            <a:off x="4837834" y="2640590"/>
            <a:ext cx="1684886" cy="336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95327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62" y="701613"/>
            <a:ext cx="10646876" cy="785818"/>
          </a:xfrm>
        </p:spPr>
        <p:txBody>
          <a:bodyPr>
            <a:normAutofit/>
          </a:bodyPr>
          <a:lstStyle/>
          <a:p>
            <a:pPr algn="ctr"/>
            <a:r>
              <a:rPr lang="en-US" sz="3200" dirty="0"/>
              <a:t>How to receive a good PI?</a:t>
            </a:r>
          </a:p>
        </p:txBody>
      </p:sp>
      <p:sp>
        <p:nvSpPr>
          <p:cNvPr id="6" name="Content Placeholder 5"/>
          <p:cNvSpPr>
            <a:spLocks noGrp="1"/>
          </p:cNvSpPr>
          <p:nvPr>
            <p:ph idx="1"/>
          </p:nvPr>
        </p:nvSpPr>
        <p:spPr>
          <a:xfrm>
            <a:off x="386080" y="2011680"/>
            <a:ext cx="11254463" cy="4346278"/>
          </a:xfrm>
        </p:spPr>
        <p:txBody>
          <a:bodyPr>
            <a:normAutofit lnSpcReduction="10000"/>
          </a:bodyPr>
          <a:lstStyle/>
          <a:p>
            <a:pPr marL="109728" indent="0">
              <a:buNone/>
            </a:pPr>
            <a:r>
              <a:rPr lang="en-US" sz="2400" dirty="0"/>
              <a:t>We already studied how to establish a right PI.</a:t>
            </a:r>
          </a:p>
          <a:p>
            <a:pPr marL="109728" indent="0">
              <a:buNone/>
            </a:pPr>
            <a:endParaRPr lang="en-US" sz="2400" dirty="0"/>
          </a:p>
          <a:p>
            <a:pPr marL="109728" indent="0">
              <a:buNone/>
            </a:pPr>
            <a:r>
              <a:rPr lang="en-US" sz="2400" dirty="0"/>
              <a:t>But if you are a buyer, you will need to help your supplier regarding the level of formalization request to secure a good relation, especially if you are working directly with a factory.</a:t>
            </a:r>
          </a:p>
          <a:p>
            <a:pPr marL="109728" indent="0">
              <a:buNone/>
            </a:pPr>
            <a:endParaRPr lang="en-US" sz="2400" dirty="0"/>
          </a:p>
          <a:p>
            <a:pPr marL="109728" indent="0">
              <a:buNone/>
            </a:pPr>
            <a:r>
              <a:rPr lang="en-US" sz="2400" dirty="0"/>
              <a:t>Let’s have a quick show to a matrix which will help you to receive a complete PI from your supplier.</a:t>
            </a:r>
          </a:p>
          <a:p>
            <a:pPr marL="109728" indent="0">
              <a:buNone/>
            </a:pPr>
            <a:endParaRPr lang="en-US" sz="2400" dirty="0"/>
          </a:p>
          <a:p>
            <a:pPr>
              <a:buNone/>
            </a:pPr>
            <a:r>
              <a:rPr lang="en-ZA" sz="2400" b="1" u="sng" dirty="0"/>
              <a:t>Individual work : job 8 (30mn)</a:t>
            </a:r>
          </a:p>
          <a:p>
            <a:pPr marL="109728" indent="0">
              <a:buNone/>
            </a:pPr>
            <a:r>
              <a:rPr lang="en-US" sz="2400" dirty="0"/>
              <a:t>Please fill the matrix using the data of our case.</a:t>
            </a:r>
          </a:p>
          <a:p>
            <a:pPr marL="109728" indent="0">
              <a:buNone/>
            </a:pPr>
            <a:endParaRPr lang="en-US" sz="2400" dirty="0"/>
          </a:p>
          <a:p>
            <a:pPr marL="109728" indent="0">
              <a:buNone/>
            </a:pPr>
            <a:endParaRPr lang="en-US" sz="2400" dirty="0"/>
          </a:p>
          <a:p>
            <a:pPr marL="109728" indent="0">
              <a:buNone/>
            </a:pPr>
            <a:endParaRPr lang="en-US" sz="2400" dirty="0"/>
          </a:p>
        </p:txBody>
      </p:sp>
    </p:spTree>
    <p:extLst>
      <p:ext uri="{BB962C8B-B14F-4D97-AF65-F5344CB8AC3E}">
        <p14:creationId xmlns:p14="http://schemas.microsoft.com/office/powerpoint/2010/main" val="3472654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62" y="701613"/>
            <a:ext cx="10646876" cy="785818"/>
          </a:xfrm>
        </p:spPr>
        <p:txBody>
          <a:bodyPr>
            <a:normAutofit/>
          </a:bodyPr>
          <a:lstStyle/>
          <a:p>
            <a:pPr algn="ctr"/>
            <a:r>
              <a:rPr lang="en-US" sz="3200" dirty="0"/>
              <a:t>PI received</a:t>
            </a:r>
          </a:p>
        </p:txBody>
      </p:sp>
      <p:sp>
        <p:nvSpPr>
          <p:cNvPr id="6" name="Content Placeholder 5"/>
          <p:cNvSpPr>
            <a:spLocks noGrp="1"/>
          </p:cNvSpPr>
          <p:nvPr>
            <p:ph idx="1"/>
          </p:nvPr>
        </p:nvSpPr>
        <p:spPr>
          <a:xfrm>
            <a:off x="386080" y="2011680"/>
            <a:ext cx="11254463" cy="4346278"/>
          </a:xfrm>
        </p:spPr>
        <p:txBody>
          <a:bodyPr>
            <a:normAutofit/>
          </a:bodyPr>
          <a:lstStyle/>
          <a:p>
            <a:pPr marL="109728" indent="0">
              <a:buNone/>
            </a:pPr>
            <a:r>
              <a:rPr lang="fr-FR" sz="2400" dirty="0"/>
              <a:t>	</a:t>
            </a:r>
            <a:r>
              <a:rPr lang="en-ZW" sz="2400" dirty="0"/>
              <a:t>Your job is to check the PI and to revise if all details are ok.</a:t>
            </a:r>
          </a:p>
          <a:p>
            <a:pPr marL="109728" indent="0">
              <a:buNone/>
            </a:pPr>
            <a:endParaRPr lang="en-ZW" sz="2400" dirty="0"/>
          </a:p>
          <a:p>
            <a:pPr marL="109728" indent="0">
              <a:buNone/>
            </a:pPr>
            <a:endParaRPr lang="en-ZW" sz="2400" dirty="0"/>
          </a:p>
          <a:p>
            <a:pPr marL="109728" indent="0">
              <a:buNone/>
            </a:pPr>
            <a:r>
              <a:rPr lang="en-ZW" sz="2400" dirty="0"/>
              <a:t>Next step : you have to sent all elements requested (artworks of the stickers and packaging &amp; manual).</a:t>
            </a:r>
          </a:p>
          <a:p>
            <a:pPr marL="109728" indent="0">
              <a:buNone/>
            </a:pPr>
            <a:endParaRPr lang="en-ZW" sz="2400" dirty="0"/>
          </a:p>
          <a:p>
            <a:pPr marL="109728" indent="0">
              <a:buNone/>
            </a:pPr>
            <a:r>
              <a:rPr lang="en-ZW" sz="2400" dirty="0"/>
              <a:t>Then you have to organize the external QC control.</a:t>
            </a:r>
          </a:p>
          <a:p>
            <a:pPr marL="109728" indent="0">
              <a:buNone/>
            </a:pPr>
            <a:endParaRPr lang="en-ZW" sz="2400" dirty="0"/>
          </a:p>
          <a:p>
            <a:pPr marL="109728" indent="0">
              <a:buNone/>
            </a:pPr>
            <a:endParaRPr lang="en-ZW" sz="2400" dirty="0"/>
          </a:p>
          <a:p>
            <a:pPr marL="109728" indent="0" algn="ctr">
              <a:buNone/>
            </a:pPr>
            <a:r>
              <a:rPr lang="en-ZW" sz="2400" dirty="0"/>
              <a:t>It is time now to organize the transport with our forwarder!</a:t>
            </a:r>
          </a:p>
          <a:p>
            <a:pPr marL="109728" indent="0">
              <a:buNone/>
            </a:pPr>
            <a:endParaRPr lang="fr-FR" sz="2400" dirty="0"/>
          </a:p>
          <a:p>
            <a:pPr marL="109728" indent="0">
              <a:buNone/>
            </a:pPr>
            <a:endParaRPr lang="en-US" sz="2400" dirty="0"/>
          </a:p>
          <a:p>
            <a:pPr marL="109728" indent="0">
              <a:buNone/>
            </a:pPr>
            <a:endParaRPr lang="en-US" sz="2400" dirty="0"/>
          </a:p>
          <a:p>
            <a:pPr marL="109728" indent="0">
              <a:buNone/>
            </a:pPr>
            <a:endParaRPr lang="en-US" sz="2400" dirty="0"/>
          </a:p>
          <a:p>
            <a:pPr marL="109728" indent="0">
              <a:buNone/>
            </a:pPr>
            <a:endParaRPr lang="en-US" sz="2400" dirty="0"/>
          </a:p>
        </p:txBody>
      </p:sp>
      <p:sp>
        <p:nvSpPr>
          <p:cNvPr id="3" name="Flèche : droite 2">
            <a:extLst>
              <a:ext uri="{FF2B5EF4-FFF2-40B4-BE49-F238E27FC236}">
                <a16:creationId xmlns:a16="http://schemas.microsoft.com/office/drawing/2014/main" id="{E4A00A6A-0A2D-447E-8F62-AE828BBDD961}"/>
              </a:ext>
            </a:extLst>
          </p:cNvPr>
          <p:cNvSpPr/>
          <p:nvPr/>
        </p:nvSpPr>
        <p:spPr>
          <a:xfrm>
            <a:off x="772562" y="2092960"/>
            <a:ext cx="487278" cy="314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9607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18294"/>
            <a:ext cx="10972800" cy="1066800"/>
          </a:xfrm>
        </p:spPr>
        <p:txBody>
          <a:bodyPr>
            <a:normAutofit/>
          </a:bodyPr>
          <a:lstStyle/>
          <a:p>
            <a:pPr algn="ctr"/>
            <a:r>
              <a:rPr lang="en-ZA" sz="3200" dirty="0"/>
              <a:t>Freight forwarder quotation &amp; negotiation</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478280"/>
            <a:ext cx="11684000" cy="5552440"/>
          </a:xfrm>
        </p:spPr>
        <p:txBody>
          <a:bodyPr>
            <a:noAutofit/>
          </a:bodyPr>
          <a:lstStyle/>
          <a:p>
            <a:pPr algn="ctr">
              <a:buNone/>
            </a:pPr>
            <a:r>
              <a:rPr lang="en-ZA" sz="2400" dirty="0"/>
              <a:t>Let’s finish with the transport part (international logistic).</a:t>
            </a:r>
          </a:p>
          <a:p>
            <a:pPr>
              <a:buNone/>
            </a:pPr>
            <a:endParaRPr lang="en-ZA" sz="2400" dirty="0"/>
          </a:p>
          <a:p>
            <a:pPr>
              <a:buNone/>
            </a:pPr>
            <a:endParaRPr lang="en-ZA" sz="2400" dirty="0"/>
          </a:p>
          <a:p>
            <a:pPr>
              <a:buNone/>
            </a:pPr>
            <a:endParaRPr lang="en-ZA" sz="2400" dirty="0"/>
          </a:p>
          <a:p>
            <a:pPr>
              <a:buNone/>
            </a:pPr>
            <a:endParaRPr lang="en-ZA" sz="2400" dirty="0"/>
          </a:p>
          <a:p>
            <a:pPr>
              <a:buNone/>
            </a:pPr>
            <a:endParaRPr lang="en-US" sz="2400" dirty="0"/>
          </a:p>
          <a:p>
            <a:pPr>
              <a:buNone/>
            </a:pPr>
            <a:endParaRPr lang="en-US" sz="2400" dirty="0"/>
          </a:p>
          <a:p>
            <a:pPr>
              <a:buNone/>
            </a:pPr>
            <a:endParaRPr lang="en-US" sz="2400" dirty="0"/>
          </a:p>
          <a:p>
            <a:pPr>
              <a:buNone/>
            </a:pPr>
            <a:r>
              <a:rPr lang="en-US" sz="2400" dirty="0"/>
              <a:t>Usually, the importer or exporter uses freight forwarders to transport the goods.</a:t>
            </a:r>
          </a:p>
          <a:p>
            <a:pPr>
              <a:buNone/>
            </a:pPr>
            <a:r>
              <a:rPr lang="en-US" sz="2400" dirty="0"/>
              <a:t>Shipment may be done by road, sea, air, rail or a combination of these: air and sea,</a:t>
            </a:r>
          </a:p>
          <a:p>
            <a:pPr>
              <a:buNone/>
            </a:pPr>
            <a:r>
              <a:rPr lang="en-US" sz="2400" dirty="0"/>
              <a:t>rail and truck (China to France), truck and sea (Turkey to Italy).</a:t>
            </a:r>
          </a:p>
          <a:p>
            <a:pPr>
              <a:buNone/>
            </a:pPr>
            <a:r>
              <a:rPr lang="en-US" sz="2400" dirty="0"/>
              <a:t>Transport is linked to delivery time or type of goods shipped / size of goods shipped</a:t>
            </a:r>
          </a:p>
          <a:p>
            <a:pPr>
              <a:buNone/>
            </a:pPr>
            <a:r>
              <a:rPr lang="en-US" sz="2400" dirty="0"/>
              <a:t>/ value of goods shipped.</a:t>
            </a:r>
            <a:endParaRPr lang="en-ZA"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b="1" u="sng" dirty="0"/>
          </a:p>
          <a:p>
            <a:pPr>
              <a:buNone/>
            </a:pPr>
            <a:endParaRPr lang="en-ZA" sz="2400" b="1" u="sng"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pic>
        <p:nvPicPr>
          <p:cNvPr id="5" name="Image 4">
            <a:extLst>
              <a:ext uri="{FF2B5EF4-FFF2-40B4-BE49-F238E27FC236}">
                <a16:creationId xmlns:a16="http://schemas.microsoft.com/office/drawing/2014/main" id="{76070C55-A9CF-4223-A1A4-ED6A4495A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8783" y="2348547"/>
            <a:ext cx="4812193" cy="1905953"/>
          </a:xfrm>
          <a:prstGeom prst="rect">
            <a:avLst/>
          </a:prstGeom>
        </p:spPr>
      </p:pic>
    </p:spTree>
    <p:extLst>
      <p:ext uri="{BB962C8B-B14F-4D97-AF65-F5344CB8AC3E}">
        <p14:creationId xmlns:p14="http://schemas.microsoft.com/office/powerpoint/2010/main" val="1254995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11480"/>
            <a:ext cx="10972800" cy="1066800"/>
          </a:xfrm>
        </p:spPr>
        <p:txBody>
          <a:bodyPr>
            <a:normAutofit/>
          </a:bodyPr>
          <a:lstStyle/>
          <a:p>
            <a:pPr algn="ctr"/>
            <a:r>
              <a:rPr lang="en-ZA" sz="3200" dirty="0"/>
              <a:t>Freight forwarder quotation &amp; negotiation</a:t>
            </a:r>
            <a:endParaRPr lang="en-US" sz="3200" dirty="0"/>
          </a:p>
        </p:txBody>
      </p:sp>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182880" y="1478280"/>
            <a:ext cx="11684000" cy="5552440"/>
          </a:xfrm>
        </p:spPr>
        <p:txBody>
          <a:bodyPr>
            <a:noAutofit/>
          </a:bodyPr>
          <a:lstStyle/>
          <a:p>
            <a:pPr>
              <a:buNone/>
            </a:pPr>
            <a:endParaRPr lang="fr-FR" sz="1200" dirty="0"/>
          </a:p>
          <a:p>
            <a:pPr>
              <a:buNone/>
            </a:pPr>
            <a:endParaRPr lang="fr-FR" sz="2400" dirty="0"/>
          </a:p>
          <a:p>
            <a:pPr>
              <a:buNone/>
            </a:pPr>
            <a:r>
              <a:rPr lang="fr-FR" sz="2400" dirty="0"/>
              <a:t>First </a:t>
            </a:r>
            <a:r>
              <a:rPr lang="fr-FR" sz="2400" dirty="0" err="1"/>
              <a:t>step</a:t>
            </a:r>
            <a:r>
              <a:rPr lang="fr-FR" sz="2400" dirty="0"/>
              <a:t> : In </a:t>
            </a:r>
            <a:r>
              <a:rPr lang="fr-FR" sz="2400" dirty="0" err="1"/>
              <a:t>our</a:t>
            </a:r>
            <a:r>
              <a:rPr lang="fr-FR" sz="2400" dirty="0"/>
              <a:t> case, </a:t>
            </a:r>
            <a:r>
              <a:rPr lang="fr-FR" sz="2400" dirty="0" err="1"/>
              <a:t>what</a:t>
            </a:r>
            <a:r>
              <a:rPr lang="fr-FR" sz="2400" dirty="0"/>
              <a:t> </a:t>
            </a:r>
            <a:r>
              <a:rPr lang="fr-FR" sz="2400" dirty="0" err="1"/>
              <a:t>was</a:t>
            </a:r>
            <a:r>
              <a:rPr lang="fr-FR" sz="2400" dirty="0"/>
              <a:t> the volume of </a:t>
            </a:r>
            <a:r>
              <a:rPr lang="fr-FR" sz="2400" dirty="0" err="1"/>
              <a:t>our</a:t>
            </a:r>
            <a:r>
              <a:rPr lang="fr-FR" sz="2400" dirty="0"/>
              <a:t> </a:t>
            </a:r>
            <a:r>
              <a:rPr lang="fr-FR" sz="2400" dirty="0" err="1"/>
              <a:t>order</a:t>
            </a:r>
            <a:r>
              <a:rPr lang="fr-FR" sz="2400" dirty="0"/>
              <a:t>?</a:t>
            </a:r>
          </a:p>
          <a:p>
            <a:pPr>
              <a:buNone/>
            </a:pPr>
            <a:endParaRPr lang="fr-FR" sz="2400" dirty="0"/>
          </a:p>
          <a:p>
            <a:pPr>
              <a:buNone/>
            </a:pPr>
            <a:endParaRPr lang="fr-FR" sz="2400" dirty="0"/>
          </a:p>
          <a:p>
            <a:pPr>
              <a:buNone/>
            </a:pPr>
            <a:r>
              <a:rPr lang="fr-FR" sz="2400" dirty="0" err="1"/>
              <a:t>What</a:t>
            </a:r>
            <a:r>
              <a:rPr lang="fr-FR" sz="2400" dirty="0"/>
              <a:t> </a:t>
            </a:r>
            <a:r>
              <a:rPr lang="fr-FR" sz="2400" dirty="0" err="1"/>
              <a:t>will</a:t>
            </a:r>
            <a:r>
              <a:rPr lang="fr-FR" sz="2400" dirty="0"/>
              <a:t> </a:t>
            </a:r>
            <a:r>
              <a:rPr lang="fr-FR" sz="2400" dirty="0" err="1"/>
              <a:t>be</a:t>
            </a:r>
            <a:r>
              <a:rPr lang="fr-FR" sz="2400" dirty="0"/>
              <a:t> the best mode of transport?</a:t>
            </a:r>
          </a:p>
          <a:p>
            <a:pPr>
              <a:buNone/>
            </a:pPr>
            <a:endParaRPr lang="fr-FR" sz="2400" dirty="0"/>
          </a:p>
          <a:p>
            <a:pPr>
              <a:buNone/>
            </a:pPr>
            <a:endParaRPr lang="en-ZA" sz="2400" dirty="0"/>
          </a:p>
          <a:p>
            <a:pPr>
              <a:buNone/>
            </a:pPr>
            <a:endParaRPr lang="en-ZA" sz="2400" dirty="0"/>
          </a:p>
          <a:p>
            <a:pPr>
              <a:buNone/>
            </a:pPr>
            <a:endParaRPr lang="en-ZA" sz="2400" dirty="0"/>
          </a:p>
          <a:p>
            <a:pPr>
              <a:buNone/>
            </a:pPr>
            <a:endParaRPr lang="en-ZA" sz="2400" dirty="0"/>
          </a:p>
          <a:p>
            <a:pPr>
              <a:buNone/>
            </a:pPr>
            <a:endParaRPr lang="en-ZA" sz="2400" b="1" u="sng" dirty="0"/>
          </a:p>
          <a:p>
            <a:pPr>
              <a:buNone/>
            </a:pPr>
            <a:endParaRPr lang="en-ZA" sz="2400" b="1" u="sng"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marL="0" indent="0" algn="just">
              <a:buNone/>
            </a:pPr>
            <a:endParaRPr lang="en-ZA" sz="2400" dirty="0"/>
          </a:p>
        </p:txBody>
      </p:sp>
      <p:pic>
        <p:nvPicPr>
          <p:cNvPr id="5" name="Image 4">
            <a:extLst>
              <a:ext uri="{FF2B5EF4-FFF2-40B4-BE49-F238E27FC236}">
                <a16:creationId xmlns:a16="http://schemas.microsoft.com/office/drawing/2014/main" id="{377EAF87-3BCE-4F60-885A-4081889D9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4117" y="2580640"/>
            <a:ext cx="3875723" cy="3875723"/>
          </a:xfrm>
          <a:prstGeom prst="rect">
            <a:avLst/>
          </a:prstGeom>
        </p:spPr>
      </p:pic>
    </p:spTree>
    <p:extLst>
      <p:ext uri="{BB962C8B-B14F-4D97-AF65-F5344CB8AC3E}">
        <p14:creationId xmlns:p14="http://schemas.microsoft.com/office/powerpoint/2010/main" val="2285408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405" y="606582"/>
            <a:ext cx="8902469" cy="624689"/>
          </a:xfrm>
        </p:spPr>
        <p:txBody>
          <a:bodyPr>
            <a:noAutofit/>
          </a:bodyPr>
          <a:lstStyle/>
          <a:p>
            <a:pPr algn="ctr"/>
            <a:r>
              <a:rPr lang="en-US" sz="3200" dirty="0"/>
              <a:t>Maritime transport</a:t>
            </a:r>
          </a:p>
        </p:txBody>
      </p:sp>
      <p:sp>
        <p:nvSpPr>
          <p:cNvPr id="3" name="Content Placeholder 2"/>
          <p:cNvSpPr>
            <a:spLocks noGrp="1"/>
          </p:cNvSpPr>
          <p:nvPr>
            <p:ph idx="1"/>
          </p:nvPr>
        </p:nvSpPr>
        <p:spPr>
          <a:xfrm>
            <a:off x="193040" y="1503680"/>
            <a:ext cx="11887200" cy="5168724"/>
          </a:xfrm>
        </p:spPr>
        <p:txBody>
          <a:bodyPr>
            <a:normAutofit lnSpcReduction="10000"/>
          </a:bodyPr>
          <a:lstStyle/>
          <a:p>
            <a:pPr>
              <a:buNone/>
            </a:pPr>
            <a:r>
              <a:rPr lang="en-US" sz="2400" dirty="0"/>
              <a:t>The shipowner is the person who deals with maritime transport. Whether he is owner,</a:t>
            </a:r>
          </a:p>
          <a:p>
            <a:pPr>
              <a:buNone/>
            </a:pPr>
            <a:r>
              <a:rPr lang="en-US" sz="2400" dirty="0"/>
              <a:t>operator or simple charterer his role is to transport the goods from point A to point B</a:t>
            </a:r>
          </a:p>
          <a:p>
            <a:pPr>
              <a:buNone/>
            </a:pPr>
            <a:r>
              <a:rPr lang="en-US" sz="2400" dirty="0"/>
              <a:t>by sea, in good time and in good condition. </a:t>
            </a:r>
          </a:p>
          <a:p>
            <a:pPr>
              <a:buNone/>
            </a:pPr>
            <a:endParaRPr lang="en-US" sz="2400" dirty="0"/>
          </a:p>
          <a:p>
            <a:pPr>
              <a:buNone/>
            </a:pPr>
            <a:r>
              <a:rPr lang="en-US" sz="2400" dirty="0"/>
              <a:t>To keep his business afloat, he is in contact with many other stakeholders: </a:t>
            </a:r>
          </a:p>
          <a:p>
            <a:pPr>
              <a:buNone/>
            </a:pPr>
            <a:endParaRPr lang="en-US" sz="2400" dirty="0"/>
          </a:p>
          <a:p>
            <a:pPr>
              <a:buFont typeface="Wingdings" panose="05000000000000000000" pitchFamily="2" charset="2"/>
              <a:buChar char="§"/>
            </a:pPr>
            <a:r>
              <a:rPr lang="en-US" sz="2400" dirty="0"/>
              <a:t>freight forwarders or commission agents who are intermediaries, or</a:t>
            </a:r>
          </a:p>
          <a:p>
            <a:pPr marL="109728" indent="0">
              <a:buNone/>
            </a:pPr>
            <a:r>
              <a:rPr lang="en-US" sz="2400" dirty="0"/>
              <a:t>    agents, between shippers and carriers of the goods,</a:t>
            </a:r>
          </a:p>
          <a:p>
            <a:pPr marL="109728" indent="0">
              <a:buNone/>
            </a:pPr>
            <a:endParaRPr lang="en-US" sz="2400" dirty="0"/>
          </a:p>
          <a:p>
            <a:pPr>
              <a:buFont typeface="Wingdings" panose="05000000000000000000" pitchFamily="2" charset="2"/>
              <a:buChar char="§"/>
            </a:pPr>
            <a:r>
              <a:rPr lang="en-US" sz="2400" dirty="0"/>
              <a:t>dockers who carry out port operations,</a:t>
            </a:r>
          </a:p>
          <a:p>
            <a:pPr marL="109728" indent="0">
              <a:buNone/>
            </a:pPr>
            <a:endParaRPr lang="en-US" sz="2400" dirty="0"/>
          </a:p>
          <a:p>
            <a:pPr>
              <a:buFont typeface="Wingdings" panose="05000000000000000000" pitchFamily="2" charset="2"/>
              <a:buChar char="§"/>
            </a:pPr>
            <a:r>
              <a:rPr lang="en-US" sz="2400" dirty="0"/>
              <a:t>marine insurers who insure the ship, cargo and assume liability in the</a:t>
            </a:r>
          </a:p>
          <a:p>
            <a:pPr marL="109728" indent="0">
              <a:buNone/>
            </a:pPr>
            <a:r>
              <a:rPr lang="en-US" sz="2400" dirty="0"/>
              <a:t>event of an accident (P&amp;I protection and indemnity club).</a:t>
            </a:r>
          </a:p>
        </p:txBody>
      </p:sp>
    </p:spTree>
    <p:extLst>
      <p:ext uri="{BB962C8B-B14F-4D97-AF65-F5344CB8AC3E}">
        <p14:creationId xmlns:p14="http://schemas.microsoft.com/office/powerpoint/2010/main" val="249712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01244" y="352885"/>
            <a:ext cx="10550202" cy="905346"/>
          </a:xfrm>
        </p:spPr>
        <p:txBody>
          <a:bodyPr>
            <a:normAutofit/>
          </a:bodyPr>
          <a:lstStyle/>
          <a:p>
            <a:pPr algn="ctr"/>
            <a:r>
              <a:rPr lang="fr-CH" sz="3200" dirty="0" err="1"/>
              <a:t>Studying</a:t>
            </a:r>
            <a:r>
              <a:rPr lang="fr-CH" sz="3200" dirty="0"/>
              <a:t> </a:t>
            </a:r>
            <a:r>
              <a:rPr lang="fr-CH" sz="3200" dirty="0" err="1"/>
              <a:t>canadian</a:t>
            </a:r>
            <a:r>
              <a:rPr lang="fr-CH" sz="3200" dirty="0"/>
              <a:t> </a:t>
            </a:r>
            <a:r>
              <a:rPr lang="fr-CH" sz="3200" dirty="0" err="1"/>
              <a:t>market</a:t>
            </a:r>
            <a:r>
              <a:rPr lang="fr-CH" sz="3200" dirty="0"/>
              <a:t>? / Desk </a:t>
            </a:r>
            <a:r>
              <a:rPr lang="fr-CH" sz="3200" dirty="0" err="1"/>
              <a:t>research</a:t>
            </a:r>
            <a:r>
              <a:rPr lang="fr-CH" sz="3200" dirty="0"/>
              <a:t> </a:t>
            </a:r>
            <a:endParaRPr lang="en-US" sz="3200" dirty="0"/>
          </a:p>
        </p:txBody>
      </p:sp>
      <p:sp>
        <p:nvSpPr>
          <p:cNvPr id="3" name="Content Placeholder 2"/>
          <p:cNvSpPr>
            <a:spLocks noGrp="1"/>
          </p:cNvSpPr>
          <p:nvPr>
            <p:ph idx="1"/>
          </p:nvPr>
        </p:nvSpPr>
        <p:spPr>
          <a:xfrm>
            <a:off x="451165" y="1623488"/>
            <a:ext cx="11588435" cy="5078994"/>
          </a:xfrm>
        </p:spPr>
        <p:txBody>
          <a:bodyPr>
            <a:normAutofit/>
          </a:bodyPr>
          <a:lstStyle/>
          <a:p>
            <a:pPr marL="0" lvl="1" indent="0">
              <a:buFont typeface="Wingdings" pitchFamily="2" charset="2"/>
              <a:buChar char="Ø"/>
            </a:pPr>
            <a:r>
              <a:rPr lang="en-US" dirty="0">
                <a:solidFill>
                  <a:schemeClr val="tx1"/>
                </a:solidFill>
              </a:rPr>
              <a:t>It is a necessary phase to have a better visibility of the targeted market. It aims to avoid scattering efforts and therefore to focus its resources to confirm or not a potential market.</a:t>
            </a:r>
          </a:p>
          <a:p>
            <a:pPr marL="0" lvl="1" indent="0"/>
            <a:endParaRPr lang="en-US" dirty="0">
              <a:solidFill>
                <a:schemeClr val="tx1"/>
              </a:solidFill>
            </a:endParaRPr>
          </a:p>
          <a:p>
            <a:pPr marL="0" lvl="1" indent="0">
              <a:buFont typeface="Wingdings" pitchFamily="2" charset="2"/>
              <a:buChar char="Ø"/>
            </a:pPr>
            <a:r>
              <a:rPr lang="en-US" dirty="0">
                <a:solidFill>
                  <a:schemeClr val="tx1"/>
                </a:solidFill>
              </a:rPr>
              <a:t>The completion of the desk study must result in the following </a:t>
            </a:r>
            <a:r>
              <a:rPr lang="en-US" dirty="0" err="1">
                <a:solidFill>
                  <a:schemeClr val="tx1"/>
                </a:solidFill>
              </a:rPr>
              <a:t>datas</a:t>
            </a:r>
            <a:r>
              <a:rPr lang="en-US" dirty="0">
                <a:solidFill>
                  <a:schemeClr val="tx1"/>
                </a:solidFill>
              </a:rPr>
              <a:t>: </a:t>
            </a:r>
          </a:p>
          <a:p>
            <a:pPr marL="0" lvl="1" indent="0">
              <a:buNone/>
            </a:pPr>
            <a:r>
              <a:rPr lang="en-US" dirty="0">
                <a:solidFill>
                  <a:schemeClr val="tx1"/>
                </a:solidFill>
              </a:rPr>
              <a:t>	- Country analysis and notation </a:t>
            </a:r>
          </a:p>
          <a:p>
            <a:pPr marL="0" lvl="1" indent="0">
              <a:buNone/>
            </a:pPr>
            <a:r>
              <a:rPr lang="en-US" dirty="0">
                <a:solidFill>
                  <a:schemeClr val="tx1"/>
                </a:solidFill>
              </a:rPr>
              <a:t>	- Market study (analysis of the demand and offer)</a:t>
            </a:r>
          </a:p>
          <a:p>
            <a:pPr marL="0" lvl="1" indent="0">
              <a:buNone/>
            </a:pPr>
            <a:r>
              <a:rPr lang="en-US" dirty="0">
                <a:solidFill>
                  <a:schemeClr val="tx1"/>
                </a:solidFill>
              </a:rPr>
              <a:t>	- Examination of import statistics (</a:t>
            </a:r>
            <a:r>
              <a:rPr lang="en-US" dirty="0" err="1">
                <a:solidFill>
                  <a:schemeClr val="tx1"/>
                </a:solidFill>
              </a:rPr>
              <a:t>trademap</a:t>
            </a:r>
            <a:r>
              <a:rPr lang="en-US" dirty="0">
                <a:solidFill>
                  <a:schemeClr val="tx1"/>
                </a:solidFill>
              </a:rPr>
              <a:t>)</a:t>
            </a:r>
          </a:p>
          <a:p>
            <a:pPr marL="0" lvl="1" indent="0">
              <a:buNone/>
            </a:pPr>
            <a:r>
              <a:rPr lang="en-US" dirty="0">
                <a:solidFill>
                  <a:schemeClr val="tx1"/>
                </a:solidFill>
              </a:rPr>
              <a:t>	- Overview of competitors / benchmarking</a:t>
            </a:r>
          </a:p>
          <a:p>
            <a:pPr marL="0" lvl="1" indent="0">
              <a:buNone/>
            </a:pPr>
            <a:endParaRPr lang="en-US" dirty="0">
              <a:solidFill>
                <a:schemeClr val="tx1"/>
              </a:solidFill>
            </a:endParaRPr>
          </a:p>
          <a:p>
            <a:pPr marL="0" lvl="1" indent="0" algn="ctr">
              <a:buNone/>
            </a:pPr>
            <a:r>
              <a:rPr lang="en-US" dirty="0">
                <a:solidFill>
                  <a:schemeClr val="tx1"/>
                </a:solidFill>
              </a:rPr>
              <a:t>We will not develop this step</a:t>
            </a:r>
          </a:p>
          <a:p>
            <a:pPr marL="0" lvl="1" indent="0">
              <a:buNone/>
            </a:pPr>
            <a:endParaRPr lang="en-US" dirty="0"/>
          </a:p>
        </p:txBody>
      </p:sp>
    </p:spTree>
    <p:extLst>
      <p:ext uri="{BB962C8B-B14F-4D97-AF65-F5344CB8AC3E}">
        <p14:creationId xmlns:p14="http://schemas.microsoft.com/office/powerpoint/2010/main" val="32455442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405" y="606582"/>
            <a:ext cx="8902469" cy="624689"/>
          </a:xfrm>
        </p:spPr>
        <p:txBody>
          <a:bodyPr>
            <a:noAutofit/>
          </a:bodyPr>
          <a:lstStyle/>
          <a:p>
            <a:pPr algn="ctr"/>
            <a:r>
              <a:rPr lang="en-US" sz="3200" dirty="0"/>
              <a:t>Maritime</a:t>
            </a:r>
            <a:r>
              <a:rPr lang="en-US" sz="4400" dirty="0"/>
              <a:t> </a:t>
            </a:r>
            <a:r>
              <a:rPr lang="en-US" sz="3200" dirty="0"/>
              <a:t>transport</a:t>
            </a:r>
          </a:p>
        </p:txBody>
      </p:sp>
      <p:sp>
        <p:nvSpPr>
          <p:cNvPr id="3" name="Content Placeholder 2"/>
          <p:cNvSpPr>
            <a:spLocks noGrp="1"/>
          </p:cNvSpPr>
          <p:nvPr>
            <p:ph idx="1"/>
          </p:nvPr>
        </p:nvSpPr>
        <p:spPr>
          <a:xfrm>
            <a:off x="923454" y="1557196"/>
            <a:ext cx="10221362" cy="4872200"/>
          </a:xfrm>
        </p:spPr>
        <p:txBody>
          <a:bodyPr>
            <a:normAutofit/>
          </a:bodyPr>
          <a:lstStyle/>
          <a:p>
            <a:pPr algn="ctr">
              <a:buNone/>
            </a:pPr>
            <a:endParaRPr lang="fr-CH" sz="2000" dirty="0"/>
          </a:p>
          <a:p>
            <a:pPr>
              <a:buNone/>
            </a:pPr>
            <a:r>
              <a:rPr lang="fr-FR" dirty="0"/>
              <a:t>	</a:t>
            </a:r>
            <a:endParaRPr lang="fr-FR" sz="2800" dirty="0"/>
          </a:p>
        </p:txBody>
      </p:sp>
      <p:pic>
        <p:nvPicPr>
          <p:cNvPr id="6" name="Image 5">
            <a:extLst>
              <a:ext uri="{FF2B5EF4-FFF2-40B4-BE49-F238E27FC236}">
                <a16:creationId xmlns:a16="http://schemas.microsoft.com/office/drawing/2014/main" id="{1F40C7B0-2BE9-42A4-BB65-5865CE9F2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320" y="1765956"/>
            <a:ext cx="6217920" cy="4663440"/>
          </a:xfrm>
          <a:prstGeom prst="rect">
            <a:avLst/>
          </a:prstGeom>
        </p:spPr>
      </p:pic>
    </p:spTree>
    <p:extLst>
      <p:ext uri="{BB962C8B-B14F-4D97-AF65-F5344CB8AC3E}">
        <p14:creationId xmlns:p14="http://schemas.microsoft.com/office/powerpoint/2010/main" val="2592518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765" y="618252"/>
            <a:ext cx="8902469" cy="624689"/>
          </a:xfrm>
        </p:spPr>
        <p:txBody>
          <a:bodyPr>
            <a:noAutofit/>
          </a:bodyPr>
          <a:lstStyle/>
          <a:p>
            <a:pPr algn="ctr"/>
            <a:r>
              <a:rPr lang="en-US" dirty="0"/>
              <a:t>Search for shipowners for a transport</a:t>
            </a:r>
            <a:endParaRPr lang="en-US" sz="4000" dirty="0"/>
          </a:p>
        </p:txBody>
      </p:sp>
      <p:sp>
        <p:nvSpPr>
          <p:cNvPr id="3" name="Content Placeholder 2"/>
          <p:cNvSpPr>
            <a:spLocks noGrp="1"/>
          </p:cNvSpPr>
          <p:nvPr>
            <p:ph idx="1"/>
          </p:nvPr>
        </p:nvSpPr>
        <p:spPr>
          <a:xfrm>
            <a:off x="436880" y="1557196"/>
            <a:ext cx="11399520" cy="4872200"/>
          </a:xfrm>
        </p:spPr>
        <p:txBody>
          <a:bodyPr>
            <a:normAutofit lnSpcReduction="10000"/>
          </a:bodyPr>
          <a:lstStyle/>
          <a:p>
            <a:pPr>
              <a:buNone/>
            </a:pPr>
            <a:endParaRPr lang="fr-CH" sz="2400" dirty="0"/>
          </a:p>
          <a:p>
            <a:pPr>
              <a:buNone/>
            </a:pPr>
            <a:r>
              <a:rPr lang="fr-CH" sz="2400" dirty="0" err="1"/>
              <a:t>Logistics</a:t>
            </a:r>
            <a:r>
              <a:rPr lang="fr-CH" sz="2400" dirty="0"/>
              <a:t> </a:t>
            </a:r>
            <a:r>
              <a:rPr lang="fr-CH" sz="2400" dirty="0" err="1"/>
              <a:t>field</a:t>
            </a:r>
            <a:r>
              <a:rPr lang="fr-CH" sz="2400" dirty="0"/>
              <a:t> </a:t>
            </a:r>
            <a:r>
              <a:rPr lang="fr-CH" sz="2400" dirty="0" err="1"/>
              <a:t>is</a:t>
            </a:r>
            <a:r>
              <a:rPr lang="fr-CH" sz="2400" dirty="0"/>
              <a:t> </a:t>
            </a:r>
            <a:r>
              <a:rPr lang="fr-CH" sz="2400" dirty="0" err="1"/>
              <a:t>moving</a:t>
            </a:r>
            <a:r>
              <a:rPr lang="fr-CH" sz="2400" dirty="0"/>
              <a:t>, </a:t>
            </a:r>
            <a:r>
              <a:rPr lang="fr-CH" sz="2400" dirty="0" err="1"/>
              <a:t>depedency</a:t>
            </a:r>
            <a:r>
              <a:rPr lang="fr-CH" sz="2400" dirty="0"/>
              <a:t> to </a:t>
            </a:r>
            <a:r>
              <a:rPr lang="fr-CH" sz="2400" dirty="0" err="1"/>
              <a:t>fowarder</a:t>
            </a:r>
            <a:r>
              <a:rPr lang="fr-CH" sz="2400" dirty="0"/>
              <a:t> </a:t>
            </a:r>
            <a:r>
              <a:rPr lang="fr-CH" sz="2400" dirty="0" err="1"/>
              <a:t>is</a:t>
            </a:r>
            <a:r>
              <a:rPr lang="fr-CH" sz="2400" dirty="0"/>
              <a:t> </a:t>
            </a:r>
            <a:r>
              <a:rPr lang="fr-CH" sz="2400" dirty="0" err="1"/>
              <a:t>changing</a:t>
            </a:r>
            <a:r>
              <a:rPr lang="fr-CH" sz="2400" dirty="0"/>
              <a:t> in </a:t>
            </a:r>
            <a:r>
              <a:rPr lang="fr-CH" sz="2400" dirty="0" err="1"/>
              <a:t>now</a:t>
            </a:r>
            <a:r>
              <a:rPr lang="fr-CH" sz="2400" dirty="0"/>
              <a:t> </a:t>
            </a:r>
            <a:r>
              <a:rPr lang="fr-CH" sz="2400" dirty="0" err="1"/>
              <a:t>days</a:t>
            </a:r>
            <a:r>
              <a:rPr lang="fr-CH" sz="2400" dirty="0"/>
              <a:t>,</a:t>
            </a:r>
          </a:p>
          <a:p>
            <a:pPr>
              <a:buNone/>
            </a:pPr>
            <a:r>
              <a:rPr lang="fr-CH" sz="2400" dirty="0" err="1"/>
              <a:t>we</a:t>
            </a:r>
            <a:r>
              <a:rPr lang="fr-CH" sz="2400" dirty="0"/>
              <a:t> have </a:t>
            </a:r>
            <a:r>
              <a:rPr lang="fr-CH" sz="2400" dirty="0" err="1"/>
              <a:t>now</a:t>
            </a:r>
            <a:r>
              <a:rPr lang="fr-CH" sz="2400" dirty="0"/>
              <a:t> new digital </a:t>
            </a:r>
            <a:r>
              <a:rPr lang="fr-CH" sz="2400" dirty="0" err="1"/>
              <a:t>tools</a:t>
            </a:r>
            <a:r>
              <a:rPr lang="fr-CH" sz="2400" dirty="0"/>
              <a:t>.</a:t>
            </a:r>
          </a:p>
          <a:p>
            <a:pPr>
              <a:buNone/>
            </a:pPr>
            <a:endParaRPr lang="fr-FR" sz="2400" u="sng" dirty="0"/>
          </a:p>
          <a:p>
            <a:pPr>
              <a:buNone/>
            </a:pPr>
            <a:endParaRPr lang="fr-FR" sz="2400" u="sng" dirty="0"/>
          </a:p>
          <a:p>
            <a:pPr>
              <a:buNone/>
            </a:pPr>
            <a:endParaRPr lang="fr-FR" sz="2400" u="sng" dirty="0"/>
          </a:p>
          <a:p>
            <a:pPr>
              <a:buNone/>
            </a:pPr>
            <a:endParaRPr lang="fr-FR" sz="2400" u="sng" dirty="0"/>
          </a:p>
          <a:p>
            <a:pPr>
              <a:buNone/>
            </a:pPr>
            <a:endParaRPr lang="fr-FR" sz="2400" u="sng" dirty="0"/>
          </a:p>
          <a:p>
            <a:pPr>
              <a:buNone/>
            </a:pPr>
            <a:endParaRPr lang="fr-FR" sz="2400" u="sng" dirty="0"/>
          </a:p>
          <a:p>
            <a:pPr>
              <a:buNone/>
            </a:pPr>
            <a:endParaRPr lang="fr-FR" sz="2400" u="sng" dirty="0"/>
          </a:p>
          <a:p>
            <a:pPr algn="ctr">
              <a:buNone/>
            </a:pPr>
            <a:endParaRPr lang="fr-FR" sz="2400" u="sng" dirty="0"/>
          </a:p>
          <a:p>
            <a:pPr algn="ctr">
              <a:buNone/>
            </a:pPr>
            <a:r>
              <a:rPr lang="fr-FR" sz="2400" u="sng" dirty="0"/>
              <a:t>https://www.searates.com</a:t>
            </a:r>
          </a:p>
        </p:txBody>
      </p:sp>
      <p:pic>
        <p:nvPicPr>
          <p:cNvPr id="5" name="Graphique 4">
            <a:extLst>
              <a:ext uri="{FF2B5EF4-FFF2-40B4-BE49-F238E27FC236}">
                <a16:creationId xmlns:a16="http://schemas.microsoft.com/office/drawing/2014/main" id="{821D9EC1-640F-4ACC-9520-5187E7A939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2592" y="3624580"/>
            <a:ext cx="5514975" cy="1295400"/>
          </a:xfrm>
          <a:prstGeom prst="rect">
            <a:avLst/>
          </a:prstGeom>
        </p:spPr>
      </p:pic>
    </p:spTree>
    <p:extLst>
      <p:ext uri="{BB962C8B-B14F-4D97-AF65-F5344CB8AC3E}">
        <p14:creationId xmlns:p14="http://schemas.microsoft.com/office/powerpoint/2010/main" val="16084000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765" y="618252"/>
            <a:ext cx="8902469" cy="624689"/>
          </a:xfrm>
        </p:spPr>
        <p:txBody>
          <a:bodyPr>
            <a:noAutofit/>
          </a:bodyPr>
          <a:lstStyle/>
          <a:p>
            <a:pPr algn="ctr"/>
            <a:r>
              <a:rPr lang="en-US" dirty="0"/>
              <a:t>Load calculator</a:t>
            </a:r>
            <a:endParaRPr lang="en-US" sz="4000" dirty="0"/>
          </a:p>
        </p:txBody>
      </p:sp>
      <p:sp>
        <p:nvSpPr>
          <p:cNvPr id="3" name="Content Placeholder 2"/>
          <p:cNvSpPr>
            <a:spLocks noGrp="1"/>
          </p:cNvSpPr>
          <p:nvPr>
            <p:ph idx="1"/>
          </p:nvPr>
        </p:nvSpPr>
        <p:spPr>
          <a:xfrm>
            <a:off x="436880" y="1557196"/>
            <a:ext cx="11399520" cy="5148404"/>
          </a:xfrm>
        </p:spPr>
        <p:txBody>
          <a:bodyPr>
            <a:normAutofit/>
          </a:bodyPr>
          <a:lstStyle/>
          <a:p>
            <a:pPr>
              <a:buNone/>
            </a:pPr>
            <a:endParaRPr lang="fr-CH" sz="2400" dirty="0"/>
          </a:p>
          <a:p>
            <a:pPr>
              <a:buNone/>
            </a:pPr>
            <a:r>
              <a:rPr lang="fr-CH" sz="2400" dirty="0" err="1"/>
              <a:t>Let’s</a:t>
            </a:r>
            <a:r>
              <a:rPr lang="fr-CH" sz="2400" dirty="0"/>
              <a:t> start </a:t>
            </a:r>
            <a:r>
              <a:rPr lang="fr-CH" sz="2400" dirty="0" err="1"/>
              <a:t>with</a:t>
            </a:r>
            <a:r>
              <a:rPr lang="fr-CH" sz="2400" dirty="0"/>
              <a:t> the solution «</a:t>
            </a:r>
            <a:r>
              <a:rPr lang="fr-CH" sz="2400" dirty="0" err="1"/>
              <a:t>load</a:t>
            </a:r>
            <a:r>
              <a:rPr lang="fr-CH" sz="2400" dirty="0"/>
              <a:t> </a:t>
            </a:r>
            <a:r>
              <a:rPr lang="fr-CH" sz="2400" dirty="0" err="1"/>
              <a:t>calculator</a:t>
            </a:r>
            <a:r>
              <a:rPr lang="fr-CH" sz="2400" dirty="0"/>
              <a:t>»</a:t>
            </a:r>
          </a:p>
          <a:p>
            <a:pPr>
              <a:buNone/>
            </a:pPr>
            <a:r>
              <a:rPr lang="fr-CH" sz="2400" dirty="0" err="1"/>
              <a:t>Please</a:t>
            </a:r>
            <a:r>
              <a:rPr lang="fr-CH" sz="2400" dirty="0"/>
              <a:t> log to the application.</a:t>
            </a:r>
          </a:p>
          <a:p>
            <a:pPr>
              <a:buNone/>
            </a:pPr>
            <a:endParaRPr lang="fr-CH" sz="2400" dirty="0"/>
          </a:p>
          <a:p>
            <a:pPr>
              <a:buNone/>
            </a:pPr>
            <a:endParaRPr lang="fr-CH" sz="2400" dirty="0"/>
          </a:p>
          <a:p>
            <a:pPr>
              <a:buNone/>
            </a:pPr>
            <a:endParaRPr lang="fr-CH" sz="2400" dirty="0"/>
          </a:p>
          <a:p>
            <a:pPr>
              <a:buNone/>
            </a:pPr>
            <a:r>
              <a:rPr lang="fr-CH" sz="2400" dirty="0" err="1"/>
              <a:t>Usually</a:t>
            </a:r>
            <a:r>
              <a:rPr lang="fr-CH" sz="2400" dirty="0"/>
              <a:t> </a:t>
            </a:r>
            <a:r>
              <a:rPr lang="fr-CH" sz="2400" dirty="0" err="1"/>
              <a:t>this</a:t>
            </a:r>
            <a:r>
              <a:rPr lang="fr-CH" sz="2400" dirty="0"/>
              <a:t> solution </a:t>
            </a:r>
            <a:r>
              <a:rPr lang="fr-CH" sz="2400" dirty="0" err="1"/>
              <a:t>is</a:t>
            </a:r>
            <a:r>
              <a:rPr lang="fr-CH" sz="2400" dirty="0"/>
              <a:t> </a:t>
            </a:r>
            <a:r>
              <a:rPr lang="fr-CH" sz="2400" dirty="0" err="1"/>
              <a:t>used</a:t>
            </a:r>
            <a:r>
              <a:rPr lang="fr-CH" sz="2400" dirty="0"/>
              <a:t> by the exporter to </a:t>
            </a:r>
            <a:r>
              <a:rPr lang="fr-CH" sz="2400" dirty="0" err="1"/>
              <a:t>find</a:t>
            </a:r>
            <a:r>
              <a:rPr lang="fr-CH" sz="2400" dirty="0"/>
              <a:t> the best arrangement of</a:t>
            </a:r>
          </a:p>
          <a:p>
            <a:pPr>
              <a:buNone/>
            </a:pPr>
            <a:r>
              <a:rPr lang="fr-CH" sz="2400" dirty="0"/>
              <a:t>master cartons to optimise the volume of the </a:t>
            </a:r>
            <a:r>
              <a:rPr lang="fr-CH" sz="2400" dirty="0" err="1"/>
              <a:t>ctnr</a:t>
            </a:r>
            <a:r>
              <a:rPr lang="fr-CH" sz="2400" dirty="0"/>
              <a:t>.</a:t>
            </a:r>
          </a:p>
          <a:p>
            <a:pPr>
              <a:buNone/>
            </a:pPr>
            <a:endParaRPr lang="fr-CH" sz="2400" dirty="0"/>
          </a:p>
          <a:p>
            <a:pPr>
              <a:buNone/>
            </a:pPr>
            <a:r>
              <a:rPr lang="fr-CH" sz="2400" dirty="0"/>
              <a:t>But </a:t>
            </a:r>
            <a:r>
              <a:rPr lang="fr-CH" sz="2400" dirty="0" err="1"/>
              <a:t>let’s</a:t>
            </a:r>
            <a:r>
              <a:rPr lang="fr-CH" sz="2400" dirty="0"/>
              <a:t> check how </a:t>
            </a:r>
            <a:r>
              <a:rPr lang="fr-CH" sz="2400" dirty="0" err="1"/>
              <a:t>it</a:t>
            </a:r>
            <a:r>
              <a:rPr lang="fr-CH" sz="2400" dirty="0"/>
              <a:t> </a:t>
            </a:r>
            <a:r>
              <a:rPr lang="fr-CH" sz="2400" dirty="0" err="1"/>
              <a:t>works</a:t>
            </a:r>
            <a:r>
              <a:rPr lang="fr-CH" sz="2400" dirty="0"/>
              <a:t>.</a:t>
            </a:r>
          </a:p>
          <a:p>
            <a:pPr>
              <a:buNone/>
            </a:pPr>
            <a:r>
              <a:rPr lang="fr-CH" sz="2400" dirty="0"/>
              <a:t>In </a:t>
            </a:r>
            <a:r>
              <a:rPr lang="fr-CH" sz="2400" dirty="0" err="1"/>
              <a:t>our</a:t>
            </a:r>
            <a:r>
              <a:rPr lang="fr-CH" sz="2400" dirty="0"/>
              <a:t> case, the size of the master in </a:t>
            </a:r>
            <a:r>
              <a:rPr lang="fr-CH" sz="2400" dirty="0" err="1"/>
              <a:t>our</a:t>
            </a:r>
            <a:r>
              <a:rPr lang="fr-CH" sz="2400" dirty="0"/>
              <a:t> case </a:t>
            </a:r>
            <a:r>
              <a:rPr lang="fr-CH" sz="2400" dirty="0" err="1"/>
              <a:t>is</a:t>
            </a:r>
            <a:r>
              <a:rPr lang="fr-CH" sz="2400" dirty="0"/>
              <a:t> 65cm x 45cm x25cm.</a:t>
            </a:r>
          </a:p>
          <a:p>
            <a:pPr>
              <a:buNone/>
            </a:pPr>
            <a:r>
              <a:rPr lang="fr-CH" sz="2400" dirty="0" err="1"/>
              <a:t>Number</a:t>
            </a:r>
            <a:r>
              <a:rPr lang="fr-CH" sz="2400" dirty="0"/>
              <a:t> of cartons : 834</a:t>
            </a:r>
          </a:p>
          <a:p>
            <a:pPr>
              <a:buNone/>
            </a:pPr>
            <a:endParaRPr lang="fr-CH" sz="2400" dirty="0"/>
          </a:p>
          <a:p>
            <a:pPr>
              <a:buNone/>
            </a:pPr>
            <a:endParaRPr lang="fr-CH" sz="2400" dirty="0"/>
          </a:p>
          <a:p>
            <a:pPr>
              <a:buNone/>
            </a:pPr>
            <a:endParaRPr lang="fr-FR" sz="2400" u="sng" dirty="0"/>
          </a:p>
          <a:p>
            <a:pPr>
              <a:buNone/>
            </a:pPr>
            <a:endParaRPr lang="fr-FR" sz="2400" u="sng" dirty="0"/>
          </a:p>
          <a:p>
            <a:pPr>
              <a:buNone/>
            </a:pPr>
            <a:endParaRPr lang="fr-FR" sz="2400" u="sng" dirty="0"/>
          </a:p>
          <a:p>
            <a:pPr>
              <a:buNone/>
            </a:pPr>
            <a:endParaRPr lang="fr-FR" sz="2400" u="sng" dirty="0"/>
          </a:p>
        </p:txBody>
      </p:sp>
      <p:pic>
        <p:nvPicPr>
          <p:cNvPr id="8" name="Image 7">
            <a:extLst>
              <a:ext uri="{FF2B5EF4-FFF2-40B4-BE49-F238E27FC236}">
                <a16:creationId xmlns:a16="http://schemas.microsoft.com/office/drawing/2014/main" id="{B6918975-EF3C-4BF7-81E1-583CA88235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909" y="1306114"/>
            <a:ext cx="3074151" cy="2459321"/>
          </a:xfrm>
          <a:prstGeom prst="rect">
            <a:avLst/>
          </a:prstGeom>
        </p:spPr>
      </p:pic>
    </p:spTree>
    <p:extLst>
      <p:ext uri="{BB962C8B-B14F-4D97-AF65-F5344CB8AC3E}">
        <p14:creationId xmlns:p14="http://schemas.microsoft.com/office/powerpoint/2010/main" val="4069122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005" y="496332"/>
            <a:ext cx="8902469" cy="624689"/>
          </a:xfrm>
        </p:spPr>
        <p:txBody>
          <a:bodyPr>
            <a:noAutofit/>
          </a:bodyPr>
          <a:lstStyle/>
          <a:p>
            <a:pPr algn="ctr"/>
            <a:r>
              <a:rPr lang="en-US" dirty="0"/>
              <a:t>Distance and time app</a:t>
            </a:r>
            <a:endParaRPr lang="en-US" sz="4000" dirty="0"/>
          </a:p>
        </p:txBody>
      </p:sp>
      <p:sp>
        <p:nvSpPr>
          <p:cNvPr id="3" name="Content Placeholder 2"/>
          <p:cNvSpPr>
            <a:spLocks noGrp="1"/>
          </p:cNvSpPr>
          <p:nvPr>
            <p:ph idx="1"/>
          </p:nvPr>
        </p:nvSpPr>
        <p:spPr>
          <a:xfrm>
            <a:off x="436880" y="1452880"/>
            <a:ext cx="11399520" cy="5252720"/>
          </a:xfrm>
        </p:spPr>
        <p:txBody>
          <a:bodyPr>
            <a:normAutofit lnSpcReduction="10000"/>
          </a:bodyPr>
          <a:lstStyle/>
          <a:p>
            <a:pPr>
              <a:buNone/>
            </a:pPr>
            <a:r>
              <a:rPr lang="fr-CH" sz="2400" dirty="0" err="1"/>
              <a:t>Let’s</a:t>
            </a:r>
            <a:r>
              <a:rPr lang="fr-CH" sz="2400" dirty="0"/>
              <a:t> follow </a:t>
            </a:r>
            <a:r>
              <a:rPr lang="fr-CH" sz="2400" dirty="0" err="1"/>
              <a:t>with</a:t>
            </a:r>
            <a:r>
              <a:rPr lang="fr-CH" sz="2400" dirty="0"/>
              <a:t> the solution «distance and time app»</a:t>
            </a:r>
          </a:p>
          <a:p>
            <a:pPr>
              <a:buNone/>
            </a:pPr>
            <a:r>
              <a:rPr lang="fr-CH" sz="2400" dirty="0" err="1"/>
              <a:t>Please</a:t>
            </a:r>
            <a:r>
              <a:rPr lang="fr-CH" sz="2400" dirty="0"/>
              <a:t> log to the application.</a:t>
            </a:r>
          </a:p>
          <a:p>
            <a:pPr>
              <a:buNone/>
            </a:pPr>
            <a:r>
              <a:rPr lang="fr-CH" sz="2400" dirty="0">
                <a:hlinkClick r:id="rId2"/>
              </a:rPr>
              <a:t>https://www.searates.com/services/distances-time</a:t>
            </a:r>
            <a:endParaRPr lang="fr-CH" sz="2400" dirty="0"/>
          </a:p>
          <a:p>
            <a:pPr>
              <a:buNone/>
            </a:pPr>
            <a:endParaRPr lang="fr-CH" sz="2400" dirty="0"/>
          </a:p>
          <a:p>
            <a:pPr>
              <a:buNone/>
            </a:pPr>
            <a:endParaRPr lang="fr-CH" sz="2400" dirty="0"/>
          </a:p>
          <a:p>
            <a:pPr>
              <a:buNone/>
            </a:pPr>
            <a:endParaRPr lang="fr-CH" sz="2400" dirty="0"/>
          </a:p>
          <a:p>
            <a:pPr>
              <a:buNone/>
            </a:pPr>
            <a:endParaRPr lang="fr-CH" sz="2400" dirty="0"/>
          </a:p>
          <a:p>
            <a:pPr>
              <a:buNone/>
            </a:pPr>
            <a:endParaRPr lang="fr-CH" sz="2400" dirty="0"/>
          </a:p>
          <a:p>
            <a:pPr>
              <a:buNone/>
            </a:pPr>
            <a:endParaRPr lang="fr-CH" sz="2400" dirty="0"/>
          </a:p>
          <a:p>
            <a:pPr>
              <a:buNone/>
            </a:pPr>
            <a:endParaRPr lang="fr-CH" sz="2400" dirty="0"/>
          </a:p>
          <a:p>
            <a:pPr>
              <a:buNone/>
            </a:pPr>
            <a:r>
              <a:rPr lang="fr-CH" sz="2400" dirty="0" err="1"/>
              <a:t>Usually</a:t>
            </a:r>
            <a:r>
              <a:rPr lang="fr-CH" sz="2400" dirty="0"/>
              <a:t> </a:t>
            </a:r>
            <a:r>
              <a:rPr lang="fr-CH" sz="2400" dirty="0" err="1"/>
              <a:t>this</a:t>
            </a:r>
            <a:r>
              <a:rPr lang="fr-CH" sz="2400" dirty="0"/>
              <a:t> solution </a:t>
            </a:r>
            <a:r>
              <a:rPr lang="fr-CH" sz="2400" dirty="0" err="1"/>
              <a:t>is</a:t>
            </a:r>
            <a:r>
              <a:rPr lang="fr-CH" sz="2400" dirty="0"/>
              <a:t> </a:t>
            </a:r>
            <a:r>
              <a:rPr lang="fr-CH" sz="2400" dirty="0" err="1"/>
              <a:t>used</a:t>
            </a:r>
            <a:r>
              <a:rPr lang="fr-CH" sz="2400" dirty="0"/>
              <a:t> by importer to </a:t>
            </a:r>
            <a:r>
              <a:rPr lang="fr-CH" sz="2400" dirty="0" err="1"/>
              <a:t>identifiy</a:t>
            </a:r>
            <a:r>
              <a:rPr lang="fr-CH" sz="2400" dirty="0"/>
              <a:t> the </a:t>
            </a:r>
            <a:r>
              <a:rPr lang="fr-CH" sz="2400" dirty="0" err="1"/>
              <a:t>fastest</a:t>
            </a:r>
            <a:r>
              <a:rPr lang="fr-CH" sz="2400" dirty="0"/>
              <a:t> </a:t>
            </a:r>
            <a:r>
              <a:rPr lang="fr-CH" sz="2400" dirty="0" err="1"/>
              <a:t>ownership</a:t>
            </a:r>
            <a:r>
              <a:rPr lang="fr-CH" sz="2400" dirty="0"/>
              <a:t>.</a:t>
            </a:r>
          </a:p>
          <a:p>
            <a:pPr>
              <a:buNone/>
            </a:pPr>
            <a:r>
              <a:rPr lang="fr-CH" sz="2400" dirty="0" err="1"/>
              <a:t>Let’s</a:t>
            </a:r>
            <a:r>
              <a:rPr lang="fr-CH" sz="2400" dirty="0"/>
              <a:t> use </a:t>
            </a:r>
            <a:r>
              <a:rPr lang="fr-CH" sz="2400" dirty="0" err="1"/>
              <a:t>it</a:t>
            </a:r>
            <a:r>
              <a:rPr lang="fr-CH" sz="2400" dirty="0"/>
              <a:t>.</a:t>
            </a:r>
          </a:p>
          <a:p>
            <a:pPr>
              <a:buNone/>
            </a:pPr>
            <a:endParaRPr lang="fr-CH" sz="2400" dirty="0"/>
          </a:p>
          <a:p>
            <a:pPr>
              <a:buNone/>
            </a:pPr>
            <a:r>
              <a:rPr lang="fr-CH" sz="2400" dirty="0" err="1"/>
              <a:t>What</a:t>
            </a:r>
            <a:r>
              <a:rPr lang="fr-CH" sz="2400" dirty="0"/>
              <a:t> </a:t>
            </a:r>
            <a:r>
              <a:rPr lang="fr-CH" sz="2400" dirty="0" err="1"/>
              <a:t>will</a:t>
            </a:r>
            <a:r>
              <a:rPr lang="fr-CH" sz="2400" dirty="0"/>
              <a:t> </a:t>
            </a:r>
            <a:r>
              <a:rPr lang="fr-CH" sz="2400" dirty="0" err="1"/>
              <a:t>be</a:t>
            </a:r>
            <a:r>
              <a:rPr lang="fr-CH" sz="2400" dirty="0"/>
              <a:t> the </a:t>
            </a:r>
            <a:r>
              <a:rPr lang="fr-CH" sz="2400" dirty="0" err="1"/>
              <a:t>fatest</a:t>
            </a:r>
            <a:r>
              <a:rPr lang="fr-CH" sz="2400" dirty="0"/>
              <a:t> </a:t>
            </a:r>
            <a:r>
              <a:rPr lang="fr-CH" sz="2400" dirty="0" err="1"/>
              <a:t>vessel</a:t>
            </a:r>
            <a:r>
              <a:rPr lang="fr-CH" sz="2400" dirty="0"/>
              <a:t> </a:t>
            </a:r>
            <a:r>
              <a:rPr lang="fr-CH" sz="2400" dirty="0" err="1"/>
              <a:t>from</a:t>
            </a:r>
            <a:r>
              <a:rPr lang="fr-CH" sz="2400" dirty="0"/>
              <a:t> Tianjin to </a:t>
            </a:r>
            <a:r>
              <a:rPr lang="fr-CH" sz="2400" dirty="0" err="1"/>
              <a:t>Antwerp</a:t>
            </a:r>
            <a:r>
              <a:rPr lang="fr-CH" sz="2400" dirty="0"/>
              <a:t>?</a:t>
            </a:r>
          </a:p>
          <a:p>
            <a:pPr>
              <a:buNone/>
            </a:pPr>
            <a:endParaRPr lang="fr-CH" sz="2400" dirty="0"/>
          </a:p>
          <a:p>
            <a:pPr>
              <a:buNone/>
            </a:pPr>
            <a:endParaRPr lang="fr-FR" sz="2400" u="sng" dirty="0"/>
          </a:p>
          <a:p>
            <a:pPr>
              <a:buNone/>
            </a:pPr>
            <a:endParaRPr lang="fr-FR" sz="2400" u="sng" dirty="0"/>
          </a:p>
          <a:p>
            <a:pPr>
              <a:buNone/>
            </a:pPr>
            <a:endParaRPr lang="fr-FR" sz="2400" u="sng" dirty="0"/>
          </a:p>
          <a:p>
            <a:pPr>
              <a:buNone/>
            </a:pPr>
            <a:endParaRPr lang="fr-FR" sz="2400" u="sng" dirty="0"/>
          </a:p>
        </p:txBody>
      </p:sp>
      <p:pic>
        <p:nvPicPr>
          <p:cNvPr id="5" name="Image 4">
            <a:extLst>
              <a:ext uri="{FF2B5EF4-FFF2-40B4-BE49-F238E27FC236}">
                <a16:creationId xmlns:a16="http://schemas.microsoft.com/office/drawing/2014/main" id="{25D1EF9A-2053-45B1-B7B9-CDD8450BE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17" y="2872740"/>
            <a:ext cx="3925345" cy="2085340"/>
          </a:xfrm>
          <a:prstGeom prst="rect">
            <a:avLst/>
          </a:prstGeom>
        </p:spPr>
      </p:pic>
    </p:spTree>
    <p:extLst>
      <p:ext uri="{BB962C8B-B14F-4D97-AF65-F5344CB8AC3E}">
        <p14:creationId xmlns:p14="http://schemas.microsoft.com/office/powerpoint/2010/main" val="2619211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75328"/>
            <a:ext cx="10972800" cy="1066800"/>
          </a:xfrm>
        </p:spPr>
        <p:txBody>
          <a:bodyPr>
            <a:normAutofit/>
          </a:bodyPr>
          <a:lstStyle/>
          <a:p>
            <a:pPr algn="ctr"/>
            <a:r>
              <a:rPr lang="fr-FR" sz="3200" dirty="0"/>
              <a:t>Pricing of maritime transport</a:t>
            </a:r>
          </a:p>
        </p:txBody>
      </p:sp>
      <p:sp>
        <p:nvSpPr>
          <p:cNvPr id="3" name="Espace réservé du contenu 2"/>
          <p:cNvSpPr>
            <a:spLocks noGrp="1"/>
          </p:cNvSpPr>
          <p:nvPr>
            <p:ph idx="1"/>
          </p:nvPr>
        </p:nvSpPr>
        <p:spPr/>
        <p:txBody>
          <a:bodyPr>
            <a:normAutofit/>
          </a:bodyPr>
          <a:lstStyle/>
          <a:p>
            <a:pPr algn="just"/>
            <a:r>
              <a:rPr lang="en-US" sz="2400" dirty="0"/>
              <a:t>CTNR package or m3 (volume) and ton (gross weight) or number of paid units UP = Max (Vol; Gross weight). </a:t>
            </a:r>
          </a:p>
          <a:p>
            <a:pPr algn="just"/>
            <a:endParaRPr lang="en-US" sz="2400" dirty="0"/>
          </a:p>
          <a:p>
            <a:pPr algn="just"/>
            <a:r>
              <a:rPr lang="en-US" sz="2400" dirty="0"/>
              <a:t>Basic freight is given from a price per UP</a:t>
            </a:r>
          </a:p>
          <a:p>
            <a:pPr algn="just"/>
            <a:endParaRPr lang="en-US" sz="2400" dirty="0"/>
          </a:p>
          <a:p>
            <a:pPr marL="109728" indent="0" algn="just">
              <a:buNone/>
            </a:pPr>
            <a:r>
              <a:rPr lang="en-US" sz="2400" dirty="0"/>
              <a:t>
UP in maritime: t or m3 / Equivalence: 1t = 1m3 / Unit + high</a:t>
            </a:r>
            <a:endParaRPr lang="fr-FR" dirty="0">
              <a:solidFill>
                <a:schemeClr val="tx1"/>
              </a:solidFill>
            </a:endParaRPr>
          </a:p>
          <a:p>
            <a:pPr algn="just">
              <a:buNone/>
            </a:pPr>
            <a:r>
              <a:rPr lang="fr-FR" dirty="0">
                <a:solidFill>
                  <a:schemeClr val="tx1"/>
                </a:solidFill>
              </a:rPr>
              <a:t>	</a:t>
            </a:r>
            <a:endParaRPr lang="fr-FR" b="1" dirty="0">
              <a:solidFill>
                <a:srgbClr val="FF0000"/>
              </a:solidFill>
            </a:endParaRPr>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pPr/>
              <a:t>74</a:t>
            </a:fld>
            <a:endParaRPr lang="en-US" dirty="0"/>
          </a:p>
        </p:txBody>
      </p:sp>
    </p:spTree>
    <p:extLst>
      <p:ext uri="{BB962C8B-B14F-4D97-AF65-F5344CB8AC3E}">
        <p14:creationId xmlns:p14="http://schemas.microsoft.com/office/powerpoint/2010/main" val="4120021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92978"/>
            <a:ext cx="10972800" cy="1066800"/>
          </a:xfrm>
        </p:spPr>
        <p:txBody>
          <a:bodyPr>
            <a:normAutofit/>
          </a:bodyPr>
          <a:lstStyle/>
          <a:p>
            <a:pPr algn="ctr"/>
            <a:r>
              <a:rPr lang="fr-FR" sz="3200" dirty="0"/>
              <a:t>Pricing of maritime transport</a:t>
            </a:r>
          </a:p>
        </p:txBody>
      </p:sp>
      <p:sp>
        <p:nvSpPr>
          <p:cNvPr id="3" name="Espace réservé du contenu 2"/>
          <p:cNvSpPr>
            <a:spLocks noGrp="1"/>
          </p:cNvSpPr>
          <p:nvPr>
            <p:ph idx="1"/>
          </p:nvPr>
        </p:nvSpPr>
        <p:spPr>
          <a:xfrm>
            <a:off x="609600" y="1838742"/>
            <a:ext cx="10972800" cy="4526280"/>
          </a:xfrm>
        </p:spPr>
        <p:txBody>
          <a:bodyPr>
            <a:noAutofit/>
          </a:bodyPr>
          <a:lstStyle/>
          <a:p>
            <a:pPr marL="109728" indent="0" algn="just">
              <a:buNone/>
            </a:pPr>
            <a:r>
              <a:rPr lang="en-US" sz="2400" u="sng" dirty="0"/>
              <a:t>There is also a set of possible surcharges on freight: </a:t>
            </a:r>
            <a:r>
              <a:rPr lang="en-US" sz="2400" dirty="0"/>
              <a:t>
- PSS (Peak Season Surcharge) 
- IMP2020 </a:t>
            </a:r>
            <a:r>
              <a:rPr lang="en-US" sz="2400" dirty="0" err="1"/>
              <a:t>ou</a:t>
            </a:r>
            <a:r>
              <a:rPr lang="en-US" sz="2400" dirty="0"/>
              <a:t> LSS (Low Sulphur Surcharge) 
- ECA Surcharge 
- PCS (Port Congestion Surcharge) 
- EIS (Equipment Imbalance Surcharge) 
- CAF (Currency Adjustment Factor) 
- BAF (Bunker Adjustment Factor)
</a:t>
            </a:r>
          </a:p>
          <a:p>
            <a:pPr algn="ctr">
              <a:buNone/>
            </a:pPr>
            <a:r>
              <a:rPr lang="en-US" sz="2400" dirty="0"/>
              <a:t>All these surcharges can be taken into account in the proposed pricing, this is called "all in" quotation.</a:t>
            </a:r>
            <a:endParaRPr lang="fr-FR" b="1" dirty="0">
              <a:solidFill>
                <a:srgbClr val="FF0000"/>
              </a:solidFill>
            </a:endParaRPr>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pPr/>
              <a:t>75</a:t>
            </a:fld>
            <a:endParaRPr lang="en-US" dirty="0"/>
          </a:p>
        </p:txBody>
      </p:sp>
    </p:spTree>
    <p:extLst>
      <p:ext uri="{BB962C8B-B14F-4D97-AF65-F5344CB8AC3E}">
        <p14:creationId xmlns:p14="http://schemas.microsoft.com/office/powerpoint/2010/main" val="2028509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85800"/>
            <a:ext cx="10972800" cy="1066800"/>
          </a:xfrm>
        </p:spPr>
        <p:txBody>
          <a:bodyPr>
            <a:normAutofit/>
          </a:bodyPr>
          <a:lstStyle/>
          <a:p>
            <a:pPr algn="ctr"/>
            <a:r>
              <a:rPr lang="fr-FR" sz="3200" dirty="0"/>
              <a:t>Shipping Pricing / </a:t>
            </a:r>
            <a:r>
              <a:rPr lang="fr-FR" sz="3200" dirty="0" err="1"/>
              <a:t>Arrival</a:t>
            </a:r>
            <a:r>
              <a:rPr lang="fr-FR" sz="3200" dirty="0"/>
              <a:t> </a:t>
            </a:r>
            <a:r>
              <a:rPr lang="fr-FR" sz="3200" dirty="0" err="1"/>
              <a:t>Fees</a:t>
            </a:r>
            <a:endParaRPr lang="fr-FR" sz="3200" dirty="0"/>
          </a:p>
        </p:txBody>
      </p:sp>
      <p:sp>
        <p:nvSpPr>
          <p:cNvPr id="3" name="Espace réservé du contenu 2"/>
          <p:cNvSpPr>
            <a:spLocks noGrp="1"/>
          </p:cNvSpPr>
          <p:nvPr>
            <p:ph idx="1"/>
          </p:nvPr>
        </p:nvSpPr>
        <p:spPr>
          <a:xfrm>
            <a:off x="288758" y="1829117"/>
            <a:ext cx="11627318" cy="4526280"/>
          </a:xfrm>
        </p:spPr>
        <p:txBody>
          <a:bodyPr>
            <a:noAutofit/>
          </a:bodyPr>
          <a:lstStyle/>
          <a:p>
            <a:pPr>
              <a:buNone/>
            </a:pPr>
            <a:r>
              <a:rPr lang="en-US" sz="2600" dirty="0"/>
              <a:t>Maritime transport must also be addressed in its together. It implies</a:t>
            </a:r>
          </a:p>
          <a:p>
            <a:pPr>
              <a:buNone/>
            </a:pPr>
            <a:r>
              <a:rPr lang="en-US" sz="2600" dirty="0"/>
              <a:t>optionally (except incoterm CIF) transportation insurance costs.
</a:t>
            </a:r>
          </a:p>
          <a:p>
            <a:pPr>
              <a:buNone/>
            </a:pPr>
            <a:r>
              <a:rPr lang="en-US" sz="2600" u="sng" dirty="0"/>
              <a:t>Sea freight involves possible or certain specific arrival shipping costs:</a:t>
            </a:r>
            <a:r>
              <a:rPr lang="en-US" sz="2600" dirty="0"/>
              <a:t>
- THC (Terminal Handling Charges)
- Taxes ISPS (International Ship and Port facility Security) 
- Tax B/L or B/L Issuance
</a:t>
            </a:r>
          </a:p>
          <a:p>
            <a:pPr>
              <a:buNone/>
            </a:pPr>
            <a:r>
              <a:rPr lang="en-US" sz="2400" dirty="0"/>
              <a:t>Other costs on arrival, not specific to maritime transport are:
	- customs formalities and duties
	- post-delivery costs</a:t>
            </a:r>
            <a:endParaRPr lang="fr-FR" sz="2000" dirty="0">
              <a:solidFill>
                <a:schemeClr val="bg1"/>
              </a:solidFill>
            </a:endParaRPr>
          </a:p>
          <a:p>
            <a:pPr>
              <a:buNone/>
            </a:pPr>
            <a:endParaRPr lang="fr-FR" sz="2400" dirty="0">
              <a:solidFill>
                <a:schemeClr val="tx1"/>
              </a:solidFill>
            </a:endParaRPr>
          </a:p>
          <a:p>
            <a:pPr algn="just">
              <a:buNone/>
            </a:pPr>
            <a:r>
              <a:rPr lang="fr-FR" sz="2400" dirty="0">
                <a:solidFill>
                  <a:schemeClr val="tx1"/>
                </a:solidFill>
              </a:rPr>
              <a:t>	</a:t>
            </a:r>
            <a:endParaRPr lang="fr-FR" sz="2400" b="1" dirty="0">
              <a:solidFill>
                <a:srgbClr val="FF0000"/>
              </a:solidFill>
            </a:endParaRPr>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pPr/>
              <a:t>76</a:t>
            </a:fld>
            <a:endParaRPr lang="en-US" dirty="0"/>
          </a:p>
        </p:txBody>
      </p:sp>
    </p:spTree>
    <p:extLst>
      <p:ext uri="{BB962C8B-B14F-4D97-AF65-F5344CB8AC3E}">
        <p14:creationId xmlns:p14="http://schemas.microsoft.com/office/powerpoint/2010/main" val="1698384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346550"/>
            <a:ext cx="9946216" cy="987425"/>
          </a:xfrm>
        </p:spPr>
        <p:txBody>
          <a:bodyPr>
            <a:normAutofit/>
          </a:bodyPr>
          <a:lstStyle/>
          <a:p>
            <a:pPr algn="ctr"/>
            <a:r>
              <a:rPr lang="fr-CH" sz="3200" dirty="0"/>
              <a:t>Maritime transport / LCL</a:t>
            </a:r>
            <a:endParaRPr lang="en-US" sz="3200" dirty="0"/>
          </a:p>
        </p:txBody>
      </p:sp>
      <p:sp>
        <p:nvSpPr>
          <p:cNvPr id="3" name="Content Placeholder 2"/>
          <p:cNvSpPr>
            <a:spLocks noGrp="1"/>
          </p:cNvSpPr>
          <p:nvPr>
            <p:ph idx="1"/>
          </p:nvPr>
        </p:nvSpPr>
        <p:spPr>
          <a:xfrm>
            <a:off x="355600" y="1714488"/>
            <a:ext cx="11223923" cy="4714908"/>
          </a:xfrm>
        </p:spPr>
        <p:txBody>
          <a:bodyPr>
            <a:normAutofit/>
          </a:bodyPr>
          <a:lstStyle/>
          <a:p>
            <a:pPr>
              <a:buFont typeface="Arial" panose="020B0604020202020204" pitchFamily="34" charset="0"/>
              <a:buChar char="•"/>
            </a:pPr>
            <a:r>
              <a:rPr lang="en-US" sz="2400" dirty="0"/>
              <a:t>Full Container Load = Full Container Load (FCL)</a:t>
            </a:r>
          </a:p>
          <a:p>
            <a:pPr>
              <a:buFont typeface="Arial" panose="020B0604020202020204" pitchFamily="34" charset="0"/>
              <a:buChar char="•"/>
            </a:pPr>
            <a:r>
              <a:rPr lang="en-US" sz="2400" dirty="0"/>
              <a:t>If our order does not fill a </a:t>
            </a:r>
            <a:r>
              <a:rPr lang="en-US" sz="2400" dirty="0" err="1"/>
              <a:t>ctnr</a:t>
            </a:r>
            <a:r>
              <a:rPr lang="en-US" sz="2400" dirty="0"/>
              <a:t> = possibility to do "Less than container load" (LCL) </a:t>
            </a:r>
          </a:p>
          <a:p>
            <a:pPr marL="109728" indent="0">
              <a:buNone/>
            </a:pPr>
            <a:r>
              <a:rPr lang="en-US" sz="2400" dirty="0"/>
              <a:t>
This service provided by freight forwarders allows customers to reserve part of the container. The freight forwarder has several customers with similar needs for the transport of small shipments within the same destination (port, station, etc...) and he proposes to group these shipments in a shared container. 
</a:t>
            </a:r>
          </a:p>
          <a:p>
            <a:pPr marL="109728" indent="0">
              <a:buNone/>
            </a:pPr>
            <a:r>
              <a:rPr lang="en-US" sz="2400" dirty="0"/>
              <a:t>Thus, shipping costs are divided among customers based on the space they occupy in the container.</a:t>
            </a:r>
            <a:endParaRPr lang="fr-FR" sz="2000" dirty="0"/>
          </a:p>
        </p:txBody>
      </p:sp>
    </p:spTree>
    <p:extLst>
      <p:ext uri="{BB962C8B-B14F-4D97-AF65-F5344CB8AC3E}">
        <p14:creationId xmlns:p14="http://schemas.microsoft.com/office/powerpoint/2010/main" val="77229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346550"/>
            <a:ext cx="9946216" cy="987425"/>
          </a:xfrm>
        </p:spPr>
        <p:txBody>
          <a:bodyPr>
            <a:normAutofit/>
          </a:bodyPr>
          <a:lstStyle/>
          <a:p>
            <a:pPr algn="ctr"/>
            <a:r>
              <a:rPr lang="fr-CH" sz="3200" dirty="0" err="1"/>
              <a:t>Getting</a:t>
            </a:r>
            <a:r>
              <a:rPr lang="fr-CH" sz="3200" dirty="0"/>
              <a:t> a cotation </a:t>
            </a:r>
            <a:r>
              <a:rPr lang="fr-CH" sz="3200" dirty="0" err="1"/>
              <a:t>with</a:t>
            </a:r>
            <a:r>
              <a:rPr lang="fr-CH" sz="3200" dirty="0"/>
              <a:t> </a:t>
            </a:r>
            <a:r>
              <a:rPr lang="fr-CH" sz="3200" dirty="0" err="1"/>
              <a:t>searate</a:t>
            </a:r>
            <a:r>
              <a:rPr lang="fr-CH" sz="3200" dirty="0"/>
              <a:t> by DP world</a:t>
            </a:r>
            <a:endParaRPr lang="en-US" sz="3200" dirty="0"/>
          </a:p>
        </p:txBody>
      </p:sp>
      <p:sp>
        <p:nvSpPr>
          <p:cNvPr id="3" name="Content Placeholder 2"/>
          <p:cNvSpPr>
            <a:spLocks noGrp="1"/>
          </p:cNvSpPr>
          <p:nvPr>
            <p:ph idx="1"/>
          </p:nvPr>
        </p:nvSpPr>
        <p:spPr>
          <a:xfrm>
            <a:off x="355600" y="1714488"/>
            <a:ext cx="11223923" cy="4714908"/>
          </a:xfrm>
        </p:spPr>
        <p:txBody>
          <a:bodyPr>
            <a:normAutofit/>
          </a:bodyPr>
          <a:lstStyle/>
          <a:p>
            <a:pPr marL="109728" indent="0">
              <a:buNone/>
            </a:pPr>
            <a:r>
              <a:rPr lang="fr-FR" sz="2400" dirty="0" err="1"/>
              <a:t>Let’s</a:t>
            </a:r>
            <a:r>
              <a:rPr lang="fr-FR" sz="2400" dirty="0"/>
              <a:t> use the </a:t>
            </a:r>
            <a:r>
              <a:rPr lang="fr-FR" sz="2400" dirty="0" err="1"/>
              <a:t>logitstic</a:t>
            </a:r>
            <a:r>
              <a:rPr lang="fr-FR" sz="2400" dirty="0"/>
              <a:t> explorer.</a:t>
            </a:r>
          </a:p>
          <a:p>
            <a:pPr marL="109728" indent="0">
              <a:buNone/>
            </a:pPr>
            <a:endParaRPr lang="fr-FR" sz="2400" dirty="0"/>
          </a:p>
          <a:p>
            <a:pPr marL="109728" indent="0">
              <a:buNone/>
            </a:pPr>
            <a:r>
              <a:rPr lang="fr-FR" sz="2400" dirty="0" err="1"/>
              <a:t>Departure</a:t>
            </a:r>
            <a:r>
              <a:rPr lang="fr-FR" sz="2400" dirty="0"/>
              <a:t> port : Tianjin</a:t>
            </a:r>
          </a:p>
          <a:p>
            <a:pPr marL="109728" indent="0">
              <a:buNone/>
            </a:pPr>
            <a:r>
              <a:rPr lang="fr-FR" sz="2400" dirty="0" err="1"/>
              <a:t>Arrival</a:t>
            </a:r>
            <a:r>
              <a:rPr lang="fr-FR" sz="2400" dirty="0"/>
              <a:t> port : </a:t>
            </a:r>
            <a:r>
              <a:rPr lang="fr-FR" sz="2400" dirty="0" err="1"/>
              <a:t>Antwerp</a:t>
            </a:r>
            <a:endParaRPr lang="fr-FR" sz="2400" dirty="0"/>
          </a:p>
          <a:p>
            <a:pPr marL="109728" indent="0">
              <a:buNone/>
            </a:pPr>
            <a:endParaRPr lang="fr-FR" sz="2400" dirty="0"/>
          </a:p>
          <a:p>
            <a:pPr marL="109728" indent="0">
              <a:buNone/>
            </a:pPr>
            <a:r>
              <a:rPr lang="fr-FR" sz="2400" dirty="0"/>
              <a:t>Kind of </a:t>
            </a:r>
            <a:r>
              <a:rPr lang="fr-FR" sz="2400" dirty="0" err="1"/>
              <a:t>ctnr</a:t>
            </a:r>
            <a:r>
              <a:rPr lang="fr-FR" sz="2400" dirty="0"/>
              <a:t> : 40HQ (FCL </a:t>
            </a:r>
            <a:r>
              <a:rPr lang="fr-FR" sz="2400" dirty="0" err="1"/>
              <a:t>shipment</a:t>
            </a:r>
            <a:r>
              <a:rPr lang="fr-FR" sz="2400" dirty="0"/>
              <a:t>)</a:t>
            </a:r>
          </a:p>
          <a:p>
            <a:pPr marL="109728" indent="0">
              <a:buNone/>
            </a:pPr>
            <a:endParaRPr lang="fr-FR" sz="2400" dirty="0"/>
          </a:p>
        </p:txBody>
      </p:sp>
      <p:pic>
        <p:nvPicPr>
          <p:cNvPr id="5" name="Graphique 4">
            <a:extLst>
              <a:ext uri="{FF2B5EF4-FFF2-40B4-BE49-F238E27FC236}">
                <a16:creationId xmlns:a16="http://schemas.microsoft.com/office/drawing/2014/main" id="{A5A1210F-AC73-480E-AA33-67F77BEC58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6080" y="5046980"/>
            <a:ext cx="3123247" cy="733612"/>
          </a:xfrm>
          <a:prstGeom prst="rect">
            <a:avLst/>
          </a:prstGeom>
        </p:spPr>
      </p:pic>
    </p:spTree>
    <p:extLst>
      <p:ext uri="{BB962C8B-B14F-4D97-AF65-F5344CB8AC3E}">
        <p14:creationId xmlns:p14="http://schemas.microsoft.com/office/powerpoint/2010/main" val="35659795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346550"/>
            <a:ext cx="9946216" cy="987425"/>
          </a:xfrm>
        </p:spPr>
        <p:txBody>
          <a:bodyPr>
            <a:normAutofit/>
          </a:bodyPr>
          <a:lstStyle/>
          <a:p>
            <a:pPr algn="ctr"/>
            <a:r>
              <a:rPr lang="en-US" sz="3200" dirty="0"/>
              <a:t>Do we still need forwarder?</a:t>
            </a:r>
          </a:p>
        </p:txBody>
      </p:sp>
      <p:sp>
        <p:nvSpPr>
          <p:cNvPr id="3" name="Content Placeholder 2"/>
          <p:cNvSpPr>
            <a:spLocks noGrp="1"/>
          </p:cNvSpPr>
          <p:nvPr>
            <p:ph idx="1"/>
          </p:nvPr>
        </p:nvSpPr>
        <p:spPr>
          <a:xfrm>
            <a:off x="355600" y="1714488"/>
            <a:ext cx="11223923" cy="4714908"/>
          </a:xfrm>
        </p:spPr>
        <p:txBody>
          <a:bodyPr>
            <a:normAutofit/>
          </a:bodyPr>
          <a:lstStyle/>
          <a:p>
            <a:pPr>
              <a:buNone/>
            </a:pPr>
            <a:r>
              <a:rPr lang="en-ZA" sz="2400" b="1" u="sng" dirty="0"/>
              <a:t>Group (2 students) work : job 9 (1H)</a:t>
            </a:r>
          </a:p>
          <a:p>
            <a:pPr>
              <a:buNone/>
            </a:pPr>
            <a:endParaRPr lang="en-ZA" sz="2400" b="1" u="sng" dirty="0"/>
          </a:p>
          <a:p>
            <a:pPr marL="109728" indent="0" algn="ctr">
              <a:buNone/>
            </a:pPr>
            <a:r>
              <a:rPr lang="en-US" b="1" dirty="0"/>
              <a:t>Is an application like </a:t>
            </a:r>
            <a:r>
              <a:rPr lang="en-US" b="1" dirty="0" err="1"/>
              <a:t>Searates</a:t>
            </a:r>
            <a:r>
              <a:rPr lang="en-US" b="1" dirty="0"/>
              <a:t> the beginning of the end for physical freight forwarders?</a:t>
            </a:r>
            <a:endParaRPr lang="fr-FR" dirty="0"/>
          </a:p>
          <a:p>
            <a:pPr>
              <a:buNone/>
            </a:pPr>
            <a:endParaRPr lang="en-ZA" sz="2400" dirty="0"/>
          </a:p>
          <a:p>
            <a:pPr>
              <a:buNone/>
            </a:pPr>
            <a:endParaRPr lang="en-ZA" sz="2400" dirty="0"/>
          </a:p>
          <a:p>
            <a:pPr algn="ctr">
              <a:buNone/>
            </a:pPr>
            <a:r>
              <a:rPr lang="en-ZA" sz="2400" dirty="0"/>
              <a:t>Use a argumentation </a:t>
            </a:r>
            <a:r>
              <a:rPr lang="fr-FR" altLang="fr-FR" sz="2400" dirty="0" err="1"/>
              <a:t>that</a:t>
            </a:r>
            <a:r>
              <a:rPr lang="fr-FR" altLang="fr-FR" sz="2400" dirty="0"/>
              <a:t> </a:t>
            </a:r>
            <a:r>
              <a:rPr lang="fr-FR" altLang="fr-FR" sz="2400" dirty="0" err="1"/>
              <a:t>puts</a:t>
            </a:r>
            <a:r>
              <a:rPr lang="fr-FR" altLang="fr-FR" sz="2400" dirty="0"/>
              <a:t> the use of digital </a:t>
            </a:r>
            <a:r>
              <a:rPr lang="fr-FR" altLang="fr-FR" sz="2400" dirty="0" err="1"/>
              <a:t>tools</a:t>
            </a:r>
            <a:r>
              <a:rPr lang="fr-FR" altLang="fr-FR" sz="2400" dirty="0"/>
              <a:t> like </a:t>
            </a:r>
            <a:r>
              <a:rPr lang="fr-FR" altLang="fr-FR" sz="2400" dirty="0" err="1"/>
              <a:t>Searate</a:t>
            </a:r>
            <a:r>
              <a:rPr lang="fr-FR" altLang="fr-FR" sz="2400" dirty="0"/>
              <a:t> </a:t>
            </a:r>
            <a:r>
              <a:rPr lang="fr-FR" altLang="fr-FR" sz="2400" dirty="0" err="1"/>
              <a:t>into</a:t>
            </a:r>
            <a:endParaRPr lang="fr-FR" altLang="fr-FR" sz="2400" dirty="0"/>
          </a:p>
          <a:p>
            <a:pPr algn="ctr">
              <a:buNone/>
            </a:pPr>
            <a:r>
              <a:rPr lang="fr-FR" altLang="fr-FR" sz="2400" dirty="0"/>
              <a:t>perspective versus the </a:t>
            </a:r>
            <a:r>
              <a:rPr lang="fr-FR" altLang="fr-FR" sz="2400" dirty="0" err="1"/>
              <a:t>traditional</a:t>
            </a:r>
            <a:r>
              <a:rPr lang="fr-FR" altLang="fr-FR" sz="2400" dirty="0"/>
              <a:t> use of </a:t>
            </a:r>
            <a:r>
              <a:rPr lang="fr-FR" altLang="fr-FR" sz="2400" dirty="0" err="1"/>
              <a:t>physical</a:t>
            </a:r>
            <a:r>
              <a:rPr lang="fr-FR" altLang="fr-FR" sz="2400" dirty="0"/>
              <a:t> </a:t>
            </a:r>
            <a:r>
              <a:rPr lang="fr-FR" altLang="fr-FR" sz="2400" dirty="0" err="1"/>
              <a:t>forwarders</a:t>
            </a:r>
            <a:r>
              <a:rPr lang="fr-FR" altLang="fr-FR" sz="2400" dirty="0"/>
              <a:t>? </a:t>
            </a:r>
          </a:p>
          <a:p>
            <a:pPr algn="just">
              <a:buNone/>
            </a:pPr>
            <a:endParaRPr lang="en-ZA" sz="2400" dirty="0"/>
          </a:p>
          <a:p>
            <a:pPr algn="ctr">
              <a:buNone/>
            </a:pPr>
            <a:r>
              <a:rPr lang="en-ZA" sz="2400" dirty="0"/>
              <a:t>Please prepare an oral presentation regarding this issue.</a:t>
            </a:r>
          </a:p>
        </p:txBody>
      </p:sp>
      <p:sp>
        <p:nvSpPr>
          <p:cNvPr id="4" name="Rectangle 1">
            <a:extLst>
              <a:ext uri="{FF2B5EF4-FFF2-40B4-BE49-F238E27FC236}">
                <a16:creationId xmlns:a16="http://schemas.microsoft.com/office/drawing/2014/main" id="{6AEAAB00-363A-4D83-8AEB-D76C36F5E6BC}"/>
              </a:ext>
            </a:extLst>
          </p:cNvPr>
          <p:cNvSpPr>
            <a:spLocks noChangeArrowheads="1"/>
          </p:cNvSpPr>
          <p:nvPr/>
        </p:nvSpPr>
        <p:spPr bwMode="auto">
          <a:xfrm>
            <a:off x="1869440" y="543889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 name="Image 4">
            <a:extLst>
              <a:ext uri="{FF2B5EF4-FFF2-40B4-BE49-F238E27FC236}">
                <a16:creationId xmlns:a16="http://schemas.microsoft.com/office/drawing/2014/main" id="{3A773BAD-3EA8-464A-8D95-8F20C991B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677" y="802163"/>
            <a:ext cx="1650683" cy="1650683"/>
          </a:xfrm>
          <a:prstGeom prst="rect">
            <a:avLst/>
          </a:prstGeom>
        </p:spPr>
      </p:pic>
    </p:spTree>
    <p:extLst>
      <p:ext uri="{BB962C8B-B14F-4D97-AF65-F5344CB8AC3E}">
        <p14:creationId xmlns:p14="http://schemas.microsoft.com/office/powerpoint/2010/main" val="288458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49960"/>
            <a:ext cx="10972800" cy="1066800"/>
          </a:xfrm>
        </p:spPr>
        <p:txBody>
          <a:bodyPr/>
          <a:lstStyle/>
          <a:p>
            <a:pPr algn="ctr"/>
            <a:r>
              <a:rPr lang="fr-CH" sz="3200" dirty="0" err="1"/>
              <a:t>Studying</a:t>
            </a:r>
            <a:r>
              <a:rPr lang="fr-CH" sz="3200" dirty="0"/>
              <a:t> Canadian </a:t>
            </a:r>
            <a:r>
              <a:rPr lang="fr-CH" sz="3200" dirty="0" err="1"/>
              <a:t>market</a:t>
            </a:r>
            <a:endParaRPr lang="en-US" dirty="0"/>
          </a:p>
        </p:txBody>
      </p:sp>
      <p:pic>
        <p:nvPicPr>
          <p:cNvPr id="2053" name="Picture 5" descr="C:\Users\BTJ\AppData\Local\Microsoft\Windows\Temporary Internet Files\Content.IE5\GH5Y05MI\9378392-cartoon-world-globe-giving-thumbs-up--western-hemisphe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3847" y="2544485"/>
            <a:ext cx="5635194" cy="317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160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747520"/>
            <a:ext cx="10972800" cy="4827016"/>
          </a:xfrm>
        </p:spPr>
        <p:txBody>
          <a:bodyPr/>
          <a:lstStyle/>
          <a:p>
            <a:pPr marL="109728" indent="0">
              <a:buNone/>
            </a:pPr>
            <a:endParaRPr lang="fr-FR" dirty="0"/>
          </a:p>
          <a:p>
            <a:pPr marL="109728" indent="0">
              <a:buNone/>
            </a:pPr>
            <a:r>
              <a:rPr lang="fr-FR" dirty="0"/>
              <a:t>	</a:t>
            </a:r>
          </a:p>
          <a:p>
            <a:pPr marL="109728" indent="0">
              <a:buNone/>
            </a:pPr>
            <a:endParaRPr lang="fr-FR" dirty="0"/>
          </a:p>
          <a:p>
            <a:pPr marL="109728" indent="0">
              <a:buNone/>
            </a:pPr>
            <a:r>
              <a:rPr lang="fr-FR" dirty="0"/>
              <a:t>		</a:t>
            </a:r>
          </a:p>
          <a:p>
            <a:pPr marL="109728" indent="0">
              <a:buNone/>
            </a:pPr>
            <a:r>
              <a:rPr lang="fr-FR" dirty="0"/>
              <a:t>		</a:t>
            </a:r>
          </a:p>
          <a:p>
            <a:pPr marL="109728" indent="0">
              <a:buNone/>
            </a:pPr>
            <a:r>
              <a:rPr lang="fr-FR" dirty="0"/>
              <a:t>		</a:t>
            </a:r>
          </a:p>
          <a:p>
            <a:pPr marL="109728" indent="0">
              <a:buNone/>
            </a:pPr>
            <a:endParaRPr lang="fr-FR" dirty="0"/>
          </a:p>
          <a:p>
            <a:pPr marL="109728" indent="0">
              <a:buNone/>
            </a:pPr>
            <a:endParaRPr lang="fr-FR" dirty="0"/>
          </a:p>
          <a:p>
            <a:pPr marL="109728" indent="0">
              <a:buNone/>
            </a:pPr>
            <a:r>
              <a:rPr lang="en-US" dirty="0"/>
              <a:t>What will be the final cost per item (in our warehouse in </a:t>
            </a:r>
            <a:r>
              <a:rPr lang="en-US" dirty="0" err="1"/>
              <a:t>Sceaux</a:t>
            </a:r>
            <a:r>
              <a:rPr lang="en-US" dirty="0"/>
              <a:t>)</a:t>
            </a:r>
            <a:endParaRPr lang="fr-FR" dirty="0"/>
          </a:p>
        </p:txBody>
      </p:sp>
      <p:pic>
        <p:nvPicPr>
          <p:cNvPr id="5" name="Image 4">
            <a:extLst>
              <a:ext uri="{FF2B5EF4-FFF2-40B4-BE49-F238E27FC236}">
                <a16:creationId xmlns:a16="http://schemas.microsoft.com/office/drawing/2014/main" id="{A6FF3AF8-6A67-4719-BE1A-DCC1EFE28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712470"/>
            <a:ext cx="3810000" cy="4152900"/>
          </a:xfrm>
          <a:prstGeom prst="rect">
            <a:avLst/>
          </a:prstGeom>
        </p:spPr>
      </p:pic>
    </p:spTree>
    <p:extLst>
      <p:ext uri="{BB962C8B-B14F-4D97-AF65-F5344CB8AC3E}">
        <p14:creationId xmlns:p14="http://schemas.microsoft.com/office/powerpoint/2010/main" val="35464416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361DBCE-C0D4-409C-9FF4-4D29E3E58636}"/>
              </a:ext>
            </a:extLst>
          </p:cNvPr>
          <p:cNvSpPr>
            <a:spLocks noGrp="1"/>
          </p:cNvSpPr>
          <p:nvPr>
            <p:ph idx="1"/>
          </p:nvPr>
        </p:nvSpPr>
        <p:spPr>
          <a:xfrm>
            <a:off x="609600" y="1015492"/>
            <a:ext cx="10972800" cy="4827016"/>
          </a:xfrm>
        </p:spPr>
        <p:txBody>
          <a:bodyPr/>
          <a:lstStyle/>
          <a:p>
            <a:pPr marL="109728" indent="0">
              <a:buNone/>
            </a:pPr>
            <a:endParaRPr lang="fr-FR" dirty="0"/>
          </a:p>
          <a:p>
            <a:pPr marL="109728" indent="0">
              <a:buNone/>
            </a:pPr>
            <a:r>
              <a:rPr lang="en-ZA" b="1" u="sng" dirty="0"/>
              <a:t>Individual work : job 10 (30mn)</a:t>
            </a:r>
          </a:p>
          <a:p>
            <a:pPr marL="109728" indent="0">
              <a:buNone/>
            </a:pPr>
            <a:r>
              <a:rPr lang="en-US" dirty="0"/>
              <a:t>Calculate the final cost of the blanket (unit cost price per blanket delivered to </a:t>
            </a:r>
            <a:r>
              <a:rPr lang="en-US" dirty="0" err="1"/>
              <a:t>Sceaux</a:t>
            </a:r>
            <a:r>
              <a:rPr lang="en-US" dirty="0"/>
              <a:t>)</a:t>
            </a:r>
          </a:p>
          <a:p>
            <a:pPr marL="109728" indent="0">
              <a:buNone/>
            </a:pPr>
            <a:endParaRPr lang="en-US" dirty="0"/>
          </a:p>
          <a:p>
            <a:r>
              <a:rPr lang="en-US" dirty="0"/>
              <a:t>Use the P/I</a:t>
            </a:r>
          </a:p>
          <a:p>
            <a:r>
              <a:rPr lang="fr-FR" b="1" dirty="0"/>
              <a:t>Cours </a:t>
            </a:r>
            <a:r>
              <a:rPr lang="fr-FR" b="1" dirty="0">
                <a:hlinkClick r:id="rId2" tooltip="Cours EUR/USD SPOT">
                  <a:extLst>
                    <a:ext uri="{A12FA001-AC4F-418D-AE19-62706E023703}">
                      <ahyp:hlinkClr xmlns:ahyp="http://schemas.microsoft.com/office/drawing/2018/hyperlinkcolor" val="tx"/>
                    </a:ext>
                  </a:extLst>
                </a:hlinkClick>
              </a:rPr>
              <a:t>EUR/USD SPOT </a:t>
            </a:r>
            <a:r>
              <a:rPr lang="fr-FR" b="1" dirty="0"/>
              <a:t>: </a:t>
            </a:r>
            <a:r>
              <a:rPr lang="fr-FR" dirty="0"/>
              <a:t>1.07 USD</a:t>
            </a:r>
          </a:p>
          <a:p>
            <a:r>
              <a:rPr lang="fr-FR" dirty="0"/>
              <a:t>Duty taxes : 4% of the total value (</a:t>
            </a:r>
            <a:r>
              <a:rPr lang="fr-FR" dirty="0" err="1"/>
              <a:t>goods</a:t>
            </a:r>
            <a:r>
              <a:rPr lang="fr-FR" dirty="0"/>
              <a:t> + </a:t>
            </a:r>
            <a:r>
              <a:rPr lang="fr-FR" dirty="0" err="1"/>
              <a:t>maritim</a:t>
            </a:r>
            <a:r>
              <a:rPr lang="fr-FR" dirty="0"/>
              <a:t> transport)</a:t>
            </a:r>
          </a:p>
          <a:p>
            <a:r>
              <a:rPr lang="fr-FR" dirty="0"/>
              <a:t>Use the cotation sent by Dachser</a:t>
            </a:r>
          </a:p>
          <a:p>
            <a:r>
              <a:rPr lang="fr-FR" dirty="0" err="1"/>
              <a:t>Unloading</a:t>
            </a:r>
            <a:r>
              <a:rPr lang="fr-FR" dirty="0"/>
              <a:t> </a:t>
            </a:r>
            <a:r>
              <a:rPr lang="fr-FR" dirty="0" err="1"/>
              <a:t>goods</a:t>
            </a:r>
            <a:r>
              <a:rPr lang="fr-FR" dirty="0"/>
              <a:t> </a:t>
            </a:r>
            <a:r>
              <a:rPr lang="fr-FR" dirty="0" err="1"/>
              <a:t>from</a:t>
            </a:r>
            <a:r>
              <a:rPr lang="fr-FR" dirty="0"/>
              <a:t> the </a:t>
            </a:r>
            <a:r>
              <a:rPr lang="fr-FR" dirty="0" err="1"/>
              <a:t>ctnr</a:t>
            </a:r>
            <a:r>
              <a:rPr lang="fr-FR" dirty="0"/>
              <a:t> </a:t>
            </a:r>
            <a:r>
              <a:rPr lang="fr-FR" dirty="0" err="1"/>
              <a:t>cost</a:t>
            </a:r>
            <a:r>
              <a:rPr lang="fr-FR" dirty="0"/>
              <a:t> 150 euros</a:t>
            </a:r>
          </a:p>
          <a:p>
            <a:endParaRPr lang="fr-FR" dirty="0"/>
          </a:p>
          <a:p>
            <a:endParaRPr lang="fr-FR" dirty="0"/>
          </a:p>
          <a:p>
            <a:pPr marL="109728" indent="0">
              <a:buNone/>
            </a:pPr>
            <a:endParaRPr lang="en-US" dirty="0"/>
          </a:p>
        </p:txBody>
      </p:sp>
    </p:spTree>
    <p:extLst>
      <p:ext uri="{BB962C8B-B14F-4D97-AF65-F5344CB8AC3E}">
        <p14:creationId xmlns:p14="http://schemas.microsoft.com/office/powerpoint/2010/main" val="13189528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16604"/>
            <a:ext cx="11379200" cy="611842"/>
          </a:xfrm>
        </p:spPr>
        <p:txBody>
          <a:bodyPr>
            <a:noAutofit/>
          </a:bodyPr>
          <a:lstStyle/>
          <a:p>
            <a:pPr algn="ctr"/>
            <a:r>
              <a:rPr lang="en-US" sz="3000" dirty="0"/>
              <a:t>Cost price calculation with the </a:t>
            </a:r>
            <a:r>
              <a:rPr lang="en-US" sz="3000" dirty="0">
                <a:solidFill>
                  <a:schemeClr val="tx1"/>
                </a:solidFill>
              </a:rPr>
              <a:t>FOB </a:t>
            </a:r>
            <a:r>
              <a:rPr lang="en-US" sz="3000" dirty="0" err="1">
                <a:solidFill>
                  <a:schemeClr val="tx1"/>
                </a:solidFill>
              </a:rPr>
              <a:t>incoterm</a:t>
            </a:r>
            <a:r>
              <a:rPr lang="en-US" sz="3000" dirty="0">
                <a:solidFill>
                  <a:schemeClr val="tx1"/>
                </a:solidFill>
              </a:rPr>
              <a:t> (for the importer)</a:t>
            </a:r>
          </a:p>
        </p:txBody>
      </p:sp>
      <p:sp>
        <p:nvSpPr>
          <p:cNvPr id="3" name="Content Placeholder 2"/>
          <p:cNvSpPr>
            <a:spLocks noGrp="1"/>
          </p:cNvSpPr>
          <p:nvPr>
            <p:ph idx="1"/>
          </p:nvPr>
        </p:nvSpPr>
        <p:spPr>
          <a:xfrm>
            <a:off x="1369178" y="1508667"/>
            <a:ext cx="9036423" cy="4342994"/>
          </a:xfrm>
        </p:spPr>
        <p:txBody>
          <a:bodyPr>
            <a:noAutofit/>
          </a:bodyPr>
          <a:lstStyle/>
          <a:p>
            <a:pPr algn="ctr">
              <a:buNone/>
            </a:pPr>
            <a:r>
              <a:rPr lang="en-US" sz="2400" dirty="0"/>
              <a:t>Product price (currency of the exporting country)</a:t>
            </a:r>
          </a:p>
          <a:p>
            <a:pPr algn="ctr">
              <a:buNone/>
            </a:pPr>
            <a:endParaRPr lang="en-US" sz="2400" dirty="0"/>
          </a:p>
          <a:p>
            <a:pPr algn="ctr">
              <a:buNone/>
            </a:pPr>
            <a:r>
              <a:rPr lang="en-US" sz="2400" dirty="0"/>
              <a:t>Maritime cost of international transport (in dollars)</a:t>
            </a:r>
          </a:p>
          <a:p>
            <a:pPr algn="ctr">
              <a:buNone/>
            </a:pPr>
            <a:endParaRPr lang="en-US" sz="2400" dirty="0"/>
          </a:p>
          <a:p>
            <a:pPr algn="ctr">
              <a:buNone/>
            </a:pPr>
            <a:r>
              <a:rPr lang="en-US" sz="2400" dirty="0"/>
              <a:t>Influence of the exchange rate</a:t>
            </a:r>
          </a:p>
          <a:p>
            <a:pPr algn="ctr">
              <a:buNone/>
            </a:pPr>
            <a:endParaRPr lang="en-US" sz="2400" dirty="0"/>
          </a:p>
          <a:p>
            <a:pPr algn="ctr">
              <a:buNone/>
            </a:pPr>
            <a:r>
              <a:rPr lang="en-US" sz="2400" dirty="0"/>
              <a:t>Customs duties taxes</a:t>
            </a:r>
          </a:p>
          <a:p>
            <a:pPr algn="ctr">
              <a:buNone/>
            </a:pPr>
            <a:endParaRPr lang="en-US" sz="2400" dirty="0"/>
          </a:p>
          <a:p>
            <a:pPr algn="ctr">
              <a:buNone/>
            </a:pPr>
            <a:r>
              <a:rPr lang="en-US" sz="2400" dirty="0"/>
              <a:t>Arrival costs (</a:t>
            </a:r>
            <a:r>
              <a:rPr lang="en-US" sz="2400" dirty="0" err="1"/>
              <a:t>ctnr</a:t>
            </a:r>
            <a:r>
              <a:rPr lang="en-US" sz="2400" dirty="0"/>
              <a:t> unloading, </a:t>
            </a:r>
            <a:r>
              <a:rPr lang="en-US" sz="2400" dirty="0" err="1"/>
              <a:t>ctnr</a:t>
            </a:r>
            <a:r>
              <a:rPr lang="en-US" sz="2400" dirty="0"/>
              <a:t> transport and formalities)</a:t>
            </a:r>
          </a:p>
          <a:p>
            <a:pPr algn="ctr">
              <a:buNone/>
            </a:pPr>
            <a:endParaRPr lang="en-US" sz="2400" dirty="0"/>
          </a:p>
          <a:p>
            <a:pPr algn="ctr">
              <a:buNone/>
            </a:pPr>
            <a:r>
              <a:rPr lang="en-US" sz="2400" dirty="0"/>
              <a:t>Unloading goods </a:t>
            </a:r>
            <a:r>
              <a:rPr lang="en-US" sz="2400" u="sng" dirty="0"/>
              <a:t>from</a:t>
            </a:r>
            <a:r>
              <a:rPr lang="en-US" sz="2400" dirty="0"/>
              <a:t> </a:t>
            </a:r>
            <a:r>
              <a:rPr lang="en-US" sz="2400" dirty="0" err="1"/>
              <a:t>ctnr</a:t>
            </a:r>
            <a:endParaRPr lang="en-US" sz="2400" dirty="0"/>
          </a:p>
          <a:p>
            <a:pPr algn="ctr">
              <a:buNone/>
            </a:pPr>
            <a:endParaRPr lang="en-US" sz="2400" dirty="0"/>
          </a:p>
          <a:p>
            <a:pPr algn="ctr">
              <a:buNone/>
            </a:pPr>
            <a:r>
              <a:rPr lang="en-US" sz="2400" dirty="0"/>
              <a:t>Unit cost price per unit</a:t>
            </a:r>
          </a:p>
          <a:p>
            <a:pPr>
              <a:buNone/>
            </a:pPr>
            <a:endParaRPr lang="en-US" sz="2400" dirty="0"/>
          </a:p>
        </p:txBody>
      </p:sp>
      <p:sp>
        <p:nvSpPr>
          <p:cNvPr id="5" name="Flèche vers le bas 4"/>
          <p:cNvSpPr/>
          <p:nvPr/>
        </p:nvSpPr>
        <p:spPr>
          <a:xfrm>
            <a:off x="5696889" y="2049754"/>
            <a:ext cx="381003"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5714997" y="2894699"/>
            <a:ext cx="381003"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5696891" y="3656326"/>
            <a:ext cx="381003"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5692586" y="4468241"/>
            <a:ext cx="381003"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5670053" y="5262898"/>
            <a:ext cx="381003"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5670054" y="6036701"/>
            <a:ext cx="381003" cy="304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89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27534" y="511617"/>
            <a:ext cx="9366325" cy="758262"/>
          </a:xfrm>
        </p:spPr>
        <p:txBody>
          <a:bodyPr>
            <a:noAutofit/>
          </a:bodyPr>
          <a:lstStyle/>
          <a:p>
            <a:pPr algn="ctr"/>
            <a:r>
              <a:rPr lang="fr-CH" sz="3200" dirty="0" err="1"/>
              <a:t>Find</a:t>
            </a:r>
            <a:r>
              <a:rPr lang="fr-CH" sz="3200" dirty="0"/>
              <a:t> </a:t>
            </a:r>
            <a:r>
              <a:rPr lang="fr-CH" sz="3200" dirty="0" err="1"/>
              <a:t>what</a:t>
            </a:r>
            <a:r>
              <a:rPr lang="fr-CH" sz="3200" dirty="0"/>
              <a:t> / </a:t>
            </a:r>
            <a:r>
              <a:rPr lang="fr-CH" sz="3200" dirty="0" err="1"/>
              <a:t>Market</a:t>
            </a:r>
            <a:r>
              <a:rPr lang="fr-CH" sz="3200" dirty="0"/>
              <a:t> trends</a:t>
            </a:r>
            <a:endParaRPr lang="en-US" sz="3200" dirty="0"/>
          </a:p>
        </p:txBody>
      </p:sp>
      <p:sp>
        <p:nvSpPr>
          <p:cNvPr id="3" name="Content Placeholder 2"/>
          <p:cNvSpPr>
            <a:spLocks noGrp="1"/>
          </p:cNvSpPr>
          <p:nvPr>
            <p:ph idx="1"/>
          </p:nvPr>
        </p:nvSpPr>
        <p:spPr>
          <a:xfrm>
            <a:off x="528320" y="1717040"/>
            <a:ext cx="11490960" cy="4897120"/>
          </a:xfrm>
        </p:spPr>
        <p:txBody>
          <a:bodyPr>
            <a:normAutofit lnSpcReduction="10000"/>
          </a:bodyPr>
          <a:lstStyle/>
          <a:p>
            <a:pPr marL="0" lvl="1" indent="0" algn="just">
              <a:buNone/>
            </a:pPr>
            <a:r>
              <a:rPr lang="en-US" sz="2400" dirty="0">
                <a:solidFill>
                  <a:schemeClr val="tx1"/>
                </a:solidFill>
              </a:rPr>
              <a:t>Export Trends: The best way to know the prospects of buying a product in a given market is to know whether or not this market is importing that product. This information is generally available because most countries quantify their imports / exports.</a:t>
            </a:r>
          </a:p>
          <a:p>
            <a:pPr marL="0" lvl="1" indent="0">
              <a:buNone/>
            </a:pPr>
            <a:endParaRPr lang="en-US" sz="2400" dirty="0">
              <a:solidFill>
                <a:schemeClr val="tx1"/>
              </a:solidFill>
            </a:endParaRPr>
          </a:p>
          <a:p>
            <a:pPr marL="0" lvl="1" indent="0" algn="ctr">
              <a:buNone/>
            </a:pPr>
            <a:r>
              <a:rPr lang="en-US" sz="2400" dirty="0">
                <a:solidFill>
                  <a:schemeClr val="tx1"/>
                </a:solidFill>
              </a:rPr>
              <a:t>Let’s go to TRADEMAP website</a:t>
            </a:r>
          </a:p>
          <a:p>
            <a:pPr marL="0" lvl="1" indent="0" algn="ctr">
              <a:buNone/>
            </a:pPr>
            <a:r>
              <a:rPr lang="en-US" sz="2400" dirty="0">
                <a:solidFill>
                  <a:schemeClr val="tx1"/>
                </a:solidFill>
                <a:hlinkClick r:id="rId3">
                  <a:extLst>
                    <a:ext uri="{A12FA001-AC4F-418D-AE19-62706E023703}">
                      <ahyp:hlinkClr xmlns:ahyp="http://schemas.microsoft.com/office/drawing/2018/hyperlinkcolor" val="tx"/>
                    </a:ext>
                  </a:extLst>
                </a:hlinkClick>
              </a:rPr>
              <a:t>https://www.trademap.org/Index.aspx?lang=fr&amp;AspxAutoDetectCookieSupport=1</a:t>
            </a:r>
            <a:endParaRPr lang="en-US" sz="2400" dirty="0">
              <a:solidFill>
                <a:schemeClr val="tx1"/>
              </a:solidFill>
            </a:endParaRPr>
          </a:p>
          <a:p>
            <a:pPr marL="0" lvl="1" indent="0" algn="ctr">
              <a:buNone/>
            </a:pPr>
            <a:endParaRPr lang="en-US" sz="2400" dirty="0">
              <a:solidFill>
                <a:schemeClr val="tx1"/>
              </a:solidFill>
            </a:endParaRPr>
          </a:p>
          <a:p>
            <a:pPr marL="0" lvl="1" indent="0" algn="ctr">
              <a:buNone/>
            </a:pPr>
            <a:r>
              <a:rPr lang="en-US" sz="2400" dirty="0">
                <a:solidFill>
                  <a:schemeClr val="tx1"/>
                </a:solidFill>
              </a:rPr>
              <a:t>First step : open an account</a:t>
            </a:r>
          </a:p>
          <a:p>
            <a:pPr marL="0" lvl="1" indent="0" algn="ctr">
              <a:buNone/>
            </a:pPr>
            <a:r>
              <a:rPr lang="en-US" sz="2400" dirty="0">
                <a:solidFill>
                  <a:schemeClr val="tx1"/>
                </a:solidFill>
              </a:rPr>
              <a:t>Second step : find the right nomenclature in the web</a:t>
            </a:r>
          </a:p>
          <a:p>
            <a:pPr marL="0" lvl="1" indent="0" algn="ctr">
              <a:buNone/>
            </a:pPr>
            <a:r>
              <a:rPr lang="en-US" sz="2400" dirty="0">
                <a:solidFill>
                  <a:schemeClr val="tx1"/>
                </a:solidFill>
              </a:rPr>
              <a:t>Third step : Collect and analyze the data</a:t>
            </a:r>
          </a:p>
          <a:p>
            <a:pPr marL="0" lvl="1" indent="0" algn="ctr">
              <a:buNone/>
            </a:pPr>
            <a:endParaRPr lang="en-US" sz="2400" dirty="0">
              <a:solidFill>
                <a:schemeClr val="tx1"/>
              </a:solidFill>
            </a:endParaRPr>
          </a:p>
          <a:p>
            <a:pPr marL="0" lvl="1" indent="0" algn="ctr">
              <a:buNone/>
            </a:pPr>
            <a:r>
              <a:rPr lang="en-US" sz="2400" dirty="0">
                <a:solidFill>
                  <a:schemeClr val="tx1"/>
                </a:solidFill>
              </a:rPr>
              <a:t>If you were </a:t>
            </a:r>
            <a:r>
              <a:rPr lang="en-US" sz="2400" dirty="0" err="1">
                <a:solidFill>
                  <a:schemeClr val="tx1"/>
                </a:solidFill>
              </a:rPr>
              <a:t>Mr</a:t>
            </a:r>
            <a:r>
              <a:rPr lang="en-US" sz="2400" dirty="0">
                <a:solidFill>
                  <a:schemeClr val="tx1"/>
                </a:solidFill>
              </a:rPr>
              <a:t> Hakimi, will you follow with the idea to export to Canada?</a:t>
            </a:r>
          </a:p>
          <a:p>
            <a:pPr marL="0" lvl="1" indent="0" algn="ctr">
              <a:buNone/>
            </a:pPr>
            <a:endParaRPr lang="en-US" dirty="0"/>
          </a:p>
          <a:p>
            <a:pPr marL="0" lvl="1" indent="0" algn="ctr">
              <a:buNone/>
            </a:pPr>
            <a:endParaRPr lang="en-US" dirty="0"/>
          </a:p>
        </p:txBody>
      </p:sp>
    </p:spTree>
    <p:extLst>
      <p:ext uri="{BB962C8B-B14F-4D97-AF65-F5344CB8AC3E}">
        <p14:creationId xmlns:p14="http://schemas.microsoft.com/office/powerpoint/2010/main" val="3115488749"/>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tient Care Breakthrough by Slidesgo">
  <a:themeElements>
    <a:clrScheme name="Simple Light">
      <a:dk1>
        <a:srgbClr val="4B49DA"/>
      </a:dk1>
      <a:lt1>
        <a:srgbClr val="6179CE"/>
      </a:lt1>
      <a:dk2>
        <a:srgbClr val="FFD966"/>
      </a:dk2>
      <a:lt2>
        <a:srgbClr val="F6F9FF"/>
      </a:lt2>
      <a:accent1>
        <a:srgbClr val="262C38"/>
      </a:accent1>
      <a:accent2>
        <a:srgbClr val="505769"/>
      </a:accent2>
      <a:accent3>
        <a:srgbClr val="4B49DA"/>
      </a:accent3>
      <a:accent4>
        <a:srgbClr val="BBC8F7"/>
      </a:accent4>
      <a:accent5>
        <a:srgbClr val="A0AAC5"/>
      </a:accent5>
      <a:accent6>
        <a:srgbClr val="FFE7A0"/>
      </a:accent6>
      <a:hlink>
        <a:srgbClr val="4B49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atient Care Breakthrough by Slidesgo">
  <a:themeElements>
    <a:clrScheme name="Simple Light">
      <a:dk1>
        <a:srgbClr val="4B49DA"/>
      </a:dk1>
      <a:lt1>
        <a:srgbClr val="6179CE"/>
      </a:lt1>
      <a:dk2>
        <a:srgbClr val="FFD966"/>
      </a:dk2>
      <a:lt2>
        <a:srgbClr val="F6F9FF"/>
      </a:lt2>
      <a:accent1>
        <a:srgbClr val="262C38"/>
      </a:accent1>
      <a:accent2>
        <a:srgbClr val="505769"/>
      </a:accent2>
      <a:accent3>
        <a:srgbClr val="4B49DA"/>
      </a:accent3>
      <a:accent4>
        <a:srgbClr val="BBC8F7"/>
      </a:accent4>
      <a:accent5>
        <a:srgbClr val="A0AAC5"/>
      </a:accent5>
      <a:accent6>
        <a:srgbClr val="FFE7A0"/>
      </a:accent6>
      <a:hlink>
        <a:srgbClr val="4B49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Patient Care Breakthrough by Slidesgo</Template>
  <TotalTime>8329</TotalTime>
  <Words>5325</Words>
  <Application>Microsoft Office PowerPoint</Application>
  <PresentationFormat>Grand écran</PresentationFormat>
  <Paragraphs>922</Paragraphs>
  <Slides>82</Slides>
  <Notes>11</Notes>
  <HiddenSlides>0</HiddenSlides>
  <MMClips>0</MMClips>
  <ScaleCrop>false</ScaleCrop>
  <HeadingPairs>
    <vt:vector size="6" baseType="variant">
      <vt:variant>
        <vt:lpstr>Polices utilisées</vt:lpstr>
      </vt:variant>
      <vt:variant>
        <vt:i4>12</vt:i4>
      </vt:variant>
      <vt:variant>
        <vt:lpstr>Thème</vt:lpstr>
      </vt:variant>
      <vt:variant>
        <vt:i4>5</vt:i4>
      </vt:variant>
      <vt:variant>
        <vt:lpstr>Titres des diapositives</vt:lpstr>
      </vt:variant>
      <vt:variant>
        <vt:i4>82</vt:i4>
      </vt:variant>
    </vt:vector>
  </HeadingPairs>
  <TitlesOfParts>
    <vt:vector size="99" baseType="lpstr">
      <vt:lpstr>Anton</vt:lpstr>
      <vt:lpstr>Arial</vt:lpstr>
      <vt:lpstr>Calibri</vt:lpstr>
      <vt:lpstr>Georgia</vt:lpstr>
      <vt:lpstr>Nanum Gothic</vt:lpstr>
      <vt:lpstr>Proxima Nova</vt:lpstr>
      <vt:lpstr>Proxima Nova Semibold</vt:lpstr>
      <vt:lpstr>Times New Roman</vt:lpstr>
      <vt:lpstr>Trebuchet MS</vt:lpstr>
      <vt:lpstr>Verdana</vt:lpstr>
      <vt:lpstr>Wingdings</vt:lpstr>
      <vt:lpstr>Wingdings 2</vt:lpstr>
      <vt:lpstr>Patient Care Breakthrough by Slidesgo</vt:lpstr>
      <vt:lpstr>Slidesgo Final Pages</vt:lpstr>
      <vt:lpstr>1_Patient Care Breakthrough by Slidesgo</vt:lpstr>
      <vt:lpstr>1_Slidesgo Final Pages</vt:lpstr>
      <vt:lpstr>Urbain</vt:lpstr>
      <vt:lpstr>Presentation of the course  </vt:lpstr>
      <vt:lpstr>Présentation PowerPoint</vt:lpstr>
      <vt:lpstr>Présentation PowerPoint</vt:lpstr>
      <vt:lpstr>Case Eovolt / French electrical bikes</vt:lpstr>
      <vt:lpstr>Présentation PowerPoint</vt:lpstr>
      <vt:lpstr>Where to sell to? </vt:lpstr>
      <vt:lpstr>Studying canadian market? / Desk research </vt:lpstr>
      <vt:lpstr>Studying Canadian market</vt:lpstr>
      <vt:lpstr>Find what / Market trends</vt:lpstr>
      <vt:lpstr>Export model &amp; bicycle for the targeted market</vt:lpstr>
      <vt:lpstr>Which trade show : using Team export</vt:lpstr>
      <vt:lpstr>Prospection risk</vt:lpstr>
      <vt:lpstr>Well done!</vt:lpstr>
      <vt:lpstr>Présentation PowerPoint</vt:lpstr>
      <vt:lpstr>Exchange rate risk</vt:lpstr>
      <vt:lpstr>Exchange rate risk</vt:lpstr>
      <vt:lpstr>Exchange rate risk</vt:lpstr>
      <vt:lpstr>Exchange rate risk</vt:lpstr>
      <vt:lpstr>Exchange rate risk</vt:lpstr>
      <vt:lpstr>Payments in international trades</vt:lpstr>
      <vt:lpstr>P/I : a key doc to avoid problems</vt:lpstr>
      <vt:lpstr>Let’s go back to our case</vt:lpstr>
      <vt:lpstr>Explaining the limits of simple international collections</vt:lpstr>
      <vt:lpstr>How to solve this dilemma?</vt:lpstr>
      <vt:lpstr>The letter of credit / documentary credit</vt:lpstr>
      <vt:lpstr>Présentation PowerPoint</vt:lpstr>
      <vt:lpstr>Présentation PowerPoint</vt:lpstr>
      <vt:lpstr>Présentation PowerPoint</vt:lpstr>
      <vt:lpstr>Présentation PowerPoint</vt:lpstr>
      <vt:lpstr>Focus on LCR</vt:lpstr>
      <vt:lpstr>Focus on LCR</vt:lpstr>
      <vt:lpstr>Documentary remittance</vt:lpstr>
      <vt:lpstr>The Standby Letter of Credit </vt:lpstr>
      <vt:lpstr>Hedging credit risk </vt:lpstr>
      <vt:lpstr>Credit insurance </vt:lpstr>
      <vt:lpstr>QC and AQL standards </vt:lpstr>
      <vt:lpstr>QC</vt:lpstr>
      <vt:lpstr>AQL standards</vt:lpstr>
      <vt:lpstr>AQL standards</vt:lpstr>
      <vt:lpstr>AQL standards</vt:lpstr>
      <vt:lpstr>Présentation PowerPoint</vt:lpstr>
      <vt:lpstr>AQL standards</vt:lpstr>
      <vt:lpstr>AQL standards</vt:lpstr>
      <vt:lpstr>Customs clearance risks </vt:lpstr>
      <vt:lpstr>Customs clearance risks </vt:lpstr>
      <vt:lpstr>Customs Union</vt:lpstr>
      <vt:lpstr>Customs Union</vt:lpstr>
      <vt:lpstr>Présentation PowerPoint</vt:lpstr>
      <vt:lpstr>Customs clearance</vt:lpstr>
      <vt:lpstr>New case / Import case</vt:lpstr>
      <vt:lpstr>Players of International Trade</vt:lpstr>
      <vt:lpstr>Manufacturer </vt:lpstr>
      <vt:lpstr>Trading company</vt:lpstr>
      <vt:lpstr>Why it is so important to identify if our potential supplier is a trading company or a manufacturer? </vt:lpstr>
      <vt:lpstr>Forwarders / Agents / Transport companies</vt:lpstr>
      <vt:lpstr>Importer</vt:lpstr>
      <vt:lpstr>Distributor / Agent</vt:lpstr>
      <vt:lpstr>New case / Context</vt:lpstr>
      <vt:lpstr>Reading a business card</vt:lpstr>
      <vt:lpstr>Discovering a potential supplier</vt:lpstr>
      <vt:lpstr>Check list of subjects to discuss</vt:lpstr>
      <vt:lpstr>AMFORI BSCI AUDIT</vt:lpstr>
      <vt:lpstr>AMFORI BSCI AUDIT</vt:lpstr>
      <vt:lpstr>Agreement</vt:lpstr>
      <vt:lpstr>How to receive a good PI?</vt:lpstr>
      <vt:lpstr>PI received</vt:lpstr>
      <vt:lpstr>Freight forwarder quotation &amp; negotiation</vt:lpstr>
      <vt:lpstr>Freight forwarder quotation &amp; negotiation</vt:lpstr>
      <vt:lpstr>Maritime transport</vt:lpstr>
      <vt:lpstr>Maritime transport</vt:lpstr>
      <vt:lpstr>Search for shipowners for a transport</vt:lpstr>
      <vt:lpstr>Load calculator</vt:lpstr>
      <vt:lpstr>Distance and time app</vt:lpstr>
      <vt:lpstr>Pricing of maritime transport</vt:lpstr>
      <vt:lpstr>Pricing of maritime transport</vt:lpstr>
      <vt:lpstr>Shipping Pricing / Arrival Fees</vt:lpstr>
      <vt:lpstr>Maritime transport / LCL</vt:lpstr>
      <vt:lpstr>Getting a cotation with searate by DP world</vt:lpstr>
      <vt:lpstr>Do we still need forwarder?</vt:lpstr>
      <vt:lpstr>Présentation PowerPoint</vt:lpstr>
      <vt:lpstr>Présentation PowerPoint</vt:lpstr>
      <vt:lpstr>Cost price calculation with the FOB incoterm (for the importer)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MAGALI PASTEAU</dc:creator>
  <cp:lastModifiedBy>Tanguy Hemmet</cp:lastModifiedBy>
  <cp:revision>999</cp:revision>
  <dcterms:created xsi:type="dcterms:W3CDTF">2019-08-21T09:58:43Z</dcterms:created>
  <dcterms:modified xsi:type="dcterms:W3CDTF">2024-11-25T15:47:45Z</dcterms:modified>
</cp:coreProperties>
</file>