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0287000" cx="18288000"/>
  <p:notesSz cx="6858000" cy="9144000"/>
  <p:embeddedFontLst>
    <p:embeddedFont>
      <p:font typeface="Fira Sans Black"/>
      <p:bold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  <p:embeddedFont>
      <p:font typeface="Fira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iY1krf96BDjUhvgrtlInw1l3wn7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Black-bold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FiraSansBlack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FiraSans-regular.fntdata"/><Relationship Id="rId25" Type="http://schemas.openxmlformats.org/officeDocument/2006/relationships/font" Target="fonts/MontserratMedium-boldItalic.fntdata"/><Relationship Id="rId28" Type="http://schemas.openxmlformats.org/officeDocument/2006/relationships/font" Target="fonts/FiraSans-italic.fntdata"/><Relationship Id="rId27" Type="http://schemas.openxmlformats.org/officeDocument/2006/relationships/font" Target="fonts/Fira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Fira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d483389b84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d483389b84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</a:rPr>
              <a:t>Possible reasons: Since </a:t>
            </a:r>
            <a:r>
              <a:rPr b="1" lang="en-US" sz="1200">
                <a:solidFill>
                  <a:schemeClr val="dk1"/>
                </a:solidFill>
              </a:rPr>
              <a:t>PNIPAM</a:t>
            </a:r>
            <a:r>
              <a:rPr lang="en-US" sz="1200">
                <a:solidFill>
                  <a:schemeClr val="dk1"/>
                </a:solidFill>
              </a:rPr>
              <a:t> (the hydrophilic part) is shorter in P3, it may not provide sufficient </a:t>
            </a:r>
            <a:r>
              <a:rPr b="1" lang="en-US" sz="1200">
                <a:solidFill>
                  <a:schemeClr val="dk1"/>
                </a:solidFill>
              </a:rPr>
              <a:t>surface hydrophilicity</a:t>
            </a:r>
            <a:r>
              <a:rPr lang="en-US" sz="1200">
                <a:solidFill>
                  <a:schemeClr val="dk1"/>
                </a:solidFill>
              </a:rPr>
              <a:t> or electrostatic stabilization, which is key for maintaining a measurable </a:t>
            </a:r>
            <a:r>
              <a:rPr b="1" lang="en-US" sz="1200">
                <a:solidFill>
                  <a:schemeClr val="dk1"/>
                </a:solidFill>
              </a:rPr>
              <a:t>zeta potential</a:t>
            </a:r>
            <a:r>
              <a:rPr lang="en-US" sz="1200">
                <a:solidFill>
                  <a:schemeClr val="dk1"/>
                </a:solidFill>
              </a:rPr>
              <a:t>. This could result in difficulties in </a:t>
            </a:r>
            <a:r>
              <a:rPr b="1" lang="en-US" sz="1200">
                <a:solidFill>
                  <a:schemeClr val="dk1"/>
                </a:solidFill>
              </a:rPr>
              <a:t>measuring or sustaining</a:t>
            </a:r>
            <a:r>
              <a:rPr lang="en-US" sz="1200">
                <a:solidFill>
                  <a:schemeClr val="dk1"/>
                </a:solidFill>
              </a:rPr>
              <a:t> a surface charge.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200">
                <a:solidFill>
                  <a:schemeClr val="dk1"/>
                </a:solidFill>
              </a:rPr>
              <a:t>Aggregation</a:t>
            </a:r>
            <a:r>
              <a:rPr lang="en-US" sz="1200">
                <a:solidFill>
                  <a:schemeClr val="dk1"/>
                </a:solidFill>
              </a:rPr>
              <a:t>: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-US" sz="1200">
                <a:solidFill>
                  <a:schemeClr val="dk1"/>
                </a:solidFill>
              </a:rPr>
              <a:t>Due to the larger </a:t>
            </a:r>
            <a:r>
              <a:rPr b="1" lang="en-US" sz="1200">
                <a:solidFill>
                  <a:schemeClr val="dk1"/>
                </a:solidFill>
              </a:rPr>
              <a:t>hydrophobic PMAOETC block</a:t>
            </a:r>
            <a:r>
              <a:rPr lang="en-US" sz="1200">
                <a:solidFill>
                  <a:schemeClr val="dk1"/>
                </a:solidFill>
              </a:rPr>
              <a:t> and shorter hydrophilic PNIPAM block, </a:t>
            </a:r>
            <a:r>
              <a:rPr b="1" lang="en-US" sz="1200">
                <a:solidFill>
                  <a:schemeClr val="dk1"/>
                </a:solidFill>
              </a:rPr>
              <a:t>P3 micelles</a:t>
            </a:r>
            <a:r>
              <a:rPr lang="en-US" sz="1200">
                <a:solidFill>
                  <a:schemeClr val="dk1"/>
                </a:solidFill>
              </a:rPr>
              <a:t> may form larger </a:t>
            </a:r>
            <a:r>
              <a:rPr b="1" lang="en-US" sz="1200">
                <a:solidFill>
                  <a:schemeClr val="dk1"/>
                </a:solidFill>
              </a:rPr>
              <a:t>aggregates</a:t>
            </a:r>
            <a:r>
              <a:rPr lang="en-US" sz="1200">
                <a:solidFill>
                  <a:schemeClr val="dk1"/>
                </a:solidFill>
              </a:rPr>
              <a:t> in solution, which complicates </a:t>
            </a:r>
            <a:r>
              <a:rPr b="1" lang="en-US" sz="1200">
                <a:solidFill>
                  <a:schemeClr val="dk1"/>
                </a:solidFill>
              </a:rPr>
              <a:t>zeta potential measurements</a:t>
            </a:r>
            <a:r>
              <a:rPr lang="en-US" sz="1200">
                <a:solidFill>
                  <a:schemeClr val="dk1"/>
                </a:solidFill>
              </a:rPr>
              <a:t>. Zeta potential is usually measured for well-dispersed nanoparticles, and if aggregation occurs, it may not produce a reliable surface charge reading.</a:t>
            </a:r>
            <a:endParaRPr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d483389b84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d483389b8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0ca06e0969_1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0ca06e0969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0ca06e0969_1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0ca06e0969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0ca06e0969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0ca06e096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d4858b35f0_8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d4858b35f0_8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0ca06e0969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0ca06e096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ca06e0969_1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0ca06e0969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0ca06e0969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0ca06e0969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d483389b84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d483389b8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ca06e0969_1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0ca06e0969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d483389b84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d483389b8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0862106" y="-737012"/>
            <a:ext cx="10192926" cy="8828025"/>
          </a:xfrm>
          <a:custGeom>
            <a:rect b="b" l="l" r="r" t="t"/>
            <a:pathLst>
              <a:path extrusionOk="0" h="5372100" w="620268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3">
            <a:alphaModFix/>
          </a:blip>
          <a:srcRect b="29418" l="0" r="0" t="0"/>
          <a:stretch/>
        </p:blipFill>
        <p:spPr>
          <a:xfrm flipH="1" rot="-3404153">
            <a:off x="11562454" y="2791128"/>
            <a:ext cx="8457543" cy="850937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1460000" dist="19050">
              <a:srgbClr val="000000">
                <a:alpha val="47000"/>
              </a:srgbClr>
            </a:outerShdw>
            <a:reflection blurRad="0" dir="5400000" dist="323850" endA="0" endPos="26000" fadeDir="5400012" kx="0" rotWithShape="0" algn="bl" stPos="0" sy="-100000" ky="0"/>
          </a:effectLst>
        </p:spPr>
      </p:pic>
      <p:sp>
        <p:nvSpPr>
          <p:cNvPr id="86" name="Google Shape;86;p1"/>
          <p:cNvSpPr/>
          <p:nvPr/>
        </p:nvSpPr>
        <p:spPr>
          <a:xfrm rot="10800000">
            <a:off x="14777890" y="5319732"/>
            <a:ext cx="9085154" cy="9830943"/>
          </a:xfrm>
          <a:custGeom>
            <a:rect b="b" l="l" r="r" t="t"/>
            <a:pathLst>
              <a:path extrusionOk="0" h="5372100" w="4064946">
                <a:moveTo>
                  <a:pt x="2514276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2514276" y="5372100"/>
                </a:lnTo>
                <a:lnTo>
                  <a:pt x="4064946" y="2686050"/>
                </a:lnTo>
                <a:lnTo>
                  <a:pt x="2514276" y="0"/>
                </a:lnTo>
                <a:close/>
              </a:path>
            </a:pathLst>
          </a:custGeom>
          <a:solidFill>
            <a:srgbClr val="A066C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895717" y="345798"/>
            <a:ext cx="10346946" cy="2053129"/>
          </a:xfrm>
          <a:custGeom>
            <a:rect b="b" l="l" r="r" t="t"/>
            <a:pathLst>
              <a:path extrusionOk="0" h="2053129" w="10346946">
                <a:moveTo>
                  <a:pt x="0" y="0"/>
                </a:moveTo>
                <a:lnTo>
                  <a:pt x="10346946" y="0"/>
                </a:lnTo>
                <a:lnTo>
                  <a:pt x="10346946" y="2053129"/>
                </a:lnTo>
                <a:lnTo>
                  <a:pt x="0" y="20531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200250" l="-8994" r="-23434" t="-20062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1219294" y="7494022"/>
            <a:ext cx="861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>
                <a:latin typeface="Fira Sans"/>
                <a:ea typeface="Fira Sans"/>
                <a:cs typeface="Fira Sans"/>
                <a:sym typeface="Fira Sans"/>
              </a:rPr>
              <a:t>Armel, Arton, Mohammad et Victoire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305059" y="3004006"/>
            <a:ext cx="10668300" cy="3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400">
                <a:latin typeface="Fira Sans Black"/>
                <a:ea typeface="Fira Sans Black"/>
                <a:cs typeface="Fira Sans Black"/>
                <a:sym typeface="Fira Sans Black"/>
              </a:rPr>
              <a:t>Polymers prepared through an “ATRP</a:t>
            </a:r>
            <a:endParaRPr b="1" sz="4400">
              <a:latin typeface="Fira Sans Black"/>
              <a:ea typeface="Fira Sans Black"/>
              <a:cs typeface="Fira Sans Black"/>
              <a:sym typeface="Fira Sans Black"/>
            </a:endParaRPr>
          </a:p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400">
                <a:latin typeface="Fira Sans Black"/>
                <a:ea typeface="Fira Sans Black"/>
                <a:cs typeface="Fira Sans Black"/>
                <a:sym typeface="Fira Sans Black"/>
              </a:rPr>
              <a:t>polymerization–esterification” strategy for dual temperature- and reduction-induced paclitaxel delivery</a:t>
            </a:r>
            <a:endParaRPr b="1" sz="4400">
              <a:latin typeface="Fira Sans Black"/>
              <a:ea typeface="Fira Sans Black"/>
              <a:cs typeface="Fira Sans Black"/>
              <a:sym typeface="Fira Sans Black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t/>
            </a:r>
            <a:endParaRPr b="1" sz="4400">
              <a:latin typeface="Fira Sans Black"/>
              <a:ea typeface="Fira Sans Black"/>
              <a:cs typeface="Fira Sans Black"/>
              <a:sym typeface="Fira Sans Black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1219294" y="8173563"/>
            <a:ext cx="861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99"/>
              <a:buFont typeface="Arial"/>
              <a:buNone/>
            </a:pPr>
            <a:r>
              <a:rPr b="1" i="0" lang="en-US" sz="3999" u="none" cap="none" strike="noStrike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UE</a:t>
            </a:r>
            <a:r>
              <a:rPr b="1" lang="en-US" sz="3999">
                <a:latin typeface="Fira Sans"/>
                <a:ea typeface="Fira Sans"/>
                <a:cs typeface="Fira Sans"/>
                <a:sym typeface="Fira Sans"/>
              </a:rPr>
              <a:t> 2A : POLYMERES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222825" y="9201150"/>
            <a:ext cx="9691500" cy="10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72"/>
              <a:buFont typeface="Arial"/>
              <a:buNone/>
            </a:pPr>
            <a:r>
              <a:rPr b="0" i="0" lang="en-US" sz="2972" u="none" cap="none" strike="noStrike">
                <a:solidFill>
                  <a:srgbClr val="05066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MASTER </a:t>
            </a:r>
            <a:r>
              <a:rPr lang="en-US" sz="2972">
                <a:solidFill>
                  <a:srgbClr val="05066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</a:t>
            </a:r>
            <a:r>
              <a:rPr b="0" i="0" lang="en-US" sz="2972" u="none" cap="none" strike="noStrike">
                <a:solidFill>
                  <a:srgbClr val="05066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r>
              <a:rPr lang="en-US" sz="2972">
                <a:solidFill>
                  <a:srgbClr val="05066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Pharmacotechnie et Biopharmacie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72"/>
              <a:buFont typeface="Arial"/>
              <a:buNone/>
            </a:pPr>
            <a:r>
              <a:rPr lang="en-US" sz="2972">
                <a:solidFill>
                  <a:srgbClr val="05066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21</a:t>
            </a:r>
            <a:r>
              <a:rPr b="0" i="0" lang="en-US" sz="2972" u="none" cap="none" strike="noStrike">
                <a:solidFill>
                  <a:srgbClr val="05066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/</a:t>
            </a:r>
            <a:r>
              <a:rPr lang="en-US" sz="2972">
                <a:solidFill>
                  <a:srgbClr val="05066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10</a:t>
            </a:r>
            <a:r>
              <a:rPr b="0" i="0" lang="en-US" sz="2972" u="none" cap="none" strike="noStrike">
                <a:solidFill>
                  <a:srgbClr val="05066D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/2024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222825" y="6122425"/>
            <a:ext cx="10490100" cy="8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</a:rPr>
              <a:t>JingWen Xu, ZhuoMiao Cui, Xin Ge, YanLing Luo and Feng Xu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latin typeface="Fira Sans"/>
                <a:ea typeface="Fira Sans"/>
                <a:cs typeface="Fira Sans"/>
                <a:sym typeface="Fira Sans"/>
              </a:rPr>
              <a:t>The Royal Society of Chemistry, 2020</a:t>
            </a:r>
            <a:endParaRPr sz="2200"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d483389b84_0_40"/>
          <p:cNvSpPr txBox="1"/>
          <p:nvPr/>
        </p:nvSpPr>
        <p:spPr>
          <a:xfrm>
            <a:off x="239225" y="0"/>
            <a:ext cx="17468400" cy="8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</a:rPr>
              <a:t>P3</a:t>
            </a:r>
            <a:r>
              <a:rPr lang="en-US" sz="4000">
                <a:solidFill>
                  <a:schemeClr val="dk1"/>
                </a:solidFill>
              </a:rPr>
              <a:t>:</a:t>
            </a:r>
            <a:endParaRPr sz="4000">
              <a:solidFill>
                <a:schemeClr val="dk1"/>
              </a:solidFill>
            </a:endParaRPr>
          </a:p>
          <a:p>
            <a:pPr indent="-482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b="1" lang="en-US" sz="4000">
                <a:solidFill>
                  <a:schemeClr val="dk1"/>
                </a:solidFill>
              </a:rPr>
              <a:t>Composition</a:t>
            </a:r>
            <a:r>
              <a:rPr lang="en-US" sz="4000">
                <a:solidFill>
                  <a:schemeClr val="dk1"/>
                </a:solidFill>
              </a:rPr>
              <a:t>: PMAOETC₄₀-b-PNIPAM₁₀</a:t>
            </a:r>
            <a:endParaRPr sz="4000">
              <a:solidFill>
                <a:schemeClr val="dk1"/>
              </a:solidFill>
            </a:endParaRPr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-US" sz="4000">
                <a:solidFill>
                  <a:schemeClr val="dk1"/>
                </a:solidFill>
              </a:rPr>
              <a:t>This version has the largest PMAOETC block, leading to the highest drug loading.</a:t>
            </a:r>
            <a:endParaRPr sz="4000">
              <a:solidFill>
                <a:schemeClr val="dk1"/>
              </a:solidFill>
            </a:endParaRPr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b="1" lang="en-US" sz="4000">
                <a:solidFill>
                  <a:schemeClr val="dk1"/>
                </a:solidFill>
              </a:rPr>
              <a:t>Properties</a:t>
            </a:r>
            <a:r>
              <a:rPr lang="en-US" sz="4000">
                <a:solidFill>
                  <a:schemeClr val="dk1"/>
                </a:solidFill>
              </a:rPr>
              <a:t>:</a:t>
            </a:r>
            <a:endParaRPr sz="4000">
              <a:solidFill>
                <a:schemeClr val="dk1"/>
              </a:solidFill>
            </a:endParaRPr>
          </a:p>
          <a:p>
            <a:pPr indent="-482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○"/>
            </a:pPr>
            <a:r>
              <a:rPr b="1" lang="en-US" sz="4000">
                <a:solidFill>
                  <a:schemeClr val="dk1"/>
                </a:solidFill>
              </a:rPr>
              <a:t>CMC</a:t>
            </a:r>
            <a:r>
              <a:rPr lang="en-US" sz="4000">
                <a:solidFill>
                  <a:schemeClr val="dk1"/>
                </a:solidFill>
              </a:rPr>
              <a:t>: 8.14 mg/L</a:t>
            </a:r>
            <a:endParaRPr sz="4000">
              <a:solidFill>
                <a:schemeClr val="dk1"/>
              </a:solidFill>
            </a:endParaRPr>
          </a:p>
          <a:p>
            <a:pPr indent="-482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○"/>
            </a:pPr>
            <a:r>
              <a:rPr b="1" lang="en-US" sz="4000">
                <a:solidFill>
                  <a:schemeClr val="dk1"/>
                </a:solidFill>
              </a:rPr>
              <a:t>LC</a:t>
            </a:r>
            <a:r>
              <a:rPr lang="en-US" sz="4000">
                <a:solidFill>
                  <a:schemeClr val="dk1"/>
                </a:solidFill>
              </a:rPr>
              <a:t>: 29.36%</a:t>
            </a:r>
            <a:endParaRPr sz="4000">
              <a:solidFill>
                <a:schemeClr val="dk1"/>
              </a:solidFill>
            </a:endParaRPr>
          </a:p>
          <a:p>
            <a:pPr indent="-482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○"/>
            </a:pPr>
            <a:r>
              <a:rPr b="1" lang="en-US" sz="4000">
                <a:solidFill>
                  <a:schemeClr val="dk1"/>
                </a:solidFill>
              </a:rPr>
              <a:t>EE</a:t>
            </a:r>
            <a:r>
              <a:rPr lang="en-US" sz="4000">
                <a:solidFill>
                  <a:schemeClr val="dk1"/>
                </a:solidFill>
              </a:rPr>
              <a:t>: 78.33%</a:t>
            </a:r>
            <a:endParaRPr sz="4000">
              <a:solidFill>
                <a:schemeClr val="dk1"/>
              </a:solidFill>
            </a:endParaRPr>
          </a:p>
          <a:p>
            <a:pPr indent="-482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○"/>
            </a:pPr>
            <a:r>
              <a:rPr b="1" lang="en-US" sz="4000">
                <a:solidFill>
                  <a:schemeClr val="dk1"/>
                </a:solidFill>
              </a:rPr>
              <a:t>Zeta potential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b="1" lang="en-US" sz="3800">
                <a:solidFill>
                  <a:schemeClr val="dk1"/>
                </a:solidFill>
              </a:rPr>
              <a:t> (ζ)</a:t>
            </a:r>
            <a:r>
              <a:rPr lang="en-US" sz="4000">
                <a:solidFill>
                  <a:schemeClr val="dk1"/>
                </a:solidFill>
              </a:rPr>
              <a:t>: — (not included, not mentioned why).</a:t>
            </a:r>
            <a:endParaRPr sz="4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2d483389b84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138975"/>
            <a:ext cx="14028176" cy="10009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2d483389b84_0_9"/>
          <p:cNvSpPr txBox="1"/>
          <p:nvPr/>
        </p:nvSpPr>
        <p:spPr>
          <a:xfrm>
            <a:off x="11748500" y="2053050"/>
            <a:ext cx="6394200" cy="24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(D): the nanomicelles grew with increasing GHS concentration → reduction → H bond foration → larger micelles.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0ca06e0969_1_37"/>
          <p:cNvSpPr txBox="1"/>
          <p:nvPr>
            <p:ph type="title"/>
          </p:nvPr>
        </p:nvSpPr>
        <p:spPr>
          <a:xfrm>
            <a:off x="333900" y="508925"/>
            <a:ext cx="17830500" cy="7568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b="1" lang="en-US"/>
            </a:br>
            <a:r>
              <a:rPr b="1" lang="en-US" sz="4850"/>
              <a:t>Uses</a:t>
            </a:r>
            <a:r>
              <a:rPr b="1" lang="en-US"/>
              <a:t>:</a:t>
            </a:r>
            <a:endParaRPr b="1" sz="1300">
              <a:latin typeface="Arial"/>
              <a:ea typeface="Arial"/>
              <a:cs typeface="Arial"/>
              <a:sym typeface="Arial"/>
            </a:endParaRPr>
          </a:p>
          <a:p>
            <a:pPr indent="-425132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b="1" lang="en-US" sz="3438">
                <a:latin typeface="Arial"/>
                <a:ea typeface="Arial"/>
                <a:cs typeface="Arial"/>
                <a:sym typeface="Arial"/>
              </a:rPr>
              <a:t>Targeted Cancer Therapy</a:t>
            </a:r>
            <a:r>
              <a:rPr lang="en-US" sz="3438">
                <a:latin typeface="Arial"/>
                <a:ea typeface="Arial"/>
                <a:cs typeface="Arial"/>
                <a:sym typeface="Arial"/>
              </a:rPr>
              <a:t>:</a:t>
            </a:r>
            <a:endParaRPr sz="3438">
              <a:latin typeface="Arial"/>
              <a:ea typeface="Arial"/>
              <a:cs typeface="Arial"/>
              <a:sym typeface="Arial"/>
            </a:endParaRPr>
          </a:p>
          <a:p>
            <a:pPr indent="-425132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3438">
                <a:solidFill>
                  <a:schemeClr val="dk1"/>
                </a:solidFill>
              </a:rPr>
              <a:t>These polymeric micelles are specifically designed for </a:t>
            </a:r>
            <a:r>
              <a:rPr b="1" lang="en-US" sz="3438">
                <a:solidFill>
                  <a:schemeClr val="dk1"/>
                </a:solidFill>
              </a:rPr>
              <a:t>paclitaxel delivery</a:t>
            </a:r>
            <a:r>
              <a:rPr lang="en-US" sz="3438">
                <a:solidFill>
                  <a:schemeClr val="dk1"/>
                </a:solidFill>
              </a:rPr>
              <a:t> in cancer treatment. The dual (tumor redox- pH) responsiveness ensures that paclitaxel is released </a:t>
            </a:r>
            <a:r>
              <a:rPr b="1" lang="en-US" sz="3438">
                <a:solidFill>
                  <a:schemeClr val="dk1"/>
                </a:solidFill>
              </a:rPr>
              <a:t>in response to tumor-specific conditions</a:t>
            </a:r>
            <a:r>
              <a:rPr lang="en-US" sz="3438">
                <a:solidFill>
                  <a:schemeClr val="dk1"/>
                </a:solidFill>
              </a:rPr>
              <a:t>, minimizing side effects on healthy tissues.</a:t>
            </a:r>
            <a:endParaRPr sz="3438">
              <a:solidFill>
                <a:schemeClr val="dk1"/>
              </a:solidFill>
            </a:endParaRPr>
          </a:p>
          <a:p>
            <a:pPr indent="-42513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b="1" lang="en-US" sz="3438">
                <a:latin typeface="Arial"/>
                <a:ea typeface="Arial"/>
                <a:cs typeface="Arial"/>
                <a:sym typeface="Arial"/>
              </a:rPr>
              <a:t>Enhanced Drug Delivery System</a:t>
            </a:r>
            <a:r>
              <a:rPr lang="en-US" sz="3438">
                <a:latin typeface="Arial"/>
                <a:ea typeface="Arial"/>
                <a:cs typeface="Arial"/>
                <a:sym typeface="Arial"/>
              </a:rPr>
              <a:t>:</a:t>
            </a:r>
            <a:endParaRPr sz="3438">
              <a:latin typeface="Arial"/>
              <a:ea typeface="Arial"/>
              <a:cs typeface="Arial"/>
              <a:sym typeface="Arial"/>
            </a:endParaRPr>
          </a:p>
          <a:p>
            <a:pPr indent="-425132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3438">
                <a:solidFill>
                  <a:schemeClr val="dk1"/>
                </a:solidFill>
              </a:rPr>
              <a:t>The </a:t>
            </a:r>
            <a:r>
              <a:rPr b="1" lang="en-US" sz="3438">
                <a:solidFill>
                  <a:schemeClr val="dk1"/>
                </a:solidFill>
              </a:rPr>
              <a:t>high drug loading</a:t>
            </a:r>
            <a:r>
              <a:rPr lang="en-US" sz="3438">
                <a:solidFill>
                  <a:schemeClr val="dk1"/>
                </a:solidFill>
              </a:rPr>
              <a:t> and </a:t>
            </a:r>
            <a:r>
              <a:rPr b="1" lang="en-US" sz="3438">
                <a:solidFill>
                  <a:schemeClr val="dk1"/>
                </a:solidFill>
              </a:rPr>
              <a:t>controlled release</a:t>
            </a:r>
            <a:r>
              <a:rPr lang="en-US" sz="3438">
                <a:solidFill>
                  <a:schemeClr val="dk1"/>
                </a:solidFill>
              </a:rPr>
              <a:t> make these micelles highly effective for improving </a:t>
            </a:r>
            <a:r>
              <a:rPr b="1" lang="en-US" sz="3438">
                <a:solidFill>
                  <a:schemeClr val="dk1"/>
                </a:solidFill>
              </a:rPr>
              <a:t>drug bioavailability</a:t>
            </a:r>
            <a:r>
              <a:rPr lang="en-US" sz="3438">
                <a:solidFill>
                  <a:schemeClr val="dk1"/>
                </a:solidFill>
              </a:rPr>
              <a:t> and </a:t>
            </a:r>
            <a:r>
              <a:rPr b="1" lang="en-US" sz="3438">
                <a:solidFill>
                  <a:schemeClr val="dk1"/>
                </a:solidFill>
              </a:rPr>
              <a:t>anticancer efficacy</a:t>
            </a:r>
            <a:r>
              <a:rPr lang="en-US" sz="3438">
                <a:solidFill>
                  <a:schemeClr val="dk1"/>
                </a:solidFill>
              </a:rPr>
              <a:t> compared to free paclitaxel.</a:t>
            </a:r>
            <a:endParaRPr sz="3438">
              <a:solidFill>
                <a:schemeClr val="dk1"/>
              </a:solidFill>
            </a:endParaRPr>
          </a:p>
          <a:p>
            <a:pPr indent="-425132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b="1" lang="en-US" sz="3438">
                <a:latin typeface="Arial"/>
                <a:ea typeface="Arial"/>
                <a:cs typeface="Arial"/>
                <a:sym typeface="Arial"/>
              </a:rPr>
              <a:t>Biomedical Applications</a:t>
            </a:r>
            <a:r>
              <a:rPr lang="en-US" sz="3438">
                <a:latin typeface="Arial"/>
                <a:ea typeface="Arial"/>
                <a:cs typeface="Arial"/>
                <a:sym typeface="Arial"/>
              </a:rPr>
              <a:t>:</a:t>
            </a:r>
            <a:endParaRPr sz="3438">
              <a:latin typeface="Arial"/>
              <a:ea typeface="Arial"/>
              <a:cs typeface="Arial"/>
              <a:sym typeface="Arial"/>
            </a:endParaRPr>
          </a:p>
          <a:p>
            <a:pPr indent="-425132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○"/>
            </a:pPr>
            <a:r>
              <a:rPr lang="en-US" sz="3438">
                <a:solidFill>
                  <a:schemeClr val="dk1"/>
                </a:solidFill>
              </a:rPr>
              <a:t>Beyond cancer therapy, these polymers could be used for delivering other hydrophobic drugs and therapeutic agents in various biomedical fields, including </a:t>
            </a:r>
            <a:r>
              <a:rPr b="1" lang="en-US" sz="3438">
                <a:solidFill>
                  <a:schemeClr val="dk1"/>
                </a:solidFill>
              </a:rPr>
              <a:t>targeted drug delivery</a:t>
            </a:r>
            <a:r>
              <a:rPr lang="en-US" sz="3438">
                <a:solidFill>
                  <a:schemeClr val="dk1"/>
                </a:solidFill>
              </a:rPr>
              <a:t> and </a:t>
            </a:r>
            <a:r>
              <a:rPr b="1" lang="en-US" sz="3438">
                <a:solidFill>
                  <a:schemeClr val="dk1"/>
                </a:solidFill>
              </a:rPr>
              <a:t>controlled release systems</a:t>
            </a:r>
            <a:r>
              <a:rPr lang="en-US" sz="3438">
                <a:solidFill>
                  <a:schemeClr val="dk1"/>
                </a:solidFill>
              </a:rPr>
              <a:t>.</a:t>
            </a:r>
            <a:endParaRPr sz="3438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772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0ca06e0969_1_31"/>
          <p:cNvSpPr txBox="1"/>
          <p:nvPr/>
        </p:nvSpPr>
        <p:spPr>
          <a:xfrm>
            <a:off x="591750" y="893325"/>
            <a:ext cx="17104500" cy="8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</a:rPr>
              <a:t>Analyse critique et perspective</a:t>
            </a:r>
            <a:r>
              <a:rPr b="1"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30ca06e0969_1_31"/>
          <p:cNvSpPr txBox="1"/>
          <p:nvPr/>
        </p:nvSpPr>
        <p:spPr>
          <a:xfrm>
            <a:off x="819600" y="2090775"/>
            <a:ext cx="16648800" cy="86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Char char="-"/>
            </a:pPr>
            <a:r>
              <a:rPr lang="en-US" sz="3200">
                <a:solidFill>
                  <a:schemeClr val="accent3"/>
                </a:solidFill>
              </a:rPr>
              <a:t>Sensibilité à la température et aux groupements réducteurs → Thérapeutiques ciblées</a:t>
            </a:r>
            <a:endParaRPr sz="3200">
              <a:solidFill>
                <a:schemeClr val="accent3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Char char="-"/>
            </a:pPr>
            <a:r>
              <a:rPr lang="en-US" sz="3200">
                <a:solidFill>
                  <a:schemeClr val="accent3"/>
                </a:solidFill>
              </a:rPr>
              <a:t>Étude in vivo → Réduction du volume tumoral de 1,34 fois supérieure à celle du traitement par PTX libre</a:t>
            </a:r>
            <a:endParaRPr sz="3200">
              <a:solidFill>
                <a:schemeClr val="accent3"/>
              </a:solidFill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Char char="-"/>
            </a:pPr>
            <a:r>
              <a:rPr lang="en-US" sz="3200">
                <a:solidFill>
                  <a:schemeClr val="accent3"/>
                </a:solidFill>
              </a:rPr>
              <a:t>Absence d'effets secondaires notables sur les principaux organes, contrairement au PTX classique</a:t>
            </a:r>
            <a:endParaRPr sz="3200">
              <a:solidFill>
                <a:schemeClr val="accent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Char char="-"/>
            </a:pP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Indice de substitution → Impact sur l'encapsulation du PA</a:t>
            </a: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Données à moyen/long terme sur la stabilité des micelles</a:t>
            </a:r>
            <a:endParaRPr sz="3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Methode difficile →Transposition d'échelle et les différentes étapes intermédiaires de polymérisation</a:t>
            </a:r>
            <a:endParaRPr sz="3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18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alibri"/>
              <a:buChar char="-"/>
            </a:pPr>
            <a:r>
              <a:rPr lang="en-US" sz="32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Structuration de l’article</a:t>
            </a:r>
            <a:endParaRPr sz="3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Utilisation dans d'autres maladies chroniques</a:t>
            </a:r>
            <a:endParaRPr i="1" sz="3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Modèles tumoraux différents → D'autres types de cancer</a:t>
            </a:r>
            <a:endParaRPr i="1" sz="34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9"/>
          <p:cNvGrpSpPr/>
          <p:nvPr/>
        </p:nvGrpSpPr>
        <p:grpSpPr>
          <a:xfrm>
            <a:off x="14376055" y="-1177602"/>
            <a:ext cx="9852713" cy="11676274"/>
            <a:chOff x="0" y="0"/>
            <a:chExt cx="13136951" cy="15568366"/>
          </a:xfrm>
        </p:grpSpPr>
        <p:sp>
          <p:nvSpPr>
            <p:cNvPr id="209" name="Google Shape;209;p9"/>
            <p:cNvSpPr/>
            <p:nvPr/>
          </p:nvSpPr>
          <p:spPr>
            <a:xfrm flipH="1" rot="10800000">
              <a:off x="0" y="0"/>
              <a:ext cx="10199044" cy="5823319"/>
            </a:xfrm>
            <a:custGeom>
              <a:rect b="b" l="l" r="r" t="t"/>
              <a:pathLst>
                <a:path extrusionOk="0" h="5823319" w="10199044">
                  <a:moveTo>
                    <a:pt x="0" y="5823319"/>
                  </a:moveTo>
                  <a:lnTo>
                    <a:pt x="10199044" y="5823319"/>
                  </a:lnTo>
                  <a:lnTo>
                    <a:pt x="10199044" y="0"/>
                  </a:lnTo>
                  <a:lnTo>
                    <a:pt x="0" y="0"/>
                  </a:lnTo>
                  <a:lnTo>
                    <a:pt x="0" y="5823319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-5157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9"/>
            <p:cNvSpPr/>
            <p:nvPr/>
          </p:nvSpPr>
          <p:spPr>
            <a:xfrm rot="10800000">
              <a:off x="2115666" y="3513875"/>
              <a:ext cx="11021285" cy="12054491"/>
            </a:xfrm>
            <a:custGeom>
              <a:rect b="b" l="l" r="r" t="t"/>
              <a:pathLst>
                <a:path extrusionOk="0" h="5372100" w="4911651">
                  <a:moveTo>
                    <a:pt x="3360981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3360981" y="5372100"/>
                  </a:lnTo>
                  <a:lnTo>
                    <a:pt x="4911651" y="2686050"/>
                  </a:lnTo>
                  <a:lnTo>
                    <a:pt x="3360981" y="0"/>
                  </a:lnTo>
                  <a:close/>
                </a:path>
              </a:pathLst>
            </a:custGeom>
            <a:solidFill>
              <a:srgbClr val="1836B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9"/>
          <p:cNvSpPr txBox="1"/>
          <p:nvPr/>
        </p:nvSpPr>
        <p:spPr>
          <a:xfrm>
            <a:off x="1598219" y="3577144"/>
            <a:ext cx="13008300" cy="3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915"/>
              <a:buFont typeface="Arial"/>
              <a:buNone/>
            </a:pPr>
            <a:r>
              <a:rPr b="0" i="0" lang="en-US" sz="8915" u="none" cap="none" strike="noStrike">
                <a:solidFill>
                  <a:srgbClr val="45467E"/>
                </a:solidFill>
                <a:latin typeface="Arial"/>
                <a:ea typeface="Arial"/>
                <a:cs typeface="Arial"/>
                <a:sym typeface="Arial"/>
              </a:rPr>
              <a:t>THANKS FOR YOUR ATTENTION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9"/>
          <p:cNvSpPr/>
          <p:nvPr/>
        </p:nvSpPr>
        <p:spPr>
          <a:xfrm>
            <a:off x="152400" y="152400"/>
            <a:ext cx="18288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ca06e0969_0_4"/>
          <p:cNvSpPr txBox="1"/>
          <p:nvPr/>
        </p:nvSpPr>
        <p:spPr>
          <a:xfrm>
            <a:off x="863075" y="909725"/>
            <a:ext cx="71613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30ca06e0969_0_4"/>
          <p:cNvSpPr txBox="1"/>
          <p:nvPr/>
        </p:nvSpPr>
        <p:spPr>
          <a:xfrm>
            <a:off x="863075" y="1942325"/>
            <a:ext cx="11453400" cy="41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Libération de médicaments anticancéreux : défi majeur 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Faible stabilité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Biodisponibilité limitée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Effets secondaires toxiques des traitements conventionnels.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Paclitaxel (PTX), (médicament chimiothérapeutique largement utilisé) particulièrement concerné par ces limitations :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hautement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hydrophobe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-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difficultés à atteindre efficacement les tissus tumoraux sans affecter les cellules saines.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g30ca06e0969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97500" y="1034950"/>
            <a:ext cx="4387700" cy="297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30ca06e0969_0_4"/>
          <p:cNvSpPr txBox="1"/>
          <p:nvPr/>
        </p:nvSpPr>
        <p:spPr>
          <a:xfrm>
            <a:off x="14216550" y="4255400"/>
            <a:ext cx="1749600" cy="5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Paclitaxel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g30ca06e0969_0_4"/>
          <p:cNvSpPr/>
          <p:nvPr/>
        </p:nvSpPr>
        <p:spPr>
          <a:xfrm>
            <a:off x="863075" y="6567250"/>
            <a:ext cx="1259700" cy="536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g30ca06e0969_0_4"/>
          <p:cNvSpPr txBox="1"/>
          <p:nvPr/>
        </p:nvSpPr>
        <p:spPr>
          <a:xfrm>
            <a:off x="2443924" y="6310600"/>
            <a:ext cx="94992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Nanovéhicules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composés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p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olymères amphiphiles auto-assemblés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voie prometteuse pour la vectorisation et la libération de principes actifs.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g30ca06e0969_0_4"/>
          <p:cNvSpPr txBox="1"/>
          <p:nvPr/>
        </p:nvSpPr>
        <p:spPr>
          <a:xfrm>
            <a:off x="2443925" y="7553175"/>
            <a:ext cx="9404100" cy="19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ncapsulation et assemblement dans des polymères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Polymères amphiphiles à blocs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forment spontanément des systèmes de libération nanométriques dont le coeur hydrophobe contient le PA : libération cellulaire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g30ca06e0969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24575" y="7553175"/>
            <a:ext cx="173355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30ca06e0969_0_4"/>
          <p:cNvPicPr preferRelativeResize="0"/>
          <p:nvPr/>
        </p:nvPicPr>
        <p:blipFill rotWithShape="1">
          <a:blip r:embed="rId5">
            <a:alphaModFix/>
          </a:blip>
          <a:srcRect b="0" l="13062" r="41910" t="16415"/>
          <a:stretch/>
        </p:blipFill>
        <p:spPr>
          <a:xfrm>
            <a:off x="13738450" y="5013879"/>
            <a:ext cx="2705799" cy="2346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d4858b35f0_8_6"/>
          <p:cNvSpPr txBox="1"/>
          <p:nvPr/>
        </p:nvSpPr>
        <p:spPr>
          <a:xfrm>
            <a:off x="863075" y="909725"/>
            <a:ext cx="7161300" cy="7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Concept de l'étude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2d4858b35f0_8_6"/>
          <p:cNvSpPr txBox="1"/>
          <p:nvPr/>
        </p:nvSpPr>
        <p:spPr>
          <a:xfrm>
            <a:off x="909725" y="1982750"/>
            <a:ext cx="5846400" cy="709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1/ 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Fabrication d'un polymère amphiphile par une stratégie de </a:t>
            </a: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polymerization–esterification ATRP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(polymérisation par transfert d’atomes)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Double sensibilité à la température + agents réducteurs pour la délivrance de paclitaxel.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Polymère PMAOETC-b-PNIPAM</a:t>
            </a: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→ encapsule efficacement le paclitaxel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-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interactions hydrophobes 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746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-"/>
            </a:pPr>
            <a:r>
              <a:rPr lang="en-US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Liaisons hydrogène.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2/ Développement d’un système de micelles sensibles aux stimuli (température et réduction) pour la </a:t>
            </a: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libération ciblée de paclitaxel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dans les environnements tumoraux.</a:t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None/>
            </a:pPr>
            <a:r>
              <a:t/>
            </a:r>
            <a:endParaRPr sz="2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2" name="Google Shape;112;g2d4858b35f0_8_6"/>
          <p:cNvGrpSpPr/>
          <p:nvPr/>
        </p:nvGrpSpPr>
        <p:grpSpPr>
          <a:xfrm>
            <a:off x="7248100" y="909734"/>
            <a:ext cx="5446450" cy="7729365"/>
            <a:chOff x="12104050" y="701635"/>
            <a:chExt cx="5446450" cy="7378868"/>
          </a:xfrm>
        </p:grpSpPr>
        <p:grpSp>
          <p:nvGrpSpPr>
            <p:cNvPr id="113" name="Google Shape;113;g2d4858b35f0_8_6"/>
            <p:cNvGrpSpPr/>
            <p:nvPr/>
          </p:nvGrpSpPr>
          <p:grpSpPr>
            <a:xfrm>
              <a:off x="12276691" y="701635"/>
              <a:ext cx="4918613" cy="4530560"/>
              <a:chOff x="3977950" y="6054100"/>
              <a:chExt cx="3692375" cy="3439800"/>
            </a:xfrm>
          </p:grpSpPr>
          <p:pic>
            <p:nvPicPr>
              <p:cNvPr id="114" name="Google Shape;114;g2d4858b35f0_8_6"/>
              <p:cNvPicPr preferRelativeResize="0"/>
              <p:nvPr/>
            </p:nvPicPr>
            <p:blipFill rotWithShape="1">
              <a:blip r:embed="rId3">
                <a:alphaModFix/>
              </a:blip>
              <a:srcRect b="8933" l="0" r="0" t="0"/>
              <a:stretch/>
            </p:blipFill>
            <p:spPr>
              <a:xfrm>
                <a:off x="3977950" y="6054100"/>
                <a:ext cx="3692375" cy="34398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5" name="Google Shape;115;g2d4858b35f0_8_6"/>
              <p:cNvSpPr/>
              <p:nvPr/>
            </p:nvSpPr>
            <p:spPr>
              <a:xfrm>
                <a:off x="3977950" y="7480900"/>
                <a:ext cx="806100" cy="586200"/>
              </a:xfrm>
              <a:prstGeom prst="rect">
                <a:avLst/>
              </a:prstGeom>
              <a:solidFill>
                <a:schemeClr val="lt1"/>
              </a:soli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6" name="Google Shape;116;g2d4858b35f0_8_6"/>
            <p:cNvSpPr txBox="1"/>
            <p:nvPr/>
          </p:nvSpPr>
          <p:spPr>
            <a:xfrm>
              <a:off x="12104050" y="5232200"/>
              <a:ext cx="2628000" cy="179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683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0A208D"/>
                </a:buClr>
                <a:buSzPts val="2200"/>
                <a:buFont typeface="Calibri"/>
                <a:buChar char="-"/>
              </a:pPr>
              <a:r>
                <a:rPr lang="en-US" sz="2200">
                  <a:solidFill>
                    <a:srgbClr val="0A208D"/>
                  </a:solidFill>
                  <a:latin typeface="Calibri"/>
                  <a:ea typeface="Calibri"/>
                  <a:cs typeface="Calibri"/>
                  <a:sym typeface="Calibri"/>
                </a:rPr>
                <a:t>longues chaînes alkyle</a:t>
              </a:r>
              <a:endParaRPr sz="2200">
                <a:solidFill>
                  <a:srgbClr val="0A208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3683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0A208D"/>
                </a:buClr>
                <a:buSzPts val="2200"/>
                <a:buFont typeface="Calibri"/>
                <a:buChar char="-"/>
              </a:pPr>
              <a:r>
                <a:rPr lang="en-US" sz="2200">
                  <a:solidFill>
                    <a:srgbClr val="0A208D"/>
                  </a:solidFill>
                  <a:latin typeface="Calibri"/>
                  <a:ea typeface="Calibri"/>
                  <a:cs typeface="Calibri"/>
                  <a:sym typeface="Calibri"/>
                </a:rPr>
                <a:t>gp ester </a:t>
              </a:r>
              <a:endParaRPr sz="2200">
                <a:solidFill>
                  <a:srgbClr val="0A208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0A208D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0A208D"/>
                  </a:solidFill>
                  <a:latin typeface="Calibri"/>
                  <a:ea typeface="Calibri"/>
                  <a:cs typeface="Calibri"/>
                  <a:sym typeface="Calibri"/>
                </a:rPr>
                <a:t>très hydrophobe</a:t>
              </a:r>
              <a:endParaRPr sz="2200">
                <a:solidFill>
                  <a:srgbClr val="0A208D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g2d4858b35f0_8_6"/>
            <p:cNvSpPr txBox="1"/>
            <p:nvPr/>
          </p:nvSpPr>
          <p:spPr>
            <a:xfrm>
              <a:off x="14922500" y="5335803"/>
              <a:ext cx="2628000" cy="2744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-3683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DA8FDA"/>
                </a:buClr>
                <a:buSzPts val="2200"/>
                <a:buFont typeface="Calibri"/>
                <a:buChar char="-"/>
              </a:pPr>
              <a:r>
                <a:rPr lang="en-US" sz="2200">
                  <a:solidFill>
                    <a:srgbClr val="DA8FDA"/>
                  </a:solidFill>
                  <a:latin typeface="Calibri"/>
                  <a:ea typeface="Calibri"/>
                  <a:cs typeface="Calibri"/>
                  <a:sym typeface="Calibri"/>
                </a:rPr>
                <a:t>amide</a:t>
              </a:r>
              <a:endParaRPr sz="2200">
                <a:solidFill>
                  <a:srgbClr val="DA8FDA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DA8FDA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DA8FDA"/>
                  </a:solidFill>
                  <a:latin typeface="Calibri"/>
                  <a:ea typeface="Calibri"/>
                  <a:cs typeface="Calibri"/>
                  <a:sym typeface="Calibri"/>
                </a:rPr>
                <a:t>interaction avec l'eau à basse température </a:t>
              </a:r>
              <a:endParaRPr sz="2200">
                <a:solidFill>
                  <a:srgbClr val="DA8FDA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DA8FDA"/>
                  </a:solidFill>
                  <a:latin typeface="Calibri"/>
                  <a:ea typeface="Calibri"/>
                  <a:cs typeface="Calibri"/>
                  <a:sym typeface="Calibri"/>
                </a:rPr>
                <a:t>moins </a:t>
              </a:r>
              <a:r>
                <a:rPr b="1" lang="en-US" sz="2200">
                  <a:solidFill>
                    <a:srgbClr val="DA8FDA"/>
                  </a:solidFill>
                  <a:latin typeface="Calibri"/>
                  <a:ea typeface="Calibri"/>
                  <a:cs typeface="Calibri"/>
                  <a:sym typeface="Calibri"/>
                </a:rPr>
                <a:t>hydrophile</a:t>
              </a:r>
              <a:r>
                <a:rPr lang="en-US" sz="2200">
                  <a:solidFill>
                    <a:srgbClr val="DA8FDA"/>
                  </a:solidFill>
                  <a:latin typeface="Calibri"/>
                  <a:ea typeface="Calibri"/>
                  <a:cs typeface="Calibri"/>
                  <a:sym typeface="Calibri"/>
                </a:rPr>
                <a:t>, thermosensible à température plus élevée.</a:t>
              </a:r>
              <a:endParaRPr sz="2200">
                <a:solidFill>
                  <a:srgbClr val="DA8FDA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DA8FDA"/>
                  </a:solidFill>
                  <a:latin typeface="Calibri"/>
                  <a:ea typeface="Calibri"/>
                  <a:cs typeface="Calibri"/>
                  <a:sym typeface="Calibri"/>
                </a:rPr>
                <a:t>t</a:t>
              </a:r>
              <a:r>
                <a:rPr b="1" lang="en-US" sz="2200">
                  <a:solidFill>
                    <a:srgbClr val="DA8FDA"/>
                  </a:solidFill>
                  <a:latin typeface="Calibri"/>
                  <a:ea typeface="Calibri"/>
                  <a:cs typeface="Calibri"/>
                  <a:sym typeface="Calibri"/>
                </a:rPr>
                <a:t>hermosensible</a:t>
              </a:r>
              <a:endParaRPr b="1" sz="2200">
                <a:solidFill>
                  <a:srgbClr val="DA8FDA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45720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DA8FDA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200">
                <a:solidFill>
                  <a:srgbClr val="DA8FDA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8" name="Google Shape;118;g2d4858b35f0_8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64975" y="3112464"/>
            <a:ext cx="4918600" cy="4062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0ca06e0969_0_1"/>
          <p:cNvSpPr txBox="1"/>
          <p:nvPr/>
        </p:nvSpPr>
        <p:spPr>
          <a:xfrm>
            <a:off x="152400" y="128350"/>
            <a:ext cx="18135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POLYMERISATION 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30ca06e0969_0_1"/>
          <p:cNvSpPr txBox="1"/>
          <p:nvPr/>
        </p:nvSpPr>
        <p:spPr>
          <a:xfrm>
            <a:off x="152400" y="7686000"/>
            <a:ext cx="10089000" cy="17424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CARACTERISATION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 : Mw et Mn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RMN ¹H : Structure chimique du polymère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30ca06e0969_0_1"/>
          <p:cNvSpPr txBox="1"/>
          <p:nvPr/>
        </p:nvSpPr>
        <p:spPr>
          <a:xfrm>
            <a:off x="11741150" y="1171925"/>
            <a:ext cx="6343800" cy="501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INITIATION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30ca06e0969_0_1"/>
          <p:cNvSpPr txBox="1"/>
          <p:nvPr/>
        </p:nvSpPr>
        <p:spPr>
          <a:xfrm>
            <a:off x="11769725" y="5229575"/>
            <a:ext cx="6343800" cy="5013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PROPAGATION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g30ca06e0969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81150"/>
            <a:ext cx="10430976" cy="5920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30ca06e0969_0_1"/>
          <p:cNvSpPr txBox="1"/>
          <p:nvPr/>
        </p:nvSpPr>
        <p:spPr>
          <a:xfrm>
            <a:off x="152400" y="1081150"/>
            <a:ext cx="7038000" cy="2347800"/>
          </a:xfrm>
          <a:prstGeom prst="rect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" name="Google Shape;129;g30ca06e0969_0_1"/>
          <p:cNvCxnSpPr/>
          <p:nvPr/>
        </p:nvCxnSpPr>
        <p:spPr>
          <a:xfrm>
            <a:off x="10536775" y="820175"/>
            <a:ext cx="12600" cy="94305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0" name="Google Shape;130;g30ca06e0969_0_1"/>
          <p:cNvCxnSpPr/>
          <p:nvPr/>
        </p:nvCxnSpPr>
        <p:spPr>
          <a:xfrm>
            <a:off x="7194850" y="1235325"/>
            <a:ext cx="3566100" cy="9000"/>
          </a:xfrm>
          <a:prstGeom prst="straightConnector1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1" name="Google Shape;131;g30ca06e0969_0_1"/>
          <p:cNvSpPr txBox="1"/>
          <p:nvPr/>
        </p:nvSpPr>
        <p:spPr>
          <a:xfrm>
            <a:off x="10684275" y="1081150"/>
            <a:ext cx="7553100" cy="8545500"/>
          </a:xfrm>
          <a:prstGeom prst="rect">
            <a:avLst/>
          </a:prstGeom>
          <a:noFill/>
          <a:ln cap="flat" cmpd="sng" w="38100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30ca06e0969_0_1"/>
          <p:cNvSpPr txBox="1"/>
          <p:nvPr/>
        </p:nvSpPr>
        <p:spPr>
          <a:xfrm>
            <a:off x="11741150" y="8007200"/>
            <a:ext cx="858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HEMA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g30ca06e0969_0_1"/>
          <p:cNvSpPr txBox="1"/>
          <p:nvPr/>
        </p:nvSpPr>
        <p:spPr>
          <a:xfrm>
            <a:off x="12790188" y="2663350"/>
            <a:ext cx="858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EBP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0ca06e0969_0_1"/>
          <p:cNvSpPr txBox="1"/>
          <p:nvPr/>
        </p:nvSpPr>
        <p:spPr>
          <a:xfrm>
            <a:off x="12897613" y="4511725"/>
            <a:ext cx="1555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PMDETA/CuCl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30ca06e0969_0_1"/>
          <p:cNvSpPr txBox="1"/>
          <p:nvPr/>
        </p:nvSpPr>
        <p:spPr>
          <a:xfrm>
            <a:off x="16038100" y="4422650"/>
            <a:ext cx="1782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PMDETA/CuClBr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30ca06e0969_0_1"/>
          <p:cNvSpPr txBox="1"/>
          <p:nvPr/>
        </p:nvSpPr>
        <p:spPr>
          <a:xfrm>
            <a:off x="14680525" y="8577600"/>
            <a:ext cx="1326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PHEMA en formation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30ca06e0969_0_1"/>
          <p:cNvSpPr txBox="1"/>
          <p:nvPr/>
        </p:nvSpPr>
        <p:spPr>
          <a:xfrm>
            <a:off x="16604575" y="8577600"/>
            <a:ext cx="1507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PHEMA-Br en formation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30ca06e0969_0_1"/>
          <p:cNvSpPr/>
          <p:nvPr/>
        </p:nvSpPr>
        <p:spPr>
          <a:xfrm>
            <a:off x="12501950" y="3693375"/>
            <a:ext cx="816300" cy="5013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30ca06e0969_0_1"/>
          <p:cNvSpPr/>
          <p:nvPr/>
        </p:nvSpPr>
        <p:spPr>
          <a:xfrm>
            <a:off x="16409475" y="3352750"/>
            <a:ext cx="1229100" cy="501300"/>
          </a:xfrm>
          <a:prstGeom prst="ellipse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30ca06e0969_0_1"/>
          <p:cNvSpPr txBox="1"/>
          <p:nvPr/>
        </p:nvSpPr>
        <p:spPr>
          <a:xfrm>
            <a:off x="15895775" y="6867150"/>
            <a:ext cx="49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・</a:t>
            </a: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30ca06e0969_0_1"/>
          <p:cNvSpPr txBox="1"/>
          <p:nvPr/>
        </p:nvSpPr>
        <p:spPr>
          <a:xfrm>
            <a:off x="15440225" y="6915738"/>
            <a:ext cx="1782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PMDETA/CuClBr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g30ca06e0969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82351" y="1789831"/>
            <a:ext cx="7455002" cy="6814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0ca06e0969_1_34"/>
          <p:cNvSpPr txBox="1"/>
          <p:nvPr/>
        </p:nvSpPr>
        <p:spPr>
          <a:xfrm>
            <a:off x="152400" y="128350"/>
            <a:ext cx="18135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FORMATION DE MICELLES</a:t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30ca06e0969_1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4175" y="1081175"/>
            <a:ext cx="9286375" cy="5696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30ca06e0969_1_34"/>
          <p:cNvSpPr txBox="1"/>
          <p:nvPr/>
        </p:nvSpPr>
        <p:spPr>
          <a:xfrm>
            <a:off x="694375" y="9800425"/>
            <a:ext cx="4595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Yun H. F. et </a:t>
            </a:r>
            <a:r>
              <a:rPr i="1" lang="en-US" sz="1500"/>
              <a:t>al</a:t>
            </a:r>
            <a:r>
              <a:rPr lang="en-US" sz="1500"/>
              <a:t>, Chemical Physics Letters, 2022</a:t>
            </a:r>
            <a:endParaRPr sz="1500"/>
          </a:p>
        </p:txBody>
      </p:sp>
      <p:cxnSp>
        <p:nvCxnSpPr>
          <p:cNvPr id="150" name="Google Shape;150;g30ca06e0969_1_34"/>
          <p:cNvCxnSpPr/>
          <p:nvPr/>
        </p:nvCxnSpPr>
        <p:spPr>
          <a:xfrm>
            <a:off x="10689175" y="820175"/>
            <a:ext cx="12600" cy="9430500"/>
          </a:xfrm>
          <a:prstGeom prst="straightConnector1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" name="Google Shape;151;g30ca06e0969_1_34"/>
          <p:cNvSpPr/>
          <p:nvPr/>
        </p:nvSpPr>
        <p:spPr>
          <a:xfrm rot="-7067074">
            <a:off x="10089557" y="2163167"/>
            <a:ext cx="2061361" cy="4630382"/>
          </a:xfrm>
          <a:prstGeom prst="triangle">
            <a:avLst>
              <a:gd fmla="val 47376" name="adj"/>
            </a:avLst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g30ca06e0969_1_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03600" y="1272600"/>
            <a:ext cx="3352825" cy="329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30ca06e0969_1_34"/>
          <p:cNvSpPr/>
          <p:nvPr/>
        </p:nvSpPr>
        <p:spPr>
          <a:xfrm rot="-894980">
            <a:off x="13835502" y="4143889"/>
            <a:ext cx="440545" cy="1806570"/>
          </a:xfrm>
          <a:prstGeom prst="triangle">
            <a:avLst>
              <a:gd fmla="val 47376" name="adj"/>
            </a:avLst>
          </a:prstGeom>
          <a:solidFill>
            <a:srgbClr val="FFFF00"/>
          </a:solidFill>
          <a:ln cap="flat" cmpd="sng" w="9525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g30ca06e0969_1_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57450" y="5976725"/>
            <a:ext cx="6088850" cy="106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30ca06e0969_1_34"/>
          <p:cNvSpPr txBox="1"/>
          <p:nvPr/>
        </p:nvSpPr>
        <p:spPr>
          <a:xfrm>
            <a:off x="11020400" y="5933950"/>
            <a:ext cx="7038000" cy="1406700"/>
          </a:xfrm>
          <a:prstGeom prst="rect">
            <a:avLst/>
          </a:prstGeom>
          <a:noFill/>
          <a:ln cap="flat" cmpd="sng" w="1524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30ca06e0969_1_34"/>
          <p:cNvSpPr txBox="1"/>
          <p:nvPr/>
        </p:nvSpPr>
        <p:spPr>
          <a:xfrm>
            <a:off x="281550" y="6930375"/>
            <a:ext cx="10089000" cy="27456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CARACTERISATION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Zetasizer : diamètre hydrodynamique, potentiel zeta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spectrométrie à fluorescence : CMC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 : morphologie des micelles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spectrophotométrie UV-Vis : LC (%), EE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(%) et influence de la température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30ca06e0969_1_34"/>
          <p:cNvSpPr txBox="1"/>
          <p:nvPr/>
        </p:nvSpPr>
        <p:spPr>
          <a:xfrm>
            <a:off x="12202375" y="6625575"/>
            <a:ext cx="1758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PMAOETC</a:t>
            </a:r>
            <a:endParaRPr b="1" sz="29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30ca06e0969_1_34"/>
          <p:cNvSpPr txBox="1"/>
          <p:nvPr/>
        </p:nvSpPr>
        <p:spPr>
          <a:xfrm>
            <a:off x="15460975" y="6625575"/>
            <a:ext cx="17580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9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PNIPAM</a:t>
            </a:r>
            <a:endParaRPr b="1" sz="29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30ca06e0969_1_34"/>
          <p:cNvSpPr txBox="1"/>
          <p:nvPr/>
        </p:nvSpPr>
        <p:spPr>
          <a:xfrm>
            <a:off x="977175" y="5401625"/>
            <a:ext cx="2723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 mg polymère + 10 mL DMSO / 2L eau / 72 H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g30ca06e0969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925" y="473927"/>
            <a:ext cx="17950301" cy="545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30ca06e0969_1_0"/>
          <p:cNvSpPr txBox="1"/>
          <p:nvPr/>
        </p:nvSpPr>
        <p:spPr>
          <a:xfrm>
            <a:off x="517550" y="5667275"/>
            <a:ext cx="16703400" cy="4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F2937"/>
                </a:solidFill>
                <a:highlight>
                  <a:srgbClr val="FFFFFF"/>
                </a:highlight>
              </a:rPr>
              <a:t>The key physicochemical findings of the study (1) :</a:t>
            </a:r>
            <a:endParaRPr sz="4000">
              <a:solidFill>
                <a:srgbClr val="1F2937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1F2937"/>
              </a:solidFill>
              <a:highlight>
                <a:srgbClr val="FFFFFF"/>
              </a:highlight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Char char="-"/>
            </a:pPr>
            <a:r>
              <a:rPr b="1" lang="en-US" sz="3800">
                <a:solidFill>
                  <a:schemeClr val="dk1"/>
                </a:solidFill>
              </a:rPr>
              <a:t>Micelle formation</a:t>
            </a:r>
            <a:r>
              <a:rPr lang="en-US" sz="3800">
                <a:solidFill>
                  <a:schemeClr val="dk1"/>
                </a:solidFill>
              </a:rPr>
              <a:t> and their structure (PMAOETC hydrophobic-core and PNIPAM- hydrophilic shell).</a:t>
            </a:r>
            <a:endParaRPr sz="3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</a:endParaRPr>
          </a:p>
          <a:p>
            <a:pPr indent="-469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Char char="-"/>
            </a:pPr>
            <a:r>
              <a:rPr b="1" lang="en-US" sz="3800">
                <a:solidFill>
                  <a:schemeClr val="dk1"/>
                </a:solidFill>
              </a:rPr>
              <a:t>Physicochemical properties</a:t>
            </a:r>
            <a:r>
              <a:rPr lang="en-US" sz="3800">
                <a:solidFill>
                  <a:schemeClr val="dk1"/>
                </a:solidFill>
              </a:rPr>
              <a:t>: low CMC, high zeta potential, and responsiveness to temperature and GSH.</a:t>
            </a:r>
            <a:endParaRPr sz="3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d483389b84_0_22"/>
          <p:cNvSpPr txBox="1"/>
          <p:nvPr/>
        </p:nvSpPr>
        <p:spPr>
          <a:xfrm>
            <a:off x="0" y="0"/>
            <a:ext cx="17642400" cy="99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dk1"/>
                </a:solidFill>
              </a:rPr>
              <a:t>The key physicochemical findings (2):</a:t>
            </a:r>
            <a:endParaRPr sz="3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chemeClr val="dk1"/>
                </a:solidFill>
              </a:rPr>
              <a:t>Temperature and Reduction Responsiveness</a:t>
            </a:r>
            <a:r>
              <a:rPr lang="en-US" sz="3800">
                <a:solidFill>
                  <a:schemeClr val="dk1"/>
                </a:solidFill>
              </a:rPr>
              <a:t>:</a:t>
            </a:r>
            <a:endParaRPr sz="3800">
              <a:solidFill>
                <a:schemeClr val="dk1"/>
              </a:solidFill>
            </a:endParaRPr>
          </a:p>
          <a:p>
            <a:pPr indent="-469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800"/>
              <a:buChar char="●"/>
            </a:pPr>
            <a:r>
              <a:rPr lang="en-US" sz="3800">
                <a:solidFill>
                  <a:schemeClr val="dk1"/>
                </a:solidFill>
              </a:rPr>
              <a:t>The micelles exhibited dual responsiveness:</a:t>
            </a:r>
            <a:endParaRPr sz="3800">
              <a:solidFill>
                <a:schemeClr val="dk1"/>
              </a:solidFill>
            </a:endParaRPr>
          </a:p>
          <a:p>
            <a:pPr indent="-469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Char char="○"/>
            </a:pPr>
            <a:r>
              <a:rPr b="1" lang="en-US" sz="3800">
                <a:solidFill>
                  <a:schemeClr val="dk1"/>
                </a:solidFill>
              </a:rPr>
              <a:t>Temperature-sensitive phase transition</a:t>
            </a:r>
            <a:r>
              <a:rPr lang="en-US" sz="3800">
                <a:solidFill>
                  <a:schemeClr val="dk1"/>
                </a:solidFill>
              </a:rPr>
              <a:t> around </a:t>
            </a:r>
            <a:r>
              <a:rPr b="1" lang="en-US" sz="3800">
                <a:solidFill>
                  <a:schemeClr val="dk1"/>
                </a:solidFill>
              </a:rPr>
              <a:t>36.1°C</a:t>
            </a:r>
            <a:r>
              <a:rPr lang="en-US" sz="3800">
                <a:solidFill>
                  <a:schemeClr val="dk1"/>
                </a:solidFill>
              </a:rPr>
              <a:t> to </a:t>
            </a:r>
            <a:r>
              <a:rPr b="1" lang="en-US" sz="3800">
                <a:solidFill>
                  <a:schemeClr val="dk1"/>
                </a:solidFill>
              </a:rPr>
              <a:t>39.48°C</a:t>
            </a:r>
            <a:r>
              <a:rPr lang="en-US" sz="3800">
                <a:solidFill>
                  <a:schemeClr val="dk1"/>
                </a:solidFill>
              </a:rPr>
              <a:t>, which is in line with typical body and tumor temperatures, allowing for triggered drug release in tumor sites.</a:t>
            </a:r>
            <a:endParaRPr sz="3800">
              <a:solidFill>
                <a:schemeClr val="dk1"/>
              </a:solidFill>
            </a:endParaRPr>
          </a:p>
          <a:p>
            <a:pPr indent="-469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Char char="○"/>
            </a:pPr>
            <a:r>
              <a:rPr b="1" lang="en-US" sz="3800">
                <a:solidFill>
                  <a:schemeClr val="dk1"/>
                </a:solidFill>
              </a:rPr>
              <a:t>Reduction sensitivity</a:t>
            </a:r>
            <a:r>
              <a:rPr lang="en-US" sz="3800">
                <a:solidFill>
                  <a:schemeClr val="dk1"/>
                </a:solidFill>
              </a:rPr>
              <a:t> due to the presence of disulfide bonds that break down in the presence of </a:t>
            </a:r>
            <a:r>
              <a:rPr b="1" lang="en-US" sz="3800">
                <a:solidFill>
                  <a:schemeClr val="dk1"/>
                </a:solidFill>
              </a:rPr>
              <a:t>glutathione (GSH)</a:t>
            </a:r>
            <a:r>
              <a:rPr lang="en-US" sz="3800">
                <a:solidFill>
                  <a:schemeClr val="dk1"/>
                </a:solidFill>
              </a:rPr>
              <a:t>, prevalent in cancer cells, resulting in drug release.</a:t>
            </a:r>
            <a:endParaRPr sz="3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chemeClr val="dk1"/>
              </a:solidFill>
            </a:endParaRPr>
          </a:p>
          <a:p>
            <a:pPr indent="-469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800"/>
              <a:buChar char="●"/>
            </a:pPr>
            <a:r>
              <a:rPr lang="en-US" sz="3800">
                <a:solidFill>
                  <a:schemeClr val="dk1"/>
                </a:solidFill>
              </a:rPr>
              <a:t>Zeta potential increases with increasing the length of the NIPAM block, while there was a negligible effect from PMAOETC on z in the presence of identical PNIPAM block lengths.</a:t>
            </a:r>
            <a:endParaRPr sz="3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g30ca06e0969_1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408598"/>
            <a:ext cx="18135600" cy="4168777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g30ca06e0969_1_24"/>
          <p:cNvSpPr txBox="1"/>
          <p:nvPr/>
        </p:nvSpPr>
        <p:spPr>
          <a:xfrm>
            <a:off x="861700" y="4294650"/>
            <a:ext cx="16932900" cy="58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</a:rPr>
              <a:t>P1</a:t>
            </a:r>
            <a:r>
              <a:rPr lang="en-US" sz="4000">
                <a:solidFill>
                  <a:schemeClr val="dk1"/>
                </a:solidFill>
              </a:rPr>
              <a:t>:</a:t>
            </a:r>
            <a:endParaRPr sz="4000">
              <a:solidFill>
                <a:schemeClr val="dk1"/>
              </a:solidFill>
            </a:endParaRPr>
          </a:p>
          <a:p>
            <a:pPr indent="-482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b="1" lang="en-US" sz="4000">
                <a:solidFill>
                  <a:schemeClr val="dk1"/>
                </a:solidFill>
              </a:rPr>
              <a:t>Composition</a:t>
            </a:r>
            <a:r>
              <a:rPr lang="en-US" sz="4000">
                <a:solidFill>
                  <a:schemeClr val="dk1"/>
                </a:solidFill>
              </a:rPr>
              <a:t>: PMAOETC₈-b-PNIPAM₁₀</a:t>
            </a:r>
            <a:endParaRPr sz="4000">
              <a:solidFill>
                <a:schemeClr val="dk1"/>
              </a:solidFill>
            </a:endParaRPr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lang="en-US" sz="4000">
                <a:solidFill>
                  <a:schemeClr val="dk1"/>
                </a:solidFill>
              </a:rPr>
              <a:t>This version has a smaller PNIPAM block, leading to lower overall molecular weight.</a:t>
            </a:r>
            <a:endParaRPr sz="4000">
              <a:solidFill>
                <a:schemeClr val="dk1"/>
              </a:solidFill>
            </a:endParaRPr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b="1" lang="en-US" sz="4000">
                <a:solidFill>
                  <a:schemeClr val="dk1"/>
                </a:solidFill>
              </a:rPr>
              <a:t>Properties</a:t>
            </a:r>
            <a:r>
              <a:rPr lang="en-US" sz="4000">
                <a:solidFill>
                  <a:schemeClr val="dk1"/>
                </a:solidFill>
              </a:rPr>
              <a:t>:</a:t>
            </a:r>
            <a:endParaRPr sz="4000">
              <a:solidFill>
                <a:schemeClr val="dk1"/>
              </a:solidFill>
            </a:endParaRPr>
          </a:p>
          <a:p>
            <a:pPr indent="-482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○"/>
            </a:pPr>
            <a:r>
              <a:rPr b="1" lang="en-US" sz="4000">
                <a:solidFill>
                  <a:schemeClr val="dk1"/>
                </a:solidFill>
              </a:rPr>
              <a:t>CMC</a:t>
            </a:r>
            <a:r>
              <a:rPr lang="en-US" sz="4000">
                <a:solidFill>
                  <a:schemeClr val="dk1"/>
                </a:solidFill>
              </a:rPr>
              <a:t>: 19.49 mg/L			         	</a:t>
            </a:r>
            <a:r>
              <a:rPr b="1" lang="en-US" sz="4000">
                <a:solidFill>
                  <a:schemeClr val="dk1"/>
                </a:solidFill>
              </a:rPr>
              <a:t>Zeta potential</a:t>
            </a:r>
            <a:r>
              <a:rPr lang="en-US"/>
              <a:t> </a:t>
            </a:r>
            <a:r>
              <a:rPr b="1" lang="en-US" sz="3800">
                <a:solidFill>
                  <a:schemeClr val="dk1"/>
                </a:solidFill>
              </a:rPr>
              <a:t> (ζ)</a:t>
            </a:r>
            <a:r>
              <a:rPr lang="en-US" sz="4000">
                <a:solidFill>
                  <a:schemeClr val="dk1"/>
                </a:solidFill>
              </a:rPr>
              <a:t>: 69.83 mv</a:t>
            </a:r>
            <a:r>
              <a:rPr lang="en-US" sz="4000">
                <a:solidFill>
                  <a:schemeClr val="dk1"/>
                </a:solidFill>
              </a:rPr>
              <a:t>						</a:t>
            </a:r>
            <a:endParaRPr sz="4000">
              <a:solidFill>
                <a:schemeClr val="dk1"/>
              </a:solidFill>
            </a:endParaRPr>
          </a:p>
          <a:p>
            <a:pPr indent="-482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○"/>
            </a:pPr>
            <a:r>
              <a:rPr b="1" lang="en-US" sz="4000">
                <a:solidFill>
                  <a:schemeClr val="dk1"/>
                </a:solidFill>
              </a:rPr>
              <a:t>LC Loading capacity</a:t>
            </a:r>
            <a:r>
              <a:rPr lang="en-US" sz="4000">
                <a:solidFill>
                  <a:schemeClr val="dk1"/>
                </a:solidFill>
              </a:rPr>
              <a:t>: 12.70%</a:t>
            </a:r>
            <a:endParaRPr sz="4000">
              <a:solidFill>
                <a:schemeClr val="dk1"/>
              </a:solidFill>
            </a:endParaRPr>
          </a:p>
          <a:p>
            <a:pPr indent="-482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○"/>
            </a:pPr>
            <a:r>
              <a:rPr b="1" lang="en-US" sz="4000">
                <a:solidFill>
                  <a:schemeClr val="dk1"/>
                </a:solidFill>
              </a:rPr>
              <a:t>EE Entrapment Efficiency</a:t>
            </a:r>
            <a:r>
              <a:rPr lang="en-US" sz="4000">
                <a:solidFill>
                  <a:schemeClr val="dk1"/>
                </a:solidFill>
              </a:rPr>
              <a:t>: 46.83%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d483389b84_0_16"/>
          <p:cNvSpPr txBox="1"/>
          <p:nvPr/>
        </p:nvSpPr>
        <p:spPr>
          <a:xfrm>
            <a:off x="0" y="0"/>
            <a:ext cx="17794500" cy="90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</a:rPr>
              <a:t>P2</a:t>
            </a:r>
            <a:r>
              <a:rPr lang="en-US" sz="4000">
                <a:solidFill>
                  <a:schemeClr val="dk1"/>
                </a:solidFill>
              </a:rPr>
              <a:t>:</a:t>
            </a:r>
            <a:endParaRPr sz="4000">
              <a:solidFill>
                <a:schemeClr val="dk1"/>
              </a:solidFill>
            </a:endParaRPr>
          </a:p>
          <a:p>
            <a:pPr indent="-482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b="1" lang="en-US" sz="4000">
                <a:solidFill>
                  <a:schemeClr val="dk1"/>
                </a:solidFill>
              </a:rPr>
              <a:t>Composition</a:t>
            </a:r>
            <a:r>
              <a:rPr lang="en-US" sz="4000">
                <a:solidFill>
                  <a:schemeClr val="dk1"/>
                </a:solidFill>
              </a:rPr>
              <a:t>: PMAOETC₂₈-b-PNIPAM₂₁</a:t>
            </a:r>
            <a:endParaRPr sz="4000">
              <a:solidFill>
                <a:schemeClr val="dk1"/>
              </a:solidFill>
            </a:endParaRPr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b="1" lang="en-US" sz="4000">
                <a:solidFill>
                  <a:schemeClr val="dk1"/>
                </a:solidFill>
              </a:rPr>
              <a:t>Higher PNIPAM and PMAOETC content</a:t>
            </a:r>
            <a:r>
              <a:rPr lang="en-US" sz="4000">
                <a:solidFill>
                  <a:schemeClr val="dk1"/>
                </a:solidFill>
              </a:rPr>
              <a:t>, resulting in better drug encapsulation and release control.</a:t>
            </a:r>
            <a:endParaRPr sz="4000">
              <a:solidFill>
                <a:schemeClr val="dk1"/>
              </a:solidFill>
            </a:endParaRPr>
          </a:p>
          <a:p>
            <a:pPr indent="-482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●"/>
            </a:pPr>
            <a:r>
              <a:rPr b="1" lang="en-US" sz="4000">
                <a:solidFill>
                  <a:schemeClr val="dk1"/>
                </a:solidFill>
              </a:rPr>
              <a:t>Properties</a:t>
            </a:r>
            <a:r>
              <a:rPr lang="en-US" sz="4000">
                <a:solidFill>
                  <a:schemeClr val="dk1"/>
                </a:solidFill>
              </a:rPr>
              <a:t>:</a:t>
            </a:r>
            <a:endParaRPr sz="4000">
              <a:solidFill>
                <a:schemeClr val="dk1"/>
              </a:solidFill>
            </a:endParaRPr>
          </a:p>
          <a:p>
            <a:pPr indent="-482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○"/>
            </a:pPr>
            <a:r>
              <a:rPr b="1" lang="en-US" sz="4000">
                <a:solidFill>
                  <a:schemeClr val="dk1"/>
                </a:solidFill>
              </a:rPr>
              <a:t>CMC</a:t>
            </a:r>
            <a:r>
              <a:rPr lang="en-US" sz="4000">
                <a:solidFill>
                  <a:schemeClr val="dk1"/>
                </a:solidFill>
              </a:rPr>
              <a:t>: 26.74 mg/L (for blank micelles)</a:t>
            </a:r>
            <a:endParaRPr sz="4000">
              <a:solidFill>
                <a:schemeClr val="dk1"/>
              </a:solidFill>
            </a:endParaRPr>
          </a:p>
          <a:p>
            <a:pPr indent="-482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○"/>
            </a:pPr>
            <a:r>
              <a:rPr b="1" lang="en-US" sz="4000">
                <a:solidFill>
                  <a:schemeClr val="dk1"/>
                </a:solidFill>
              </a:rPr>
              <a:t>LC</a:t>
            </a:r>
            <a:r>
              <a:rPr lang="en-US" sz="4000">
                <a:solidFill>
                  <a:schemeClr val="dk1"/>
                </a:solidFill>
              </a:rPr>
              <a:t>: 22.53%</a:t>
            </a:r>
            <a:endParaRPr sz="4000">
              <a:solidFill>
                <a:schemeClr val="dk1"/>
              </a:solidFill>
            </a:endParaRPr>
          </a:p>
          <a:p>
            <a:pPr indent="-482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○"/>
            </a:pPr>
            <a:r>
              <a:rPr b="1" lang="en-US" sz="4000">
                <a:solidFill>
                  <a:schemeClr val="dk1"/>
                </a:solidFill>
              </a:rPr>
              <a:t>EE</a:t>
            </a:r>
            <a:r>
              <a:rPr lang="en-US" sz="4000">
                <a:solidFill>
                  <a:schemeClr val="dk1"/>
                </a:solidFill>
              </a:rPr>
              <a:t>: 69.60%</a:t>
            </a:r>
            <a:endParaRPr sz="4000">
              <a:solidFill>
                <a:schemeClr val="dk1"/>
              </a:solidFill>
            </a:endParaRPr>
          </a:p>
          <a:p>
            <a:pPr indent="-482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○"/>
            </a:pPr>
            <a:r>
              <a:rPr b="1" lang="en-US" sz="4000">
                <a:solidFill>
                  <a:schemeClr val="dk1"/>
                </a:solidFill>
              </a:rPr>
              <a:t>Zeta potential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b="1" lang="en-US" sz="3800">
                <a:solidFill>
                  <a:schemeClr val="dk1"/>
                </a:solidFill>
              </a:rPr>
              <a:t> (ζ)</a:t>
            </a:r>
            <a:r>
              <a:rPr lang="en-US" sz="4000">
                <a:solidFill>
                  <a:schemeClr val="dk1"/>
                </a:solidFill>
              </a:rPr>
              <a:t>: 35.53 mv</a:t>
            </a:r>
            <a:endParaRPr sz="4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4000">
                <a:solidFill>
                  <a:schemeClr val="dk1"/>
                </a:solidFill>
              </a:rPr>
              <a:t>P2</a:t>
            </a:r>
            <a:r>
              <a:rPr lang="en-US" sz="4000">
                <a:solidFill>
                  <a:schemeClr val="dk1"/>
                </a:solidFill>
              </a:rPr>
              <a:t> was identified as having the most </a:t>
            </a:r>
            <a:r>
              <a:rPr b="1" lang="en-US" sz="4000">
                <a:solidFill>
                  <a:schemeClr val="dk1"/>
                </a:solidFill>
              </a:rPr>
              <a:t>optimal balance</a:t>
            </a:r>
            <a:r>
              <a:rPr lang="en-US" sz="4000">
                <a:solidFill>
                  <a:schemeClr val="dk1"/>
                </a:solidFill>
              </a:rPr>
              <a:t> of properties, making it particularly useful for </a:t>
            </a:r>
            <a:r>
              <a:rPr b="1" lang="en-US" sz="4000">
                <a:solidFill>
                  <a:schemeClr val="dk1"/>
                </a:solidFill>
              </a:rPr>
              <a:t>paclitaxel delivery</a:t>
            </a:r>
            <a:r>
              <a:rPr lang="en-US" sz="4000">
                <a:solidFill>
                  <a:schemeClr val="dk1"/>
                </a:solidFill>
              </a:rPr>
              <a:t>.</a:t>
            </a:r>
            <a:endParaRPr sz="4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