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Open Sans Bold" charset="1" panose="00000000000000000000"/>
      <p:regular r:id="rId19"/>
    </p:embeddedFont>
    <p:embeddedFont>
      <p:font typeface="Open Sans" charset="1" panose="00000000000000000000"/>
      <p:regular r:id="rId20"/>
    </p:embeddedFont>
    <p:embeddedFont>
      <p:font typeface="Canva Sans Bold" charset="1" panose="020B0803030501040103"/>
      <p:regular r:id="rId24"/>
    </p:embeddedFont>
    <p:embeddedFont>
      <p:font typeface="Canva Sans" charset="1" panose="020B05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Masters/notesMaster1.xml" Type="http://schemas.openxmlformats.org/officeDocument/2006/relationships/notesMaster"/><Relationship Id="rId22" Target="theme/theme2.xml" Type="http://schemas.openxmlformats.org/officeDocument/2006/relationships/theme"/><Relationship Id="rId23" Target="notesSlides/notesSlide1.xml" Type="http://schemas.openxmlformats.org/officeDocument/2006/relationships/notes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polymers of choice that can be an alternative for PEG that are</a:t>
            </a:r>
          </a:p>
          <a:p>
            <a:r>
              <a:rPr lang="en-US"/>
              <a:t>- structurally different</a:t>
            </a:r>
          </a:p>
          <a:p>
            <a:r>
              <a:rPr lang="en-US"/>
              <a:t>- biocompatibility</a:t>
            </a:r>
          </a:p>
          <a:p>
            <a:r>
              <a:rPr lang="en-US"/>
              <a:t>- easily polymerized by ATRP</a:t>
            </a:r>
          </a:p>
          <a:p>
            <a:r>
              <a:rPr lang="en-US"/>
              <a:t>- superiorly stabilizing the protein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pubmed.ncbi.nlm.nih.gov/?term=Depp+V&amp;cauthor_id=18804423" TargetMode="External" Type="http://schemas.openxmlformats.org/officeDocument/2006/relationships/hyperlink"/><Relationship Id="rId5" Target="https://pubmed.ncbi.nlm.nih.gov/?term=Alikhani+A&amp;cauthor_id=18804423" TargetMode="External" Type="http://schemas.openxmlformats.org/officeDocument/2006/relationships/hyperlink"/><Relationship Id="rId6" Target="https://pubmed.ncbi.nlm.nih.gov/?term=Grammer+V&amp;cauthor_id=18804423" TargetMode="External" Type="http://schemas.openxmlformats.org/officeDocument/2006/relationships/hyperlink"/><Relationship Id="rId7" Target="https://pubmed.ncbi.nlm.nih.gov/?term=Lele+BS&amp;cauthor_id=18804423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9144000" cy="10412422"/>
          </a:xfrm>
          <a:custGeom>
            <a:avLst/>
            <a:gdLst/>
            <a:ahLst/>
            <a:cxnLst/>
            <a:rect r="r" b="b" t="t" l="l"/>
            <a:pathLst>
              <a:path h="10412422" w="9144000">
                <a:moveTo>
                  <a:pt x="9144000" y="0"/>
                </a:moveTo>
                <a:lnTo>
                  <a:pt x="0" y="0"/>
                </a:lnTo>
                <a:lnTo>
                  <a:pt x="0" y="10412422"/>
                </a:lnTo>
                <a:lnTo>
                  <a:pt x="9144000" y="10412422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206309" y="3964723"/>
            <a:ext cx="12983737" cy="2873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16"/>
              </a:lnSpc>
            </a:pPr>
            <a:r>
              <a:rPr lang="en-US" b="true" sz="4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NATIVE PROTEIN-INITIATED ATRP: A VIABLE AND POTENTIALLY SUPERIOR ALTERNATIVE TO PEGYLATION FOR STABILIZING BIOLOGICS </a:t>
            </a:r>
          </a:p>
          <a:p>
            <a:pPr algn="just">
              <a:lnSpc>
                <a:spcPts val="4116"/>
              </a:lnSpc>
            </a:pPr>
          </a:p>
          <a:p>
            <a:pPr algn="just">
              <a:lnSpc>
                <a:spcPts val="4116"/>
              </a:lnSpc>
            </a:pPr>
          </a:p>
          <a:p>
            <a:pPr algn="just">
              <a:lnSpc>
                <a:spcPts val="2352"/>
              </a:lnSpc>
            </a:pP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pubmed.ncbi.nlm.nih.gov/?term=Depp+V&amp;cauthor_id=18804423"/>
              </a:rPr>
              <a:t>VIRGINIA DEPP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5" tooltip="https://pubmed.ncbi.nlm.nih.gov/?term=Alikhani+A&amp;cauthor_id=18804423"/>
              </a:rPr>
              <a:t>AZADEH ALIKHANI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pubmed.ncbi.nlm.nih.gov/?term=Grammer+V&amp;cauthor_id=18804423"/>
              </a:rPr>
              <a:t>VICTORIA GRAMMER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pubmed.ncbi.nlm.nih.gov/?term=Lele+BS&amp;cauthor_id=18804423"/>
              </a:rPr>
              <a:t>BHALCHANDRA S LELE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06309" y="8084185"/>
            <a:ext cx="3327698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ABBAS Cylia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NOVIANITA Berliana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REIS Melanie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06309" y="2961052"/>
            <a:ext cx="12519461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Polymérisation radicalaire contrôlée des produits bioconjugués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09224" y="5800270"/>
            <a:ext cx="535515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(Acta Biomaterialia 5 (2009) 560-569)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757940" y="2978420"/>
            <a:ext cx="6858967" cy="4604526"/>
          </a:xfrm>
          <a:custGeom>
            <a:avLst/>
            <a:gdLst/>
            <a:ahLst/>
            <a:cxnLst/>
            <a:rect r="r" b="b" t="t" l="l"/>
            <a:pathLst>
              <a:path h="4604526" w="6858967">
                <a:moveTo>
                  <a:pt x="0" y="0"/>
                </a:moveTo>
                <a:lnTo>
                  <a:pt x="6858967" y="0"/>
                </a:lnTo>
                <a:lnTo>
                  <a:pt x="6858967" y="4604526"/>
                </a:lnTo>
                <a:lnTo>
                  <a:pt x="0" y="460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60237" y="3057008"/>
            <a:ext cx="8427763" cy="4610582"/>
          </a:xfrm>
          <a:custGeom>
            <a:avLst/>
            <a:gdLst/>
            <a:ahLst/>
            <a:cxnLst/>
            <a:rect r="r" b="b" t="t" l="l"/>
            <a:pathLst>
              <a:path h="4610582" w="8427763">
                <a:moveTo>
                  <a:pt x="0" y="0"/>
                </a:moveTo>
                <a:lnTo>
                  <a:pt x="8427763" y="0"/>
                </a:lnTo>
                <a:lnTo>
                  <a:pt x="8427763" y="4610582"/>
                </a:lnTo>
                <a:lnTo>
                  <a:pt x="0" y="4610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985" r="0" b="-328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43276" y="1987857"/>
            <a:ext cx="1345270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RÉTENTION DE L’ACTIVITÉ INITIALE ET STABILITÉ DANS LE SÉRUM DES SOURIS</a:t>
            </a:r>
          </a:p>
        </p:txBody>
      </p:sp>
      <p:sp>
        <p:nvSpPr>
          <p:cNvPr name="Freeform 12" id="12"/>
          <p:cNvSpPr/>
          <p:nvPr/>
        </p:nvSpPr>
        <p:spPr>
          <a:xfrm flipH="true" flipV="false" rot="0">
            <a:off x="13818732" y="-2298325"/>
            <a:ext cx="4469268" cy="5355333"/>
          </a:xfrm>
          <a:custGeom>
            <a:avLst/>
            <a:gdLst/>
            <a:ahLst/>
            <a:cxnLst/>
            <a:rect r="r" b="b" t="t" l="l"/>
            <a:pathLst>
              <a:path h="5355333" w="4469268">
                <a:moveTo>
                  <a:pt x="4469268" y="0"/>
                </a:moveTo>
                <a:lnTo>
                  <a:pt x="0" y="0"/>
                </a:lnTo>
                <a:lnTo>
                  <a:pt x="0" y="5355333"/>
                </a:lnTo>
                <a:lnTo>
                  <a:pt x="4469268" y="5355333"/>
                </a:lnTo>
                <a:lnTo>
                  <a:pt x="44692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3248051" y="7992521"/>
            <a:ext cx="5895949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Rétention de l'activité initiale des TC natifs, PEGylés et greffés de protéines de vinyle dans le sérum de souris à une concentration enzymatique de 0,1 mg/ml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02162" y="7934290"/>
            <a:ext cx="8433139" cy="104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6"/>
              </a:lnSpc>
              <a:spcBef>
                <a:spcPct val="0"/>
              </a:spcBef>
            </a:pPr>
            <a:r>
              <a:rPr lang="en-US" sz="19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Résultats de l'étude de stabilité in vitro du sérum de souris réalisée en trois exemplaires pour les TC natifs, PEGylés et greffés de vinylpolymère à 37 C à une concentration enzymatique de 0,1 mg/ml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3818732" y="-2298325"/>
            <a:ext cx="4469268" cy="5355333"/>
          </a:xfrm>
          <a:custGeom>
            <a:avLst/>
            <a:gdLst/>
            <a:ahLst/>
            <a:cxnLst/>
            <a:rect r="r" b="b" t="t" l="l"/>
            <a:pathLst>
              <a:path h="5355333" w="4469268">
                <a:moveTo>
                  <a:pt x="4469268" y="0"/>
                </a:moveTo>
                <a:lnTo>
                  <a:pt x="0" y="0"/>
                </a:lnTo>
                <a:lnTo>
                  <a:pt x="0" y="5355333"/>
                </a:lnTo>
                <a:lnTo>
                  <a:pt x="4469268" y="5355333"/>
                </a:lnTo>
                <a:lnTo>
                  <a:pt x="44692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2318443" y="2928183"/>
            <a:ext cx="7771293" cy="4813094"/>
          </a:xfrm>
          <a:custGeom>
            <a:avLst/>
            <a:gdLst/>
            <a:ahLst/>
            <a:cxnLst/>
            <a:rect r="r" b="b" t="t" l="l"/>
            <a:pathLst>
              <a:path h="4813094" w="7771293">
                <a:moveTo>
                  <a:pt x="0" y="0"/>
                </a:moveTo>
                <a:lnTo>
                  <a:pt x="7771292" y="0"/>
                </a:lnTo>
                <a:lnTo>
                  <a:pt x="7771292" y="4813094"/>
                </a:lnTo>
                <a:lnTo>
                  <a:pt x="0" y="4813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36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346910" y="3361808"/>
            <a:ext cx="7941090" cy="4324238"/>
          </a:xfrm>
          <a:custGeom>
            <a:avLst/>
            <a:gdLst/>
            <a:ahLst/>
            <a:cxnLst/>
            <a:rect r="r" b="b" t="t" l="l"/>
            <a:pathLst>
              <a:path h="4324238" w="7941090">
                <a:moveTo>
                  <a:pt x="0" y="0"/>
                </a:moveTo>
                <a:lnTo>
                  <a:pt x="7941090" y="0"/>
                </a:lnTo>
                <a:lnTo>
                  <a:pt x="7941090" y="4324238"/>
                </a:lnTo>
                <a:lnTo>
                  <a:pt x="0" y="4324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82" r="0" b="-782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8158" y="1987857"/>
            <a:ext cx="1362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RÉTENTION DE L’ACTIVITÉ INITIALE ET STABILITÉ DANS LE SÉRUM HUMAIN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75531" y="8007977"/>
            <a:ext cx="5626583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Rétention de l'activité initiale des TC natifs, PEGylés et greffés de polymères vinyliques dans le sérum humain à une concentration enzymatique de 0,1 mg/ml.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17012" y="8007977"/>
            <a:ext cx="6542288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Résultats de l'étude de stabilité in vitro du sérum humain réalisée en trois exemplaires pour les TC natifs, PEGylés et greffés de polymères vinyliques à 37 Cat concentration enzymatique 0,1 mg/ml.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true" rot="0">
            <a:off x="14173200" y="-172966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13276298" y="-1925602"/>
            <a:ext cx="2954302" cy="2954302"/>
          </a:xfrm>
          <a:custGeom>
            <a:avLst/>
            <a:gdLst/>
            <a:ahLst/>
            <a:cxnLst/>
            <a:rect r="r" b="b" t="t" l="l"/>
            <a:pathLst>
              <a:path h="2954302" w="2954302">
                <a:moveTo>
                  <a:pt x="2954302" y="0"/>
                </a:moveTo>
                <a:lnTo>
                  <a:pt x="0" y="0"/>
                </a:lnTo>
                <a:lnTo>
                  <a:pt x="0" y="2954302"/>
                </a:lnTo>
                <a:lnTo>
                  <a:pt x="2954302" y="2954302"/>
                </a:lnTo>
                <a:lnTo>
                  <a:pt x="29543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47615" y="2895892"/>
            <a:ext cx="12982985" cy="524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L’ATRP initiée par les protéines a montré plusieurs caractéristiques avantageuses par rapport à la pégylation conventionnelle :</a:t>
            </a:r>
          </a:p>
          <a:p>
            <a:pPr algn="ctr">
              <a:lnSpc>
                <a:spcPts val="3499"/>
              </a:lnSpc>
            </a:pP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modification contrôlable des protéines natives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synthèse des conjugués à des Mw élevés bien définis avec une rétention élevée de l’activité résiduelle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 facilité de purification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rendements élevés de conjugués purifiés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MAIS p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lusieurs paramètres manquants lors de l’explication du protocole (vitesse et temps de centrifugation, T°...)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8001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220400" y="3004185"/>
            <a:ext cx="9847200" cy="4535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b="true" sz="1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MERCI POUR VOTRE ATTENTION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897654" y="2965925"/>
            <a:ext cx="934976" cy="9349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3973" lIns="53973" bIns="53973" rIns="539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897654" y="4399171"/>
            <a:ext cx="934976" cy="93497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3973" lIns="53973" bIns="53973" rIns="539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97654" y="7262693"/>
            <a:ext cx="934976" cy="93497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3973" lIns="53973" bIns="53973" rIns="539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897654" y="5832417"/>
            <a:ext cx="934976" cy="93497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3973" lIns="53973" bIns="53973" rIns="539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15638900" y="7588898"/>
            <a:ext cx="2698102" cy="2698102"/>
          </a:xfrm>
          <a:custGeom>
            <a:avLst/>
            <a:gdLst/>
            <a:ahLst/>
            <a:cxnLst/>
            <a:rect r="r" b="b" t="t" l="l"/>
            <a:pathLst>
              <a:path h="2698102" w="2698102">
                <a:moveTo>
                  <a:pt x="2698102" y="0"/>
                </a:moveTo>
                <a:lnTo>
                  <a:pt x="0" y="0"/>
                </a:lnTo>
                <a:lnTo>
                  <a:pt x="0" y="2698102"/>
                </a:lnTo>
                <a:lnTo>
                  <a:pt x="2698102" y="2698102"/>
                </a:lnTo>
                <a:lnTo>
                  <a:pt x="26981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2724726" y="947420"/>
            <a:ext cx="11693399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70"/>
              </a:lnSpc>
            </a:pPr>
            <a:r>
              <a:rPr lang="en-US" b="true" sz="6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SOMMAIRE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57204" y="3066769"/>
            <a:ext cx="6603300" cy="65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4"/>
              </a:lnSpc>
              <a:spcBef>
                <a:spcPct val="0"/>
              </a:spcBef>
            </a:pPr>
            <a:r>
              <a:rPr lang="en-US" b="true" sz="382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CONTEXTE DE L’ARTICLE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57204" y="4500015"/>
            <a:ext cx="5435141" cy="65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4"/>
              </a:lnSpc>
              <a:spcBef>
                <a:spcPct val="0"/>
              </a:spcBef>
            </a:pPr>
            <a:r>
              <a:rPr lang="en-US" b="true" sz="382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PROTOCOLE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057204" y="7363537"/>
            <a:ext cx="4514221" cy="65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4"/>
              </a:lnSpc>
              <a:spcBef>
                <a:spcPct val="0"/>
              </a:spcBef>
            </a:pPr>
            <a:r>
              <a:rPr lang="en-US" b="true" sz="382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057204" y="5933261"/>
            <a:ext cx="6911524" cy="65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4"/>
              </a:lnSpc>
              <a:spcBef>
                <a:spcPct val="0"/>
              </a:spcBef>
            </a:pPr>
            <a:r>
              <a:rPr lang="en-US" b="true" sz="382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573972" y="7554118"/>
            <a:ext cx="2011257" cy="2011257"/>
          </a:xfrm>
          <a:custGeom>
            <a:avLst/>
            <a:gdLst/>
            <a:ahLst/>
            <a:cxnLst/>
            <a:rect r="r" b="b" t="t" l="l"/>
            <a:pathLst>
              <a:path h="2011257" w="2011257">
                <a:moveTo>
                  <a:pt x="0" y="0"/>
                </a:moveTo>
                <a:lnTo>
                  <a:pt x="2011257" y="0"/>
                </a:lnTo>
                <a:lnTo>
                  <a:pt x="2011257" y="2011257"/>
                </a:lnTo>
                <a:lnTo>
                  <a:pt x="0" y="2011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00381" y="7340755"/>
            <a:ext cx="2224620" cy="2224620"/>
          </a:xfrm>
          <a:custGeom>
            <a:avLst/>
            <a:gdLst/>
            <a:ahLst/>
            <a:cxnLst/>
            <a:rect r="r" b="b" t="t" l="l"/>
            <a:pathLst>
              <a:path h="2224620" w="2224620">
                <a:moveTo>
                  <a:pt x="0" y="0"/>
                </a:moveTo>
                <a:lnTo>
                  <a:pt x="2224619" y="0"/>
                </a:lnTo>
                <a:lnTo>
                  <a:pt x="2224619" y="2224620"/>
                </a:lnTo>
                <a:lnTo>
                  <a:pt x="0" y="2224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14133" y="7964092"/>
            <a:ext cx="3342776" cy="1191308"/>
          </a:xfrm>
          <a:custGeom>
            <a:avLst/>
            <a:gdLst/>
            <a:ahLst/>
            <a:cxnLst/>
            <a:rect r="r" b="b" t="t" l="l"/>
            <a:pathLst>
              <a:path h="1191308" w="3342776">
                <a:moveTo>
                  <a:pt x="0" y="0"/>
                </a:moveTo>
                <a:lnTo>
                  <a:pt x="3342775" y="0"/>
                </a:lnTo>
                <a:lnTo>
                  <a:pt x="3342775" y="1191309"/>
                </a:lnTo>
                <a:lnTo>
                  <a:pt x="0" y="1191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75983" y="8025170"/>
            <a:ext cx="2925706" cy="1069152"/>
          </a:xfrm>
          <a:custGeom>
            <a:avLst/>
            <a:gdLst/>
            <a:ahLst/>
            <a:cxnLst/>
            <a:rect r="r" b="b" t="t" l="l"/>
            <a:pathLst>
              <a:path h="1069152" w="2925706">
                <a:moveTo>
                  <a:pt x="0" y="0"/>
                </a:moveTo>
                <a:lnTo>
                  <a:pt x="2925706" y="0"/>
                </a:lnTo>
                <a:lnTo>
                  <a:pt x="2925706" y="1069153"/>
                </a:lnTo>
                <a:lnTo>
                  <a:pt x="0" y="1069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328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42666" y="8367340"/>
            <a:ext cx="1900277" cy="574834"/>
          </a:xfrm>
          <a:custGeom>
            <a:avLst/>
            <a:gdLst/>
            <a:ahLst/>
            <a:cxnLst/>
            <a:rect r="r" b="b" t="t" l="l"/>
            <a:pathLst>
              <a:path h="574834" w="1900277">
                <a:moveTo>
                  <a:pt x="0" y="0"/>
                </a:moveTo>
                <a:lnTo>
                  <a:pt x="1900277" y="0"/>
                </a:lnTo>
                <a:lnTo>
                  <a:pt x="1900277" y="574834"/>
                </a:lnTo>
                <a:lnTo>
                  <a:pt x="0" y="574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8701138" y="7877194"/>
            <a:ext cx="0" cy="212996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1454204" y="7877194"/>
            <a:ext cx="0" cy="212996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823583" y="7877194"/>
            <a:ext cx="0" cy="212996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8963030" y="7177291"/>
            <a:ext cx="2197872" cy="2380099"/>
          </a:xfrm>
          <a:custGeom>
            <a:avLst/>
            <a:gdLst/>
            <a:ahLst/>
            <a:cxnLst/>
            <a:rect r="r" b="b" t="t" l="l"/>
            <a:pathLst>
              <a:path h="2380099" w="2197872">
                <a:moveTo>
                  <a:pt x="0" y="0"/>
                </a:moveTo>
                <a:lnTo>
                  <a:pt x="2197872" y="0"/>
                </a:lnTo>
                <a:lnTo>
                  <a:pt x="2197872" y="2380099"/>
                </a:lnTo>
                <a:lnTo>
                  <a:pt x="0" y="23800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978893" y="4439488"/>
            <a:ext cx="14517874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apsects pris en compte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pour choisir les polymères alternatifs au PEG : 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structurellement différents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biocompatibles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plus 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facilement polymérisés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stabilisent davantage la protéine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81721" y="881685"/>
            <a:ext cx="14970720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69"/>
              </a:lnSpc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CONTEXTE DE L’ARTICLE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978893" y="2529795"/>
            <a:ext cx="151090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81721" y="3110788"/>
            <a:ext cx="1400886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Comparaison de la stabilité sérique in vitro et de la rétention de l'activité enzymatique en raison des différentes méthodes de polymérisation de la chymotrypsine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82335" y="9563893"/>
            <a:ext cx="2095881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Chymotrypsine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33886" y="9527275"/>
            <a:ext cx="55760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91725" y="9563893"/>
            <a:ext cx="160913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Poly(HPMA)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382308" y="9563893"/>
            <a:ext cx="140642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Poly(MPC)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425614" y="9527275"/>
            <a:ext cx="202644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Poly(MPEGMA)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621066" y="7875215"/>
            <a:ext cx="184596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monomere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30634" y="7292550"/>
            <a:ext cx="3085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336969" y="7292550"/>
            <a:ext cx="3085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667107" y="7292550"/>
            <a:ext cx="3085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06791" y="9037424"/>
            <a:ext cx="184596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polymerisation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865870" y="1854684"/>
            <a:ext cx="11845230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Rappel : Atom Transfer Radical Polymerisation (ATRP)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4693029" y="-306894"/>
            <a:ext cx="3575921" cy="3575921"/>
          </a:xfrm>
          <a:custGeom>
            <a:avLst/>
            <a:gdLst/>
            <a:ahLst/>
            <a:cxnLst/>
            <a:rect r="r" b="b" t="t" l="l"/>
            <a:pathLst>
              <a:path h="3575921" w="3575921">
                <a:moveTo>
                  <a:pt x="3575921" y="0"/>
                </a:moveTo>
                <a:lnTo>
                  <a:pt x="0" y="0"/>
                </a:lnTo>
                <a:lnTo>
                  <a:pt x="0" y="3575921"/>
                </a:lnTo>
                <a:lnTo>
                  <a:pt x="3575921" y="3575921"/>
                </a:lnTo>
                <a:lnTo>
                  <a:pt x="35759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766124" y="3838913"/>
            <a:ext cx="10755752" cy="2628903"/>
          </a:xfrm>
          <a:custGeom>
            <a:avLst/>
            <a:gdLst/>
            <a:ahLst/>
            <a:cxnLst/>
            <a:rect r="r" b="b" t="t" l="l"/>
            <a:pathLst>
              <a:path h="2628903" w="10755752">
                <a:moveTo>
                  <a:pt x="0" y="0"/>
                </a:moveTo>
                <a:lnTo>
                  <a:pt x="10755752" y="0"/>
                </a:lnTo>
                <a:lnTo>
                  <a:pt x="10755752" y="2628903"/>
                </a:lnTo>
                <a:lnTo>
                  <a:pt x="0" y="262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990725" y="6572591"/>
            <a:ext cx="16479078" cy="3102325"/>
            <a:chOff x="0" y="0"/>
            <a:chExt cx="21972104" cy="41364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933111" y="776673"/>
              <a:ext cx="4397744" cy="2093776"/>
            </a:xfrm>
            <a:custGeom>
              <a:avLst/>
              <a:gdLst/>
              <a:ahLst/>
              <a:cxnLst/>
              <a:rect r="r" b="b" t="t" l="l"/>
              <a:pathLst>
                <a:path h="2093776" w="4397744">
                  <a:moveTo>
                    <a:pt x="0" y="0"/>
                  </a:moveTo>
                  <a:lnTo>
                    <a:pt x="4397745" y="0"/>
                  </a:lnTo>
                  <a:lnTo>
                    <a:pt x="4397745" y="2093776"/>
                  </a:lnTo>
                  <a:lnTo>
                    <a:pt x="0" y="2093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181" r="0" b="-407351"/>
              </a:stretch>
            </a:blipFill>
          </p:spPr>
        </p:sp>
        <p:grpSp>
          <p:nvGrpSpPr>
            <p:cNvPr name="Group 13" id="13"/>
            <p:cNvGrpSpPr/>
            <p:nvPr/>
          </p:nvGrpSpPr>
          <p:grpSpPr>
            <a:xfrm rot="0">
              <a:off x="4755006" y="2022913"/>
              <a:ext cx="829682" cy="847536"/>
              <a:chOff x="0" y="0"/>
              <a:chExt cx="121508" cy="12412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1508" cy="124123"/>
              </a:xfrm>
              <a:custGeom>
                <a:avLst/>
                <a:gdLst/>
                <a:ahLst/>
                <a:cxnLst/>
                <a:rect r="r" b="b" t="t" l="l"/>
                <a:pathLst>
                  <a:path h="124123" w="121508">
                    <a:moveTo>
                      <a:pt x="0" y="0"/>
                    </a:moveTo>
                    <a:lnTo>
                      <a:pt x="121508" y="0"/>
                    </a:lnTo>
                    <a:lnTo>
                      <a:pt x="121508" y="124123"/>
                    </a:lnTo>
                    <a:lnTo>
                      <a:pt x="0" y="12412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21508" cy="1622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8049864" y="530147"/>
              <a:ext cx="3673356" cy="2073317"/>
            </a:xfrm>
            <a:custGeom>
              <a:avLst/>
              <a:gdLst/>
              <a:ahLst/>
              <a:cxnLst/>
              <a:rect r="r" b="b" t="t" l="l"/>
              <a:pathLst>
                <a:path h="2073317" w="3673356">
                  <a:moveTo>
                    <a:pt x="0" y="0"/>
                  </a:moveTo>
                  <a:lnTo>
                    <a:pt x="3673356" y="0"/>
                  </a:lnTo>
                  <a:lnTo>
                    <a:pt x="3673356" y="2073317"/>
                  </a:lnTo>
                  <a:lnTo>
                    <a:pt x="0" y="2073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5164" t="-146660" r="-6634" b="-286085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4046747">
              <a:off x="2782981" y="54593"/>
              <a:ext cx="382099" cy="1198742"/>
            </a:xfrm>
            <a:custGeom>
              <a:avLst/>
              <a:gdLst/>
              <a:ahLst/>
              <a:cxnLst/>
              <a:rect r="r" b="b" t="t" l="l"/>
              <a:pathLst>
                <a:path h="1198742" w="382099">
                  <a:moveTo>
                    <a:pt x="0" y="0"/>
                  </a:moveTo>
                  <a:lnTo>
                    <a:pt x="382099" y="0"/>
                  </a:lnTo>
                  <a:lnTo>
                    <a:pt x="382099" y="1198742"/>
                  </a:lnTo>
                  <a:lnTo>
                    <a:pt x="0" y="1198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49039" y="530147"/>
              <a:ext cx="4507216" cy="2073317"/>
            </a:xfrm>
            <a:custGeom>
              <a:avLst/>
              <a:gdLst/>
              <a:ahLst/>
              <a:cxnLst/>
              <a:rect r="r" b="b" t="t" l="l"/>
              <a:pathLst>
                <a:path h="2073317" w="4507216">
                  <a:moveTo>
                    <a:pt x="0" y="0"/>
                  </a:moveTo>
                  <a:lnTo>
                    <a:pt x="4507216" y="0"/>
                  </a:lnTo>
                  <a:lnTo>
                    <a:pt x="4507216" y="2073317"/>
                  </a:lnTo>
                  <a:lnTo>
                    <a:pt x="0" y="2073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322093" r="0" b="-114591"/>
              </a:stretch>
            </a:blipFill>
          </p:spPr>
        </p:sp>
        <p:grpSp>
          <p:nvGrpSpPr>
            <p:cNvPr name="Group 19" id="19"/>
            <p:cNvGrpSpPr/>
            <p:nvPr/>
          </p:nvGrpSpPr>
          <p:grpSpPr>
            <a:xfrm rot="0">
              <a:off x="15749808" y="2083056"/>
              <a:ext cx="729338" cy="520409"/>
              <a:chOff x="0" y="0"/>
              <a:chExt cx="92537" cy="6602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92537" cy="66028"/>
              </a:xfrm>
              <a:custGeom>
                <a:avLst/>
                <a:gdLst/>
                <a:ahLst/>
                <a:cxnLst/>
                <a:rect r="r" b="b" t="t" l="l"/>
                <a:pathLst>
                  <a:path h="66028" w="92537">
                    <a:moveTo>
                      <a:pt x="0" y="0"/>
                    </a:moveTo>
                    <a:lnTo>
                      <a:pt x="92537" y="0"/>
                    </a:lnTo>
                    <a:lnTo>
                      <a:pt x="92537" y="66028"/>
                    </a:lnTo>
                    <a:lnTo>
                      <a:pt x="0" y="660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92537" cy="104128"/>
              </a:xfrm>
              <a:prstGeom prst="rect">
                <a:avLst/>
              </a:prstGeom>
            </p:spPr>
            <p:txBody>
              <a:bodyPr anchor="ctr" rtlCol="false" tIns="58637" lIns="58637" bIns="58637" rIns="5863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6114477" y="2258983"/>
              <a:ext cx="729338" cy="344482"/>
              <a:chOff x="0" y="0"/>
              <a:chExt cx="92537" cy="43707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2537" cy="43707"/>
              </a:xfrm>
              <a:custGeom>
                <a:avLst/>
                <a:gdLst/>
                <a:ahLst/>
                <a:cxnLst/>
                <a:rect r="r" b="b" t="t" l="l"/>
                <a:pathLst>
                  <a:path h="43707" w="92537">
                    <a:moveTo>
                      <a:pt x="0" y="0"/>
                    </a:moveTo>
                    <a:lnTo>
                      <a:pt x="92537" y="0"/>
                    </a:lnTo>
                    <a:lnTo>
                      <a:pt x="92537" y="43707"/>
                    </a:lnTo>
                    <a:lnTo>
                      <a:pt x="0" y="437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92537" cy="81807"/>
              </a:xfrm>
              <a:prstGeom prst="rect">
                <a:avLst/>
              </a:prstGeom>
            </p:spPr>
            <p:txBody>
              <a:bodyPr anchor="ctr" rtlCol="false" tIns="58637" lIns="58637" bIns="58637" rIns="5863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7284950" y="1395475"/>
              <a:ext cx="926218" cy="263143"/>
            </a:xfrm>
            <a:custGeom>
              <a:avLst/>
              <a:gdLst/>
              <a:ahLst/>
              <a:cxnLst/>
              <a:rect r="r" b="b" t="t" l="l"/>
              <a:pathLst>
                <a:path h="263143" w="926218">
                  <a:moveTo>
                    <a:pt x="0" y="0"/>
                  </a:moveTo>
                  <a:lnTo>
                    <a:pt x="926218" y="0"/>
                  </a:lnTo>
                  <a:lnTo>
                    <a:pt x="926218" y="263143"/>
                  </a:lnTo>
                  <a:lnTo>
                    <a:pt x="0" y="263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1687982" y="1471030"/>
              <a:ext cx="2221562" cy="222156"/>
            </a:xfrm>
            <a:custGeom>
              <a:avLst/>
              <a:gdLst/>
              <a:ahLst/>
              <a:cxnLst/>
              <a:rect r="r" b="b" t="t" l="l"/>
              <a:pathLst>
                <a:path h="222156" w="2221562">
                  <a:moveTo>
                    <a:pt x="0" y="0"/>
                  </a:moveTo>
                  <a:lnTo>
                    <a:pt x="2221562" y="0"/>
                  </a:lnTo>
                  <a:lnTo>
                    <a:pt x="2221562" y="222156"/>
                  </a:lnTo>
                  <a:lnTo>
                    <a:pt x="0" y="222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7367958" y="2832349"/>
              <a:ext cx="4670385" cy="1304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8"/>
                </a:lnSpc>
              </a:pPr>
              <a:r>
                <a:rPr lang="en-US" sz="1927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CT-2-bromoiso-</a:t>
              </a:r>
            </a:p>
            <a:p>
              <a:pPr algn="ctr">
                <a:lnSpc>
                  <a:spcPts val="2698"/>
                </a:lnSpc>
              </a:pPr>
              <a:r>
                <a:rPr lang="en-US" sz="1927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butyramide</a:t>
              </a:r>
            </a:p>
            <a:p>
              <a:pPr algn="ctr">
                <a:lnSpc>
                  <a:spcPts val="2698"/>
                </a:lnSpc>
              </a:pPr>
              <a:r>
                <a:rPr lang="en-US" sz="192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Proteine-amorceur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8880155" y="1339471"/>
              <a:ext cx="3091949" cy="4165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8"/>
                </a:lnSpc>
              </a:pPr>
              <a:r>
                <a:rPr lang="en-US" sz="1927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Propagation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28575"/>
              <a:ext cx="2663516" cy="7100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92"/>
                </a:lnSpc>
              </a:pPr>
              <a:r>
                <a:rPr lang="en-US" sz="1566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amine-group in lysine residue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4047122" y="2832349"/>
              <a:ext cx="4670385" cy="1304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8"/>
                </a:lnSpc>
              </a:pPr>
              <a:r>
                <a:rPr lang="en-US" sz="1927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2-bromoisobutyryl</a:t>
              </a:r>
            </a:p>
            <a:p>
              <a:pPr algn="ctr">
                <a:lnSpc>
                  <a:spcPts val="2698"/>
                </a:lnSpc>
              </a:pPr>
              <a:r>
                <a:rPr lang="en-US" sz="1927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bromide</a:t>
              </a:r>
            </a:p>
            <a:p>
              <a:pPr algn="ctr">
                <a:lnSpc>
                  <a:spcPts val="2698"/>
                </a:lnSpc>
              </a:pPr>
              <a:r>
                <a:rPr lang="en-US" sz="192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Amorceur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1723220" y="95880"/>
              <a:ext cx="1925819" cy="1252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0"/>
                </a:lnSpc>
              </a:pPr>
              <a:r>
                <a:rPr lang="en-US" sz="180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Monomere</a:t>
              </a:r>
            </a:p>
            <a:p>
              <a:pPr algn="ctr">
                <a:lnSpc>
                  <a:spcPts val="2530"/>
                </a:lnSpc>
              </a:pPr>
              <a:r>
                <a:rPr lang="en-US" sz="180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Cu(I)Br</a:t>
              </a:r>
            </a:p>
            <a:p>
              <a:pPr algn="ctr">
                <a:lnSpc>
                  <a:spcPts val="2530"/>
                </a:lnSpc>
              </a:pPr>
              <a:r>
                <a:rPr lang="en-US" sz="180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2,2'-dipyridyl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7786814" y="848096"/>
              <a:ext cx="1604477" cy="395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0"/>
                </a:lnSpc>
              </a:pPr>
              <a:r>
                <a:rPr lang="en-US" sz="180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Monomere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18125944" y="1450536"/>
              <a:ext cx="926218" cy="263143"/>
            </a:xfrm>
            <a:custGeom>
              <a:avLst/>
              <a:gdLst/>
              <a:ahLst/>
              <a:cxnLst/>
              <a:rect r="r" b="b" t="t" l="l"/>
              <a:pathLst>
                <a:path h="263143" w="926218">
                  <a:moveTo>
                    <a:pt x="0" y="0"/>
                  </a:moveTo>
                  <a:lnTo>
                    <a:pt x="926218" y="0"/>
                  </a:lnTo>
                  <a:lnTo>
                    <a:pt x="926218" y="263144"/>
                  </a:lnTo>
                  <a:lnTo>
                    <a:pt x="0" y="263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12004793" y="1791611"/>
              <a:ext cx="1362674" cy="395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0"/>
                </a:lnSpc>
              </a:pPr>
              <a:r>
                <a:rPr lang="en-US" sz="1807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gaz azote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2865870" y="843010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70"/>
              </a:lnSpc>
            </a:pPr>
            <a:r>
              <a:rPr lang="en-US" b="true" sz="6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PROTOCOLE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92210" y="2632559"/>
            <a:ext cx="1323378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“un moyen de former une liaison carbone-carbone avec </a:t>
            </a:r>
            <a:r>
              <a:rPr lang="en-US" sz="3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 catalyseur à base de métal de transition</a:t>
            </a: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462083" y="1485249"/>
            <a:ext cx="6334940" cy="2952612"/>
          </a:xfrm>
          <a:custGeom>
            <a:avLst/>
            <a:gdLst/>
            <a:ahLst/>
            <a:cxnLst/>
            <a:rect r="r" b="b" t="t" l="l"/>
            <a:pathLst>
              <a:path h="2952612" w="6334940">
                <a:moveTo>
                  <a:pt x="0" y="0"/>
                </a:moveTo>
                <a:lnTo>
                  <a:pt x="6334940" y="0"/>
                </a:lnTo>
                <a:lnTo>
                  <a:pt x="6334940" y="2952612"/>
                </a:lnTo>
                <a:lnTo>
                  <a:pt x="0" y="2952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699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73776" y="5109945"/>
            <a:ext cx="8285524" cy="4380898"/>
          </a:xfrm>
          <a:custGeom>
            <a:avLst/>
            <a:gdLst/>
            <a:ahLst/>
            <a:cxnLst/>
            <a:rect r="r" b="b" t="t" l="l"/>
            <a:pathLst>
              <a:path h="4380898" w="8285524">
                <a:moveTo>
                  <a:pt x="0" y="0"/>
                </a:moveTo>
                <a:lnTo>
                  <a:pt x="8285524" y="0"/>
                </a:lnTo>
                <a:lnTo>
                  <a:pt x="8285524" y="4380898"/>
                </a:lnTo>
                <a:lnTo>
                  <a:pt x="0" y="4380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72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97654" y="823031"/>
            <a:ext cx="11384501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70"/>
              </a:lnSpc>
            </a:pPr>
            <a:r>
              <a:rPr lang="en-US" b="true" sz="6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PROTOCOLE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41247" y="4495061"/>
            <a:ext cx="13376611" cy="354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PEGylation conventionelle de Chymotrypsin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41247" y="9452743"/>
            <a:ext cx="13376611" cy="354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Synthese de Polymer-Protein Grafts (PPG)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67128" y="5681970"/>
            <a:ext cx="6688305" cy="354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Initiation:</a:t>
            </a: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Chemotrypsine + 2-bromoisobutyriamide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27587" y="2090046"/>
            <a:ext cx="1557924" cy="65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Chymotrypsin</a:t>
            </a:r>
          </a:p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(CT)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36285" y="1925012"/>
            <a:ext cx="5087681" cy="98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Methoxypolyethylene PEG-</a:t>
            </a:r>
          </a:p>
          <a:p>
            <a:pPr algn="ctr">
              <a:lnSpc>
                <a:spcPts val="2646"/>
              </a:lnSpc>
            </a:pPr>
            <a:r>
              <a:rPr lang="en-US" sz="18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Succinimidyl Succinate  </a:t>
            </a:r>
          </a:p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(MPEG-SS, an Amine-reactive PEG)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09881" y="7975215"/>
            <a:ext cx="8245552" cy="724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Propagation: </a:t>
            </a: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Chymotrypsine-2-bromoisobutyramide </a:t>
            </a:r>
          </a:p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Monomeres (poly-(HPMA) OU (MPEGMA) OU (MPC))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true" rot="0">
            <a:off x="15684824" y="0"/>
            <a:ext cx="2603176" cy="2603176"/>
          </a:xfrm>
          <a:custGeom>
            <a:avLst/>
            <a:gdLst/>
            <a:ahLst/>
            <a:cxnLst/>
            <a:rect r="r" b="b" t="t" l="l"/>
            <a:pathLst>
              <a:path h="2603176" w="2603176">
                <a:moveTo>
                  <a:pt x="2603176" y="2603176"/>
                </a:moveTo>
                <a:lnTo>
                  <a:pt x="0" y="2603176"/>
                </a:lnTo>
                <a:lnTo>
                  <a:pt x="0" y="0"/>
                </a:lnTo>
                <a:lnTo>
                  <a:pt x="2603176" y="0"/>
                </a:lnTo>
                <a:lnTo>
                  <a:pt x="2603176" y="26031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11281751" y="-2712871"/>
            <a:ext cx="3741571" cy="3741571"/>
          </a:xfrm>
          <a:custGeom>
            <a:avLst/>
            <a:gdLst/>
            <a:ahLst/>
            <a:cxnLst/>
            <a:rect r="r" b="b" t="t" l="l"/>
            <a:pathLst>
              <a:path h="3741571" w="3741571">
                <a:moveTo>
                  <a:pt x="3741571" y="0"/>
                </a:moveTo>
                <a:lnTo>
                  <a:pt x="0" y="0"/>
                </a:lnTo>
                <a:lnTo>
                  <a:pt x="0" y="3741571"/>
                </a:lnTo>
                <a:lnTo>
                  <a:pt x="3741571" y="3741571"/>
                </a:lnTo>
                <a:lnTo>
                  <a:pt x="37415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true" flipV="true" rot="0">
            <a:off x="14546429" y="9893621"/>
            <a:ext cx="3741571" cy="3741571"/>
          </a:xfrm>
          <a:custGeom>
            <a:avLst/>
            <a:gdLst/>
            <a:ahLst/>
            <a:cxnLst/>
            <a:rect r="r" b="b" t="t" l="l"/>
            <a:pathLst>
              <a:path h="3741571" w="3741571">
                <a:moveTo>
                  <a:pt x="3741571" y="3741572"/>
                </a:moveTo>
                <a:lnTo>
                  <a:pt x="0" y="3741572"/>
                </a:lnTo>
                <a:lnTo>
                  <a:pt x="0" y="0"/>
                </a:lnTo>
                <a:lnTo>
                  <a:pt x="3741571" y="0"/>
                </a:lnTo>
                <a:lnTo>
                  <a:pt x="3741571" y="37415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685884" y="2136631"/>
            <a:ext cx="5937162" cy="5306339"/>
          </a:xfrm>
          <a:custGeom>
            <a:avLst/>
            <a:gdLst/>
            <a:ahLst/>
            <a:cxnLst/>
            <a:rect r="r" b="b" t="t" l="l"/>
            <a:pathLst>
              <a:path h="5306339" w="5937162">
                <a:moveTo>
                  <a:pt x="0" y="0"/>
                </a:moveTo>
                <a:lnTo>
                  <a:pt x="5937163" y="0"/>
                </a:lnTo>
                <a:lnTo>
                  <a:pt x="5937163" y="5306339"/>
                </a:lnTo>
                <a:lnTo>
                  <a:pt x="0" y="530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54140" y="4223351"/>
            <a:ext cx="6555927" cy="1540643"/>
          </a:xfrm>
          <a:custGeom>
            <a:avLst/>
            <a:gdLst/>
            <a:ahLst/>
            <a:cxnLst/>
            <a:rect r="r" b="b" t="t" l="l"/>
            <a:pathLst>
              <a:path h="1540643" w="6555927">
                <a:moveTo>
                  <a:pt x="0" y="0"/>
                </a:moveTo>
                <a:lnTo>
                  <a:pt x="6555927" y="0"/>
                </a:lnTo>
                <a:lnTo>
                  <a:pt x="6555927" y="1540643"/>
                </a:lnTo>
                <a:lnTo>
                  <a:pt x="0" y="154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318372" y="4526185"/>
            <a:ext cx="934976" cy="93497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3973" lIns="53973" bIns="53973" rIns="539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685884" y="7820981"/>
            <a:ext cx="5937162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Spectres MALDI-TOF de CT et d'initiateurs de CT synthétisés à l'aide de rapports molaires croissants de [CT] : [bromure de bromomoisobutyryle] dans les réactions d'acylation.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48044" y="5993302"/>
            <a:ext cx="6368120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Effet des rapports molaires variables de CT:2-bromomoisobutylbromide sur le nombre d'initiateurs d'ATRP conjugués à la CT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true" rot="0">
            <a:off x="15684824" y="0"/>
            <a:ext cx="2603176" cy="2603176"/>
          </a:xfrm>
          <a:custGeom>
            <a:avLst/>
            <a:gdLst/>
            <a:ahLst/>
            <a:cxnLst/>
            <a:rect r="r" b="b" t="t" l="l"/>
            <a:pathLst>
              <a:path h="2603176" w="2603176">
                <a:moveTo>
                  <a:pt x="2603176" y="2603176"/>
                </a:moveTo>
                <a:lnTo>
                  <a:pt x="0" y="2603176"/>
                </a:lnTo>
                <a:lnTo>
                  <a:pt x="0" y="0"/>
                </a:lnTo>
                <a:lnTo>
                  <a:pt x="2603176" y="0"/>
                </a:lnTo>
                <a:lnTo>
                  <a:pt x="2603176" y="26031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11281751" y="-2712871"/>
            <a:ext cx="3741571" cy="3741571"/>
          </a:xfrm>
          <a:custGeom>
            <a:avLst/>
            <a:gdLst/>
            <a:ahLst/>
            <a:cxnLst/>
            <a:rect r="r" b="b" t="t" l="l"/>
            <a:pathLst>
              <a:path h="3741571" w="3741571">
                <a:moveTo>
                  <a:pt x="3741571" y="0"/>
                </a:moveTo>
                <a:lnTo>
                  <a:pt x="0" y="0"/>
                </a:lnTo>
                <a:lnTo>
                  <a:pt x="0" y="3741571"/>
                </a:lnTo>
                <a:lnTo>
                  <a:pt x="3741571" y="3741571"/>
                </a:lnTo>
                <a:lnTo>
                  <a:pt x="37415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true" flipV="true" rot="0">
            <a:off x="14546429" y="9893621"/>
            <a:ext cx="3741571" cy="3741571"/>
          </a:xfrm>
          <a:custGeom>
            <a:avLst/>
            <a:gdLst/>
            <a:ahLst/>
            <a:cxnLst/>
            <a:rect r="r" b="b" t="t" l="l"/>
            <a:pathLst>
              <a:path h="3741571" w="3741571">
                <a:moveTo>
                  <a:pt x="3741571" y="3741572"/>
                </a:moveTo>
                <a:lnTo>
                  <a:pt x="0" y="3741572"/>
                </a:lnTo>
                <a:lnTo>
                  <a:pt x="0" y="0"/>
                </a:lnTo>
                <a:lnTo>
                  <a:pt x="3741571" y="0"/>
                </a:lnTo>
                <a:lnTo>
                  <a:pt x="3741571" y="37415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390509" y="7280106"/>
            <a:ext cx="4149101" cy="2956234"/>
          </a:xfrm>
          <a:custGeom>
            <a:avLst/>
            <a:gdLst/>
            <a:ahLst/>
            <a:cxnLst/>
            <a:rect r="r" b="b" t="t" l="l"/>
            <a:pathLst>
              <a:path h="2956234" w="4149101">
                <a:moveTo>
                  <a:pt x="0" y="0"/>
                </a:moveTo>
                <a:lnTo>
                  <a:pt x="4149101" y="0"/>
                </a:lnTo>
                <a:lnTo>
                  <a:pt x="4149101" y="2956234"/>
                </a:lnTo>
                <a:lnTo>
                  <a:pt x="0" y="2956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90509" y="1720520"/>
            <a:ext cx="3610622" cy="5449996"/>
          </a:xfrm>
          <a:custGeom>
            <a:avLst/>
            <a:gdLst/>
            <a:ahLst/>
            <a:cxnLst/>
            <a:rect r="r" b="b" t="t" l="l"/>
            <a:pathLst>
              <a:path h="5449996" w="3610622">
                <a:moveTo>
                  <a:pt x="0" y="0"/>
                </a:moveTo>
                <a:lnTo>
                  <a:pt x="3610623" y="0"/>
                </a:lnTo>
                <a:lnTo>
                  <a:pt x="3610623" y="5449996"/>
                </a:lnTo>
                <a:lnTo>
                  <a:pt x="0" y="5449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62811" y="1720520"/>
            <a:ext cx="4108143" cy="8195796"/>
          </a:xfrm>
          <a:custGeom>
            <a:avLst/>
            <a:gdLst/>
            <a:ahLst/>
            <a:cxnLst/>
            <a:rect r="r" b="b" t="t" l="l"/>
            <a:pathLst>
              <a:path h="8195796" w="4108143">
                <a:moveTo>
                  <a:pt x="0" y="0"/>
                </a:moveTo>
                <a:lnTo>
                  <a:pt x="4108142" y="0"/>
                </a:lnTo>
                <a:lnTo>
                  <a:pt x="4108142" y="8195796"/>
                </a:lnTo>
                <a:lnTo>
                  <a:pt x="0" y="8195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861624" y="2845180"/>
            <a:ext cx="4273276" cy="626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9"/>
              </a:lnSpc>
            </a:pPr>
            <a:r>
              <a:rPr lang="en-US" sz="240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(a)</a:t>
            </a:r>
            <a:r>
              <a:rPr lang="en-US" sz="240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Chromatogramme d'exclusion de taille du CT-greff-poly</a:t>
            </a:r>
            <a:r>
              <a:rPr lang="en-US" sz="240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(HPMA)</a:t>
            </a:r>
            <a:r>
              <a:rPr lang="en-US" sz="240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</a:pPr>
            <a:r>
              <a:rPr lang="en-US" sz="240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(b)</a:t>
            </a:r>
            <a:r>
              <a:rPr lang="en-US" sz="240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Chromatogramme d'exclusion de taille de CT-graft-poly</a:t>
            </a:r>
            <a:r>
              <a:rPr lang="en-US" sz="240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(MPEGMA) </a:t>
            </a: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</a:pPr>
          </a:p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(c) </a:t>
            </a:r>
            <a:r>
              <a:rPr lang="en-US" sz="240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Chromatogramme d'exclusion de taille du CT-graft-poly</a:t>
            </a:r>
            <a:r>
              <a:rPr lang="en-US" b="true" sz="240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(MPC)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34507" y="2845180"/>
            <a:ext cx="3285354" cy="374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(a)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Chromatogramme d'exclusion de taille de la </a:t>
            </a:r>
            <a:r>
              <a:rPr lang="en-US" sz="24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CT native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(b)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Chromatogramme d'exclusion de taille du </a:t>
            </a: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CT PEGylé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8705" y="7718170"/>
            <a:ext cx="2715788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Spectre MALDI-TOF de CT PEGylé avec PEG de 5 kDa Mw.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3818732" y="-2298325"/>
            <a:ext cx="4469268" cy="5355333"/>
          </a:xfrm>
          <a:custGeom>
            <a:avLst/>
            <a:gdLst/>
            <a:ahLst/>
            <a:cxnLst/>
            <a:rect r="r" b="b" t="t" l="l"/>
            <a:pathLst>
              <a:path h="5355333" w="4469268">
                <a:moveTo>
                  <a:pt x="4469268" y="0"/>
                </a:moveTo>
                <a:lnTo>
                  <a:pt x="0" y="0"/>
                </a:lnTo>
                <a:lnTo>
                  <a:pt x="0" y="5355333"/>
                </a:lnTo>
                <a:lnTo>
                  <a:pt x="4469268" y="5355333"/>
                </a:lnTo>
                <a:lnTo>
                  <a:pt x="44692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2428881" y="3924420"/>
            <a:ext cx="15480376" cy="2438159"/>
          </a:xfrm>
          <a:custGeom>
            <a:avLst/>
            <a:gdLst/>
            <a:ahLst/>
            <a:cxnLst/>
            <a:rect r="r" b="b" t="t" l="l"/>
            <a:pathLst>
              <a:path h="2438159" w="15480376">
                <a:moveTo>
                  <a:pt x="0" y="0"/>
                </a:moveTo>
                <a:lnTo>
                  <a:pt x="15480376" y="0"/>
                </a:lnTo>
                <a:lnTo>
                  <a:pt x="15480376" y="2438160"/>
                </a:lnTo>
                <a:lnTo>
                  <a:pt x="0" y="24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8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1028700" cy="10287000"/>
            <a:chOff x="0" y="0"/>
            <a:chExt cx="2709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60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3818732" y="-2298325"/>
            <a:ext cx="4469268" cy="5355333"/>
          </a:xfrm>
          <a:custGeom>
            <a:avLst/>
            <a:gdLst/>
            <a:ahLst/>
            <a:cxnLst/>
            <a:rect r="r" b="b" t="t" l="l"/>
            <a:pathLst>
              <a:path h="5355333" w="4469268">
                <a:moveTo>
                  <a:pt x="4469268" y="0"/>
                </a:moveTo>
                <a:lnTo>
                  <a:pt x="0" y="0"/>
                </a:lnTo>
                <a:lnTo>
                  <a:pt x="0" y="5355333"/>
                </a:lnTo>
                <a:lnTo>
                  <a:pt x="4469268" y="5355333"/>
                </a:lnTo>
                <a:lnTo>
                  <a:pt x="44692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5209271" y="2886011"/>
            <a:ext cx="7869459" cy="4959777"/>
          </a:xfrm>
          <a:custGeom>
            <a:avLst/>
            <a:gdLst/>
            <a:ahLst/>
            <a:cxnLst/>
            <a:rect r="r" b="b" t="t" l="l"/>
            <a:pathLst>
              <a:path h="4959777" w="7869459">
                <a:moveTo>
                  <a:pt x="0" y="0"/>
                </a:moveTo>
                <a:lnTo>
                  <a:pt x="7869458" y="0"/>
                </a:lnTo>
                <a:lnTo>
                  <a:pt x="7869458" y="4959777"/>
                </a:lnTo>
                <a:lnTo>
                  <a:pt x="0" y="495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686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75531" y="881685"/>
            <a:ext cx="9902135" cy="83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6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36987" y="2086095"/>
            <a:ext cx="968174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RÉTENTION DE L’ACTIVITÉ INITIALE DANS UN TAMPON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56707" y="8207738"/>
            <a:ext cx="10974586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Rétention de l’activité initiale des CT natifs, pégylés et vinylpolymères greffés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dans un tampon à une concentration enzymatique de 0,1 mg/ml.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DAGTjUxKiSI</dc:identifier>
  <dcterms:modified xsi:type="dcterms:W3CDTF">2011-08-01T06:04:30Z</dcterms:modified>
  <cp:revision>1</cp:revision>
  <dc:title>Polymerisation radicalaire controlee des bioconjugues</dc:title>
</cp:coreProperties>
</file>