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cad8ba789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0cad8ba789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cc77aa01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cc77aa01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cad8ba789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cad8ba789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cad8ba789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cad8ba789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cad8ba789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cad8ba789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be73e29e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be73e29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ca634d1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ca634d1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be73e29e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0be73e29e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be73e29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be73e29e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be73e29e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0be73e29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be73e29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be73e29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be73e29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be73e29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be73e29e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be73e29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ca18d8b9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ca18d8b9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ca18d8b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ca18d8b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cad8ba78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cad8ba78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cad8ba789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cad8ba78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cad8ba78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cad8ba78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fr" sz="2380"/>
              <a:t>Well-Defined Synthetic Copolymers with Pendant Aldehydes Form</a:t>
            </a:r>
            <a:endParaRPr sz="2380"/>
          </a:p>
          <a:p>
            <a:pPr indent="0" lvl="0" marL="0" rtl="0" algn="ctr">
              <a:spcBef>
                <a:spcPts val="0"/>
              </a:spcBef>
              <a:spcAft>
                <a:spcPts val="0"/>
              </a:spcAft>
              <a:buClr>
                <a:schemeClr val="dk1"/>
              </a:buClr>
              <a:buSzPts val="990"/>
              <a:buFont typeface="Arial"/>
              <a:buNone/>
            </a:pPr>
            <a:r>
              <a:rPr lang="fr" sz="2380"/>
              <a:t>Biocompatible Strain-Stiffening Hydrogels and Enable Competitive</a:t>
            </a:r>
            <a:endParaRPr sz="2380"/>
          </a:p>
          <a:p>
            <a:pPr indent="0" lvl="0" marL="0" rtl="0" algn="ctr">
              <a:spcBef>
                <a:spcPts val="0"/>
              </a:spcBef>
              <a:spcAft>
                <a:spcPts val="0"/>
              </a:spcAft>
              <a:buSzPts val="990"/>
              <a:buNone/>
            </a:pPr>
            <a:r>
              <a:rPr lang="fr" sz="2380"/>
              <a:t>Ligand Displacement</a:t>
            </a:r>
            <a:endParaRPr sz="2380"/>
          </a:p>
        </p:txBody>
      </p:sp>
      <p:sp>
        <p:nvSpPr>
          <p:cNvPr id="55" name="Google Shape;55;p13"/>
          <p:cNvSpPr txBox="1"/>
          <p:nvPr>
            <p:ph idx="1" type="subTitle"/>
          </p:nvPr>
        </p:nvSpPr>
        <p:spPr>
          <a:xfrm>
            <a:off x="311700" y="4813225"/>
            <a:ext cx="8369400" cy="330300"/>
          </a:xfrm>
          <a:prstGeom prst="rect">
            <a:avLst/>
          </a:prstGeom>
        </p:spPr>
        <p:txBody>
          <a:bodyPr anchorCtr="0" anchor="t" bIns="91425" lIns="91425" spcFirstLastPara="1" rIns="91425" wrap="square" tIns="91425">
            <a:normAutofit fontScale="40000" lnSpcReduction="20000"/>
          </a:bodyPr>
          <a:lstStyle/>
          <a:p>
            <a:pPr indent="0" lvl="0" marL="0" rtl="0" algn="ctr">
              <a:spcBef>
                <a:spcPts val="0"/>
              </a:spcBef>
              <a:spcAft>
                <a:spcPts val="0"/>
              </a:spcAft>
              <a:buNone/>
            </a:pPr>
            <a:r>
              <a:rPr lang="fr"/>
              <a:t>Agathe, Guillaume et Violaine</a:t>
            </a:r>
            <a:endParaRPr/>
          </a:p>
        </p:txBody>
      </p:sp>
      <p:pic>
        <p:nvPicPr>
          <p:cNvPr id="56" name="Google Shape;56;p13"/>
          <p:cNvPicPr preferRelativeResize="0"/>
          <p:nvPr/>
        </p:nvPicPr>
        <p:blipFill>
          <a:blip r:embed="rId3">
            <a:alphaModFix/>
          </a:blip>
          <a:stretch>
            <a:fillRect/>
          </a:stretch>
        </p:blipFill>
        <p:spPr>
          <a:xfrm>
            <a:off x="1900238" y="2797175"/>
            <a:ext cx="5343525" cy="154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111" name="Google Shape;111;p22"/>
          <p:cNvPicPr preferRelativeResize="0"/>
          <p:nvPr/>
        </p:nvPicPr>
        <p:blipFill>
          <a:blip r:embed="rId3">
            <a:alphaModFix/>
          </a:blip>
          <a:stretch>
            <a:fillRect/>
          </a:stretch>
        </p:blipFill>
        <p:spPr>
          <a:xfrm>
            <a:off x="742050" y="1017725"/>
            <a:ext cx="7451125" cy="3820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117" name="Google Shape;117;p23"/>
          <p:cNvPicPr preferRelativeResize="0"/>
          <p:nvPr/>
        </p:nvPicPr>
        <p:blipFill>
          <a:blip r:embed="rId3">
            <a:alphaModFix/>
          </a:blip>
          <a:stretch>
            <a:fillRect/>
          </a:stretch>
        </p:blipFill>
        <p:spPr>
          <a:xfrm>
            <a:off x="742050" y="1017076"/>
            <a:ext cx="7451125" cy="420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123" name="Google Shape;123;p24"/>
          <p:cNvPicPr preferRelativeResize="0"/>
          <p:nvPr/>
        </p:nvPicPr>
        <p:blipFill>
          <a:blip r:embed="rId3">
            <a:alphaModFix/>
          </a:blip>
          <a:stretch>
            <a:fillRect/>
          </a:stretch>
        </p:blipFill>
        <p:spPr>
          <a:xfrm>
            <a:off x="519625" y="1017725"/>
            <a:ext cx="7642880" cy="4010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129" name="Google Shape;129;p25"/>
          <p:cNvPicPr preferRelativeResize="0"/>
          <p:nvPr/>
        </p:nvPicPr>
        <p:blipFill>
          <a:blip r:embed="rId3">
            <a:alphaModFix/>
          </a:blip>
          <a:stretch>
            <a:fillRect/>
          </a:stretch>
        </p:blipFill>
        <p:spPr>
          <a:xfrm>
            <a:off x="495850" y="1017725"/>
            <a:ext cx="7690418" cy="382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nvSpPr>
        <p:spPr>
          <a:xfrm>
            <a:off x="244750" y="1992438"/>
            <a:ext cx="6514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800">
                <a:solidFill>
                  <a:schemeClr val="dk2"/>
                </a:solidFill>
              </a:rPr>
              <a:t>Formation d’hydrogels par l’ajout de PEG dihydrazid</a:t>
            </a:r>
            <a:endParaRPr sz="1800">
              <a:solidFill>
                <a:schemeClr val="dk2"/>
              </a:solidFill>
            </a:endParaRPr>
          </a:p>
          <a:p>
            <a:pPr indent="0" lvl="0" marL="0" rtl="0" algn="l">
              <a:spcBef>
                <a:spcPts val="0"/>
              </a:spcBef>
              <a:spcAft>
                <a:spcPts val="0"/>
              </a:spcAft>
              <a:buNone/>
            </a:pPr>
            <a:r>
              <a:rPr lang="fr" sz="1800">
                <a:solidFill>
                  <a:schemeClr val="dk2"/>
                </a:solidFill>
              </a:rPr>
              <a:t>et étude des </a:t>
            </a:r>
            <a:r>
              <a:rPr lang="fr" sz="1800">
                <a:solidFill>
                  <a:schemeClr val="dk2"/>
                </a:solidFill>
              </a:rPr>
              <a:t>propriétés</a:t>
            </a:r>
            <a:r>
              <a:rPr lang="fr" sz="1800">
                <a:solidFill>
                  <a:schemeClr val="dk2"/>
                </a:solidFill>
              </a:rPr>
              <a:t> rhéologiques (G’ et 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fr" sz="1800">
                <a:solidFill>
                  <a:schemeClr val="dk2"/>
                </a:solidFill>
              </a:rPr>
              <a:t>Bons résultats avec S25 et S75.</a:t>
            </a:r>
            <a:endParaRPr sz="1800">
              <a:solidFill>
                <a:schemeClr val="dk2"/>
              </a:solidFill>
            </a:endParaRPr>
          </a:p>
        </p:txBody>
      </p:sp>
      <p:pic>
        <p:nvPicPr>
          <p:cNvPr id="135" name="Google Shape;135;p26"/>
          <p:cNvPicPr preferRelativeResize="0"/>
          <p:nvPr/>
        </p:nvPicPr>
        <p:blipFill>
          <a:blip r:embed="rId3">
            <a:alphaModFix/>
          </a:blip>
          <a:stretch>
            <a:fillRect/>
          </a:stretch>
        </p:blipFill>
        <p:spPr>
          <a:xfrm>
            <a:off x="5350100" y="2571750"/>
            <a:ext cx="3174175" cy="763025"/>
          </a:xfrm>
          <a:prstGeom prst="rect">
            <a:avLst/>
          </a:prstGeom>
          <a:noFill/>
          <a:ln>
            <a:noFill/>
          </a:ln>
        </p:spPr>
      </p:pic>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III. Applications</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68012" y="1735450"/>
            <a:ext cx="1745125" cy="1995125"/>
          </a:xfrm>
          <a:prstGeom prst="rect">
            <a:avLst/>
          </a:prstGeom>
          <a:noFill/>
          <a:ln>
            <a:noFill/>
          </a:ln>
        </p:spPr>
      </p:pic>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III. Applications</a:t>
            </a:r>
            <a:endParaRPr/>
          </a:p>
          <a:p>
            <a:pPr indent="0" lvl="0" marL="0" rtl="0" algn="l">
              <a:spcBef>
                <a:spcPts val="0"/>
              </a:spcBef>
              <a:spcAft>
                <a:spcPts val="0"/>
              </a:spcAft>
              <a:buNone/>
            </a:pPr>
            <a:r>
              <a:t/>
            </a:r>
            <a:endParaRPr/>
          </a:p>
        </p:txBody>
      </p:sp>
      <p:sp>
        <p:nvSpPr>
          <p:cNvPr id="143" name="Google Shape;143;p27"/>
          <p:cNvSpPr txBox="1"/>
          <p:nvPr>
            <p:ph idx="1" type="body"/>
          </p:nvPr>
        </p:nvSpPr>
        <p:spPr>
          <a:xfrm>
            <a:off x="3362250" y="3790675"/>
            <a:ext cx="2419500" cy="46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Matrice extracellulaire</a:t>
            </a:r>
            <a:endParaRPr/>
          </a:p>
        </p:txBody>
      </p:sp>
      <p:pic>
        <p:nvPicPr>
          <p:cNvPr id="144" name="Google Shape;144;p27"/>
          <p:cNvPicPr preferRelativeResize="0"/>
          <p:nvPr/>
        </p:nvPicPr>
        <p:blipFill>
          <a:blip r:embed="rId4">
            <a:alphaModFix/>
          </a:blip>
          <a:stretch>
            <a:fillRect/>
          </a:stretch>
        </p:blipFill>
        <p:spPr>
          <a:xfrm>
            <a:off x="2744200" y="1337675"/>
            <a:ext cx="3655611" cy="2468151"/>
          </a:xfrm>
          <a:prstGeom prst="rect">
            <a:avLst/>
          </a:prstGeom>
          <a:noFill/>
          <a:ln>
            <a:noFill/>
          </a:ln>
        </p:spPr>
      </p:pic>
      <p:cxnSp>
        <p:nvCxnSpPr>
          <p:cNvPr id="145" name="Google Shape;145;p27"/>
          <p:cNvCxnSpPr/>
          <p:nvPr/>
        </p:nvCxnSpPr>
        <p:spPr>
          <a:xfrm rot="10800000">
            <a:off x="1661475" y="1621575"/>
            <a:ext cx="810600" cy="411900"/>
          </a:xfrm>
          <a:prstGeom prst="straightConnector1">
            <a:avLst/>
          </a:prstGeom>
          <a:noFill/>
          <a:ln cap="flat" cmpd="sng" w="28575">
            <a:solidFill>
              <a:srgbClr val="0000FF"/>
            </a:solidFill>
            <a:prstDash val="solid"/>
            <a:round/>
            <a:headEnd len="med" w="med" type="none"/>
            <a:tailEnd len="med" w="med" type="triangle"/>
          </a:ln>
        </p:spPr>
      </p:cxnSp>
      <p:cxnSp>
        <p:nvCxnSpPr>
          <p:cNvPr id="146" name="Google Shape;146;p27"/>
          <p:cNvCxnSpPr/>
          <p:nvPr/>
        </p:nvCxnSpPr>
        <p:spPr>
          <a:xfrm rot="10800000">
            <a:off x="1289200" y="2877350"/>
            <a:ext cx="1029600" cy="6300"/>
          </a:xfrm>
          <a:prstGeom prst="straightConnector1">
            <a:avLst/>
          </a:prstGeom>
          <a:noFill/>
          <a:ln cap="flat" cmpd="sng" w="28575">
            <a:solidFill>
              <a:srgbClr val="0000FF"/>
            </a:solidFill>
            <a:prstDash val="solid"/>
            <a:round/>
            <a:headEnd len="med" w="med" type="none"/>
            <a:tailEnd len="med" w="med" type="triangle"/>
          </a:ln>
        </p:spPr>
      </p:cxnSp>
      <p:cxnSp>
        <p:nvCxnSpPr>
          <p:cNvPr id="147" name="Google Shape;147;p27"/>
          <p:cNvCxnSpPr/>
          <p:nvPr/>
        </p:nvCxnSpPr>
        <p:spPr>
          <a:xfrm flipH="1">
            <a:off x="1569075" y="3657775"/>
            <a:ext cx="903000" cy="389400"/>
          </a:xfrm>
          <a:prstGeom prst="straightConnector1">
            <a:avLst/>
          </a:prstGeom>
          <a:noFill/>
          <a:ln cap="flat" cmpd="sng" w="28575">
            <a:solidFill>
              <a:srgbClr val="0000FF"/>
            </a:solidFill>
            <a:prstDash val="solid"/>
            <a:round/>
            <a:headEnd len="med" w="med" type="none"/>
            <a:tailEnd len="med" w="med" type="triangle"/>
          </a:ln>
        </p:spPr>
      </p:cxnSp>
      <p:cxnSp>
        <p:nvCxnSpPr>
          <p:cNvPr id="148" name="Google Shape;148;p27"/>
          <p:cNvCxnSpPr/>
          <p:nvPr/>
        </p:nvCxnSpPr>
        <p:spPr>
          <a:xfrm flipH="1" rot="10800000">
            <a:off x="6505375" y="1149750"/>
            <a:ext cx="811200" cy="431400"/>
          </a:xfrm>
          <a:prstGeom prst="straightConnector1">
            <a:avLst/>
          </a:prstGeom>
          <a:noFill/>
          <a:ln cap="flat" cmpd="sng" w="28575">
            <a:solidFill>
              <a:srgbClr val="0000FF"/>
            </a:solidFill>
            <a:prstDash val="solid"/>
            <a:round/>
            <a:headEnd len="med" w="med" type="none"/>
            <a:tailEnd len="med" w="med" type="triangle"/>
          </a:ln>
        </p:spPr>
      </p:cxnSp>
      <p:cxnSp>
        <p:nvCxnSpPr>
          <p:cNvPr id="149" name="Google Shape;149;p27"/>
          <p:cNvCxnSpPr/>
          <p:nvPr/>
        </p:nvCxnSpPr>
        <p:spPr>
          <a:xfrm>
            <a:off x="6617900" y="2464875"/>
            <a:ext cx="712800" cy="600"/>
          </a:xfrm>
          <a:prstGeom prst="straightConnector1">
            <a:avLst/>
          </a:prstGeom>
          <a:noFill/>
          <a:ln cap="flat" cmpd="sng" w="28575">
            <a:solidFill>
              <a:srgbClr val="0000FF"/>
            </a:solidFill>
            <a:prstDash val="solid"/>
            <a:round/>
            <a:headEnd len="med" w="med" type="none"/>
            <a:tailEnd len="med" w="med" type="triangle"/>
          </a:ln>
        </p:spPr>
      </p:cxnSp>
      <p:cxnSp>
        <p:nvCxnSpPr>
          <p:cNvPr id="150" name="Google Shape;150;p27"/>
          <p:cNvCxnSpPr/>
          <p:nvPr/>
        </p:nvCxnSpPr>
        <p:spPr>
          <a:xfrm>
            <a:off x="6505375" y="3215350"/>
            <a:ext cx="1203300" cy="546000"/>
          </a:xfrm>
          <a:prstGeom prst="straightConnector1">
            <a:avLst/>
          </a:prstGeom>
          <a:noFill/>
          <a:ln cap="flat" cmpd="sng" w="28575">
            <a:solidFill>
              <a:srgbClr val="0000FF"/>
            </a:solidFill>
            <a:prstDash val="solid"/>
            <a:round/>
            <a:headEnd len="med" w="med" type="none"/>
            <a:tailEnd len="med" w="med" type="triangle"/>
          </a:ln>
        </p:spPr>
      </p:cxnSp>
      <p:pic>
        <p:nvPicPr>
          <p:cNvPr id="151" name="Google Shape;151;p27"/>
          <p:cNvPicPr preferRelativeResize="0"/>
          <p:nvPr/>
        </p:nvPicPr>
        <p:blipFill>
          <a:blip r:embed="rId5">
            <a:alphaModFix/>
          </a:blip>
          <a:stretch>
            <a:fillRect/>
          </a:stretch>
        </p:blipFill>
        <p:spPr>
          <a:xfrm>
            <a:off x="86375" y="3934000"/>
            <a:ext cx="1436346" cy="890525"/>
          </a:xfrm>
          <a:prstGeom prst="rect">
            <a:avLst/>
          </a:prstGeom>
          <a:noFill/>
          <a:ln>
            <a:noFill/>
          </a:ln>
        </p:spPr>
      </p:pic>
      <p:sp>
        <p:nvSpPr>
          <p:cNvPr id="152" name="Google Shape;152;p27"/>
          <p:cNvSpPr txBox="1"/>
          <p:nvPr>
            <p:ph idx="1" type="body"/>
          </p:nvPr>
        </p:nvSpPr>
        <p:spPr>
          <a:xfrm>
            <a:off x="52575" y="1184325"/>
            <a:ext cx="1844400" cy="462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fr"/>
              <a:t>Self healing</a:t>
            </a:r>
            <a:endParaRPr/>
          </a:p>
        </p:txBody>
      </p:sp>
      <p:sp>
        <p:nvSpPr>
          <p:cNvPr id="153" name="Google Shape;153;p27"/>
          <p:cNvSpPr txBox="1"/>
          <p:nvPr>
            <p:ph idx="1" type="body"/>
          </p:nvPr>
        </p:nvSpPr>
        <p:spPr>
          <a:xfrm>
            <a:off x="7316575" y="787850"/>
            <a:ext cx="1844400" cy="462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fr"/>
              <a:t>Strain-stiffening</a:t>
            </a:r>
            <a:endParaRPr/>
          </a:p>
        </p:txBody>
      </p:sp>
      <p:sp>
        <p:nvSpPr>
          <p:cNvPr id="154" name="Google Shape;154;p27"/>
          <p:cNvSpPr txBox="1"/>
          <p:nvPr>
            <p:ph idx="1" type="body"/>
          </p:nvPr>
        </p:nvSpPr>
        <p:spPr>
          <a:xfrm>
            <a:off x="7316575" y="2208900"/>
            <a:ext cx="1844400" cy="4623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lang="fr"/>
              <a:t>Stress relaxation</a:t>
            </a:r>
            <a:endParaRPr/>
          </a:p>
        </p:txBody>
      </p:sp>
      <p:sp>
        <p:nvSpPr>
          <p:cNvPr id="155" name="Google Shape;155;p27"/>
          <p:cNvSpPr txBox="1"/>
          <p:nvPr>
            <p:ph idx="1" type="body"/>
          </p:nvPr>
        </p:nvSpPr>
        <p:spPr>
          <a:xfrm>
            <a:off x="7043400" y="3958125"/>
            <a:ext cx="2100600" cy="4623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fr"/>
              <a:t>Reversible interactions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III. Applications</a:t>
            </a:r>
            <a:endParaRPr/>
          </a:p>
          <a:p>
            <a:pPr indent="0" lvl="0" marL="0" rtl="0" algn="l">
              <a:spcBef>
                <a:spcPts val="0"/>
              </a:spcBef>
              <a:spcAft>
                <a:spcPts val="0"/>
              </a:spcAft>
              <a:buNone/>
            </a:pPr>
            <a:r>
              <a:t/>
            </a:r>
            <a:endParaRPr/>
          </a:p>
        </p:txBody>
      </p:sp>
      <p:sp>
        <p:nvSpPr>
          <p:cNvPr id="161" name="Google Shape;161;p28"/>
          <p:cNvSpPr txBox="1"/>
          <p:nvPr>
            <p:ph idx="1" type="body"/>
          </p:nvPr>
        </p:nvSpPr>
        <p:spPr>
          <a:xfrm>
            <a:off x="0" y="4799825"/>
            <a:ext cx="8520600" cy="52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fr" sz="1200"/>
              <a:t>Ying Betty Li, et al “Angiogenesis driven extracellular matrix remodeling of 3D bioprinted vascular networks”, 2023</a:t>
            </a:r>
            <a:endParaRPr/>
          </a:p>
        </p:txBody>
      </p:sp>
      <p:pic>
        <p:nvPicPr>
          <p:cNvPr id="162" name="Google Shape;162;p28"/>
          <p:cNvPicPr preferRelativeResize="0"/>
          <p:nvPr/>
        </p:nvPicPr>
        <p:blipFill>
          <a:blip r:embed="rId3">
            <a:alphaModFix/>
          </a:blip>
          <a:stretch>
            <a:fillRect/>
          </a:stretch>
        </p:blipFill>
        <p:spPr>
          <a:xfrm>
            <a:off x="3300150" y="116875"/>
            <a:ext cx="5760076" cy="1632600"/>
          </a:xfrm>
          <a:prstGeom prst="rect">
            <a:avLst/>
          </a:prstGeom>
          <a:noFill/>
          <a:ln>
            <a:noFill/>
          </a:ln>
        </p:spPr>
      </p:pic>
      <p:pic>
        <p:nvPicPr>
          <p:cNvPr id="163" name="Google Shape;163;p28"/>
          <p:cNvPicPr preferRelativeResize="0"/>
          <p:nvPr/>
        </p:nvPicPr>
        <p:blipFill rotWithShape="1">
          <a:blip r:embed="rId4">
            <a:alphaModFix/>
          </a:blip>
          <a:srcRect b="0" l="0" r="1922" t="0"/>
          <a:stretch/>
        </p:blipFill>
        <p:spPr>
          <a:xfrm>
            <a:off x="311700" y="1017725"/>
            <a:ext cx="2734725" cy="2661300"/>
          </a:xfrm>
          <a:prstGeom prst="rect">
            <a:avLst/>
          </a:prstGeom>
          <a:noFill/>
          <a:ln>
            <a:noFill/>
          </a:ln>
        </p:spPr>
      </p:pic>
      <p:pic>
        <p:nvPicPr>
          <p:cNvPr id="164" name="Google Shape;164;p28"/>
          <p:cNvPicPr preferRelativeResize="0"/>
          <p:nvPr/>
        </p:nvPicPr>
        <p:blipFill rotWithShape="1">
          <a:blip r:embed="rId5">
            <a:alphaModFix/>
          </a:blip>
          <a:srcRect b="0" l="0" r="695" t="0"/>
          <a:stretch/>
        </p:blipFill>
        <p:spPr>
          <a:xfrm>
            <a:off x="5109300" y="1556138"/>
            <a:ext cx="2018750" cy="1854025"/>
          </a:xfrm>
          <a:prstGeom prst="rect">
            <a:avLst/>
          </a:prstGeom>
          <a:noFill/>
          <a:ln>
            <a:noFill/>
          </a:ln>
        </p:spPr>
      </p:pic>
      <p:pic>
        <p:nvPicPr>
          <p:cNvPr id="165" name="Google Shape;165;p28"/>
          <p:cNvPicPr preferRelativeResize="0"/>
          <p:nvPr/>
        </p:nvPicPr>
        <p:blipFill>
          <a:blip r:embed="rId6">
            <a:alphaModFix/>
          </a:blip>
          <a:stretch>
            <a:fillRect/>
          </a:stretch>
        </p:blipFill>
        <p:spPr>
          <a:xfrm>
            <a:off x="2660647" y="3331075"/>
            <a:ext cx="6399574" cy="146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IV.Analyse critique</a:t>
            </a:r>
            <a:endParaRPr/>
          </a:p>
          <a:p>
            <a:pPr indent="0" lvl="0" marL="0" rtl="0" algn="l">
              <a:spcBef>
                <a:spcPts val="0"/>
              </a:spcBef>
              <a:spcAft>
                <a:spcPts val="0"/>
              </a:spcAft>
              <a:buNone/>
            </a:pPr>
            <a:r>
              <a:rPr lang="fr"/>
              <a:t> </a:t>
            </a:r>
            <a:endParaRPr/>
          </a:p>
        </p:txBody>
      </p:sp>
      <p:sp>
        <p:nvSpPr>
          <p:cNvPr id="171" name="Google Shape;171;p29"/>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just">
              <a:spcBef>
                <a:spcPts val="0"/>
              </a:spcBef>
              <a:spcAft>
                <a:spcPts val="0"/>
              </a:spcAft>
              <a:buSzPts val="1800"/>
              <a:buChar char="➔"/>
            </a:pPr>
            <a:r>
              <a:rPr lang="fr"/>
              <a:t>Innovation </a:t>
            </a:r>
            <a:endParaRPr/>
          </a:p>
          <a:p>
            <a:pPr indent="-317500" lvl="1" marL="914400" rtl="0" algn="just">
              <a:spcBef>
                <a:spcPts val="0"/>
              </a:spcBef>
              <a:spcAft>
                <a:spcPts val="0"/>
              </a:spcAft>
              <a:buSzPts val="1400"/>
              <a:buChar char="◆"/>
            </a:pPr>
            <a:r>
              <a:rPr lang="fr"/>
              <a:t>L’article présente une approche innovante pour créer des copolymères solubles dans l’eau avec des aldéhydes pendants, utilisés pour former des hydrogels dynamique qui peuvent imiter certaines propriétés de la matrice extracellulaire. </a:t>
            </a:r>
            <a:endParaRPr/>
          </a:p>
          <a:p>
            <a:pPr indent="-342900" lvl="0" marL="457200" rtl="0" algn="just">
              <a:spcBef>
                <a:spcPts val="0"/>
              </a:spcBef>
              <a:spcAft>
                <a:spcPts val="0"/>
              </a:spcAft>
              <a:buSzPts val="1800"/>
              <a:buChar char="➔"/>
            </a:pPr>
            <a:r>
              <a:rPr lang="fr"/>
              <a:t>Limites</a:t>
            </a:r>
            <a:endParaRPr/>
          </a:p>
          <a:p>
            <a:pPr indent="-317500" lvl="1" marL="914400" rtl="0" algn="just">
              <a:spcBef>
                <a:spcPts val="0"/>
              </a:spcBef>
              <a:spcAft>
                <a:spcPts val="0"/>
              </a:spcAft>
              <a:buSzPts val="1400"/>
              <a:buChar char="◆"/>
            </a:pPr>
            <a:r>
              <a:rPr lang="fr"/>
              <a:t>Complexité de la synthèse (protéger les groupes aldéhydes et la copolymérisation contròlée)</a:t>
            </a:r>
            <a:endParaRPr/>
          </a:p>
          <a:p>
            <a:pPr indent="-317500" lvl="1" marL="914400" rtl="0" algn="just">
              <a:spcBef>
                <a:spcPts val="0"/>
              </a:spcBef>
              <a:spcAft>
                <a:spcPts val="0"/>
              </a:spcAft>
              <a:buSzPts val="1400"/>
              <a:buChar char="◆"/>
            </a:pPr>
            <a:r>
              <a:rPr lang="fr"/>
              <a:t>Problème de la libération de aldéhydes de façon spontanée à cause de l’élévation de la Tº</a:t>
            </a:r>
            <a:endParaRPr/>
          </a:p>
          <a:p>
            <a:pPr indent="-317500" lvl="1" marL="914400" rtl="0" algn="just">
              <a:spcBef>
                <a:spcPts val="0"/>
              </a:spcBef>
              <a:spcAft>
                <a:spcPts val="0"/>
              </a:spcAft>
              <a:buSzPts val="1400"/>
              <a:buChar char="◆"/>
            </a:pPr>
            <a:r>
              <a:rPr lang="fr"/>
              <a:t>Optimisation des propriétés mécaniques (renforcement sous contrainte en particulier)</a:t>
            </a:r>
            <a:endParaRPr/>
          </a:p>
          <a:p>
            <a:pPr indent="-317500" lvl="1" marL="914400" rtl="0" algn="just">
              <a:spcBef>
                <a:spcPts val="0"/>
              </a:spcBef>
              <a:spcAft>
                <a:spcPts val="0"/>
              </a:spcAft>
              <a:buSzPts val="1400"/>
              <a:buChar char="◆"/>
            </a:pPr>
            <a:r>
              <a:rPr lang="fr"/>
              <a:t>Applications in vivo (Applications avec des fibroblastes uniquement)</a:t>
            </a:r>
            <a:endParaRPr/>
          </a:p>
          <a:p>
            <a:pPr indent="0" lvl="0" marL="0" rtl="0" algn="just">
              <a:spcBef>
                <a:spcPts val="1000"/>
              </a:spcBef>
              <a:spcAft>
                <a:spcPts val="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V. Perspective d’utilisation</a:t>
            </a:r>
            <a:endParaRPr/>
          </a:p>
        </p:txBody>
      </p:sp>
      <p:sp>
        <p:nvSpPr>
          <p:cNvPr id="177" name="Google Shape;177;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just">
              <a:lnSpc>
                <a:spcPct val="150000"/>
              </a:lnSpc>
              <a:spcBef>
                <a:spcPts val="0"/>
              </a:spcBef>
              <a:spcAft>
                <a:spcPts val="0"/>
              </a:spcAft>
              <a:buSzPts val="1800"/>
              <a:buChar char="➔"/>
            </a:pPr>
            <a:r>
              <a:rPr lang="fr"/>
              <a:t>Matrice extracellulaire synthétique </a:t>
            </a:r>
            <a:endParaRPr/>
          </a:p>
          <a:p>
            <a:pPr indent="-317500" lvl="1" marL="914400" rtl="0" algn="just">
              <a:lnSpc>
                <a:spcPct val="150000"/>
              </a:lnSpc>
              <a:spcBef>
                <a:spcPts val="0"/>
              </a:spcBef>
              <a:spcAft>
                <a:spcPts val="0"/>
              </a:spcAft>
              <a:buSzPts val="1400"/>
              <a:buChar char="◆"/>
            </a:pPr>
            <a:r>
              <a:rPr lang="fr" sz="1300"/>
              <a:t>S</a:t>
            </a:r>
            <a:r>
              <a:rPr lang="fr" sz="1300"/>
              <a:t>o</a:t>
            </a:r>
            <a:r>
              <a:rPr lang="fr"/>
              <a:t>utenir la différenciation cellulaire et favoriser la régénération tissulaire</a:t>
            </a:r>
            <a:r>
              <a:rPr lang="fr" sz="1000"/>
              <a:t> </a:t>
            </a:r>
            <a:endParaRPr sz="1000"/>
          </a:p>
          <a:p>
            <a:pPr indent="-317500" lvl="1" marL="914400" rtl="0" algn="just">
              <a:lnSpc>
                <a:spcPct val="150000"/>
              </a:lnSpc>
              <a:spcBef>
                <a:spcPts val="0"/>
              </a:spcBef>
              <a:spcAft>
                <a:spcPts val="0"/>
              </a:spcAft>
              <a:buSzPts val="1400"/>
              <a:buChar char="◆"/>
            </a:pPr>
            <a:r>
              <a:rPr lang="fr"/>
              <a:t>Greffes de peau, régénération osseuse ou cartilagineuse</a:t>
            </a:r>
            <a:endParaRPr/>
          </a:p>
          <a:p>
            <a:pPr indent="-342900" lvl="0" marL="457200" rtl="0" algn="just">
              <a:lnSpc>
                <a:spcPct val="150000"/>
              </a:lnSpc>
              <a:spcBef>
                <a:spcPts val="0"/>
              </a:spcBef>
              <a:spcAft>
                <a:spcPts val="0"/>
              </a:spcAft>
              <a:buSzPts val="1800"/>
              <a:buChar char="➔"/>
            </a:pPr>
            <a:r>
              <a:rPr lang="fr"/>
              <a:t>Dispositifs médicaux injectables</a:t>
            </a:r>
            <a:endParaRPr/>
          </a:p>
          <a:p>
            <a:pPr indent="-317500" lvl="1" marL="914400" rtl="0" algn="just">
              <a:lnSpc>
                <a:spcPct val="150000"/>
              </a:lnSpc>
              <a:spcBef>
                <a:spcPts val="0"/>
              </a:spcBef>
              <a:spcAft>
                <a:spcPts val="0"/>
              </a:spcAft>
              <a:buSzPts val="1400"/>
              <a:buChar char="◆"/>
            </a:pPr>
            <a:r>
              <a:rPr lang="fr"/>
              <a:t>Bio-encres → dispositifs médicaux personnalisés </a:t>
            </a:r>
            <a:endParaRPr/>
          </a:p>
          <a:p>
            <a:pPr indent="-342900" lvl="0" marL="457200" rtl="0" algn="just">
              <a:lnSpc>
                <a:spcPct val="150000"/>
              </a:lnSpc>
              <a:spcBef>
                <a:spcPts val="0"/>
              </a:spcBef>
              <a:spcAft>
                <a:spcPts val="0"/>
              </a:spcAft>
              <a:buSzPts val="1800"/>
              <a:buChar char="➔"/>
            </a:pPr>
            <a:r>
              <a:rPr lang="fr"/>
              <a:t>Support pour les cultures cellulaires (3D)</a:t>
            </a:r>
            <a:endParaRPr/>
          </a:p>
          <a:p>
            <a:pPr indent="-317500" lvl="1" marL="914400" rtl="0" algn="just">
              <a:lnSpc>
                <a:spcPct val="150000"/>
              </a:lnSpc>
              <a:spcBef>
                <a:spcPts val="0"/>
              </a:spcBef>
              <a:spcAft>
                <a:spcPts val="0"/>
              </a:spcAft>
              <a:buSzPts val="1400"/>
              <a:buChar char="◆"/>
            </a:pPr>
            <a:r>
              <a:rPr lang="fr"/>
              <a:t>En modulant les </a:t>
            </a:r>
            <a:r>
              <a:rPr lang="fr"/>
              <a:t>ligands</a:t>
            </a:r>
            <a:r>
              <a:rPr lang="fr"/>
              <a:t> et les propriétés mécaniques,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VI. Conclusion</a:t>
            </a:r>
            <a:endParaRPr/>
          </a:p>
        </p:txBody>
      </p:sp>
      <p:sp>
        <p:nvSpPr>
          <p:cNvPr id="183" name="Google Shape;183;p31"/>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just">
              <a:lnSpc>
                <a:spcPct val="150000"/>
              </a:lnSpc>
              <a:spcBef>
                <a:spcPts val="0"/>
              </a:spcBef>
              <a:spcAft>
                <a:spcPts val="0"/>
              </a:spcAft>
              <a:buNone/>
            </a:pPr>
            <a:r>
              <a:rPr lang="fr"/>
              <a:t>En conclusion, cet article propose un polymère aux propriétés adaptatives intéressantes, avec un grand potentiel dans le domaine biomédical. Toutefois, une exploration plus approfondie des applications cliniques et une simplification des étapes de production seraient nécessaires pour maximiser son adoption industrielle.</a:t>
            </a:r>
            <a:endParaRPr/>
          </a:p>
          <a:p>
            <a:pPr indent="0" lvl="0" marL="0" rtl="0" algn="ctr">
              <a:lnSpc>
                <a:spcPct val="150000"/>
              </a:lnSpc>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Sommaire</a:t>
            </a:r>
            <a:endParaRPr/>
          </a:p>
        </p:txBody>
      </p:sp>
      <p:sp>
        <p:nvSpPr>
          <p:cNvPr id="62" name="Google Shape;62;p14"/>
          <p:cNvSpPr txBox="1"/>
          <p:nvPr>
            <p:ph idx="1" type="body"/>
          </p:nvPr>
        </p:nvSpPr>
        <p:spPr>
          <a:xfrm>
            <a:off x="504725" y="1794075"/>
            <a:ext cx="6929400" cy="21882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SzPts val="1800"/>
              <a:buAutoNum type="romanUcPeriod"/>
            </a:pPr>
            <a:r>
              <a:rPr lang="fr"/>
              <a:t>Introduction </a:t>
            </a:r>
            <a:endParaRPr/>
          </a:p>
          <a:p>
            <a:pPr indent="-342900" lvl="0" marL="457200" rtl="0" algn="just">
              <a:spcBef>
                <a:spcPts val="0"/>
              </a:spcBef>
              <a:spcAft>
                <a:spcPts val="0"/>
              </a:spcAft>
              <a:buSzPts val="1800"/>
              <a:buAutoNum type="romanUcPeriod"/>
            </a:pPr>
            <a:r>
              <a:rPr lang="fr"/>
              <a:t>Explication synthèse</a:t>
            </a:r>
            <a:endParaRPr/>
          </a:p>
          <a:p>
            <a:pPr indent="-342900" lvl="0" marL="457200" rtl="0" algn="just">
              <a:spcBef>
                <a:spcPts val="0"/>
              </a:spcBef>
              <a:spcAft>
                <a:spcPts val="0"/>
              </a:spcAft>
              <a:buSzPts val="1800"/>
              <a:buAutoNum type="romanUcPeriod"/>
            </a:pPr>
            <a:r>
              <a:rPr lang="fr"/>
              <a:t>Applications </a:t>
            </a:r>
            <a:endParaRPr/>
          </a:p>
          <a:p>
            <a:pPr indent="-342900" lvl="0" marL="457200" rtl="0" algn="just">
              <a:spcBef>
                <a:spcPts val="0"/>
              </a:spcBef>
              <a:spcAft>
                <a:spcPts val="0"/>
              </a:spcAft>
              <a:buSzPts val="1800"/>
              <a:buAutoNum type="romanUcPeriod"/>
            </a:pPr>
            <a:r>
              <a:rPr lang="fr"/>
              <a:t>Analyse critique </a:t>
            </a:r>
            <a:endParaRPr/>
          </a:p>
          <a:p>
            <a:pPr indent="-342900" lvl="0" marL="457200" rtl="0" algn="just">
              <a:spcBef>
                <a:spcPts val="0"/>
              </a:spcBef>
              <a:spcAft>
                <a:spcPts val="0"/>
              </a:spcAft>
              <a:buSzPts val="1800"/>
              <a:buAutoNum type="romanUcPeriod"/>
            </a:pPr>
            <a:r>
              <a:rPr lang="fr"/>
              <a:t>Perspectives d’utilisation</a:t>
            </a:r>
            <a:endParaRPr/>
          </a:p>
          <a:p>
            <a:pPr indent="-342900" lvl="0" marL="457200" rtl="0" algn="just">
              <a:spcBef>
                <a:spcPts val="0"/>
              </a:spcBef>
              <a:spcAft>
                <a:spcPts val="0"/>
              </a:spcAft>
              <a:buSzPts val="1800"/>
              <a:buAutoNum type="romanUcPeriod"/>
            </a:pPr>
            <a:r>
              <a:rPr lang="fr"/>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romanUcPeriod"/>
            </a:pPr>
            <a:r>
              <a:rPr lang="fr"/>
              <a:t>Introduction</a:t>
            </a:r>
            <a:endParaRPr/>
          </a:p>
          <a:p>
            <a:pPr indent="0" lvl="0" marL="457200" rtl="0" algn="l">
              <a:spcBef>
                <a:spcPts val="0"/>
              </a:spcBef>
              <a:spcAft>
                <a:spcPts val="0"/>
              </a:spcAft>
              <a:buNone/>
            </a:pPr>
            <a:r>
              <a:t/>
            </a:r>
            <a:endParaRPr/>
          </a:p>
        </p:txBody>
      </p:sp>
      <p:sp>
        <p:nvSpPr>
          <p:cNvPr id="68" name="Google Shape;68;p15"/>
          <p:cNvSpPr txBox="1"/>
          <p:nvPr>
            <p:ph idx="1" type="body"/>
          </p:nvPr>
        </p:nvSpPr>
        <p:spPr>
          <a:xfrm>
            <a:off x="311700" y="1152475"/>
            <a:ext cx="506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Synthèse d’un polymère pouvant être </a:t>
            </a:r>
            <a:r>
              <a:rPr lang="fr"/>
              <a:t>utilisé</a:t>
            </a:r>
            <a:r>
              <a:rPr lang="fr"/>
              <a:t> pour mimer la matrice extracellulaire et ses </a:t>
            </a:r>
            <a:r>
              <a:rPr lang="fr"/>
              <a:t>propriétés</a:t>
            </a:r>
            <a:r>
              <a:rPr lang="fr"/>
              <a:t>. </a:t>
            </a:r>
            <a:endParaRPr/>
          </a:p>
          <a:p>
            <a:pPr indent="0" lvl="0" marL="0" rtl="0" algn="l">
              <a:spcBef>
                <a:spcPts val="1200"/>
              </a:spcBef>
              <a:spcAft>
                <a:spcPts val="1200"/>
              </a:spcAft>
              <a:buNone/>
            </a:pPr>
            <a:r>
              <a:rPr lang="fr"/>
              <a:t>Ici, proposition d’un polymère hydrosoluble contenant des fonctions actives </a:t>
            </a:r>
            <a:r>
              <a:rPr lang="fr"/>
              <a:t>aldéhydes modulables</a:t>
            </a:r>
            <a:endParaRPr/>
          </a:p>
        </p:txBody>
      </p:sp>
      <p:pic>
        <p:nvPicPr>
          <p:cNvPr id="69" name="Google Shape;69;p15"/>
          <p:cNvPicPr preferRelativeResize="0"/>
          <p:nvPr/>
        </p:nvPicPr>
        <p:blipFill>
          <a:blip r:embed="rId3">
            <a:alphaModFix/>
          </a:blip>
          <a:stretch>
            <a:fillRect/>
          </a:stretch>
        </p:blipFill>
        <p:spPr>
          <a:xfrm>
            <a:off x="5380675" y="1460520"/>
            <a:ext cx="3451625" cy="32638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543263" y="1017725"/>
            <a:ext cx="8057473" cy="4043425"/>
          </a:xfrm>
          <a:prstGeom prst="rect">
            <a:avLst/>
          </a:prstGeom>
          <a:noFill/>
          <a:ln>
            <a:noFill/>
          </a:ln>
        </p:spPr>
      </p:pic>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029636" y="875550"/>
            <a:ext cx="7198125" cy="4267950"/>
          </a:xfrm>
          <a:prstGeom prst="rect">
            <a:avLst/>
          </a:prstGeom>
          <a:noFill/>
          <a:ln>
            <a:noFill/>
          </a:ln>
        </p:spPr>
      </p:pic>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029625" y="875550"/>
            <a:ext cx="7349143" cy="426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501850" y="875550"/>
            <a:ext cx="7876927" cy="4116699"/>
          </a:xfrm>
          <a:prstGeom prst="rect">
            <a:avLst/>
          </a:prstGeom>
          <a:noFill/>
          <a:ln>
            <a:noFill/>
          </a:ln>
        </p:spPr>
      </p:pic>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873088" y="824973"/>
            <a:ext cx="7397823" cy="3834850"/>
          </a:xfrm>
          <a:prstGeom prst="rect">
            <a:avLst/>
          </a:prstGeom>
          <a:noFill/>
          <a:ln>
            <a:noFill/>
          </a:ln>
        </p:spPr>
      </p:pic>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II. Synthèse</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105" name="Google Shape;105;p21"/>
          <p:cNvPicPr preferRelativeResize="0"/>
          <p:nvPr/>
        </p:nvPicPr>
        <p:blipFill>
          <a:blip r:embed="rId3">
            <a:alphaModFix/>
          </a:blip>
          <a:stretch>
            <a:fillRect/>
          </a:stretch>
        </p:blipFill>
        <p:spPr>
          <a:xfrm>
            <a:off x="570275" y="1017725"/>
            <a:ext cx="8003450"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