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9"/>
  </p:notesMasterIdLst>
  <p:handoutMasterIdLst>
    <p:handoutMasterId r:id="rId20"/>
  </p:handoutMasterIdLst>
  <p:sldIdLst>
    <p:sldId id="468" r:id="rId2"/>
    <p:sldId id="448" r:id="rId3"/>
    <p:sldId id="459" r:id="rId4"/>
    <p:sldId id="458" r:id="rId5"/>
    <p:sldId id="449" r:id="rId6"/>
    <p:sldId id="450" r:id="rId7"/>
    <p:sldId id="451" r:id="rId8"/>
    <p:sldId id="460" r:id="rId9"/>
    <p:sldId id="467" r:id="rId10"/>
    <p:sldId id="469" r:id="rId11"/>
    <p:sldId id="461" r:id="rId12"/>
    <p:sldId id="465" r:id="rId13"/>
    <p:sldId id="466" r:id="rId14"/>
    <p:sldId id="462" r:id="rId15"/>
    <p:sldId id="463" r:id="rId16"/>
    <p:sldId id="457" r:id="rId17"/>
    <p:sldId id="470" r:id="rId18"/>
  </p:sldIdLst>
  <p:sldSz cx="9144000" cy="6858000" type="screen4x3"/>
  <p:notesSz cx="6797675" cy="9928225"/>
  <p:custDataLst>
    <p:tags r:id="rId21"/>
  </p:custDataLst>
  <p:defaultTex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C321"/>
    <a:srgbClr val="00CC66"/>
    <a:srgbClr val="006699"/>
    <a:srgbClr val="FFFF99"/>
    <a:srgbClr val="01AF79"/>
    <a:srgbClr val="FBFECE"/>
    <a:srgbClr val="CDFF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136" autoAdjust="0"/>
  </p:normalViewPr>
  <p:slideViewPr>
    <p:cSldViewPr showGuides="1">
      <p:cViewPr varScale="1">
        <p:scale>
          <a:sx n="124" d="100"/>
          <a:sy n="124" d="100"/>
        </p:scale>
        <p:origin x="576" y="168"/>
      </p:cViewPr>
      <p:guideLst>
        <p:guide orient="horz" pos="2160"/>
        <p:guide pos="2880"/>
      </p:guideLst>
    </p:cSldViewPr>
  </p:slideViewPr>
  <p:notesTextViewPr>
    <p:cViewPr>
      <p:scale>
        <a:sx n="66" d="100"/>
        <a:sy n="66" d="100"/>
      </p:scale>
      <p:origin x="0" y="0"/>
    </p:cViewPr>
  </p:notesTextViewPr>
  <p:sorterViewPr>
    <p:cViewPr>
      <p:scale>
        <a:sx n="60" d="100"/>
        <a:sy n="60" d="100"/>
      </p:scale>
      <p:origin x="0" y="-150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9AA3A6F1-719A-405E-9297-51572D8A2EDC}" type="datetimeFigureOut">
              <a:rPr lang="fr-FR" smtClean="0"/>
              <a:t>14/09/2024</a:t>
            </a:fld>
            <a:endParaRPr lang="fr-FR"/>
          </a:p>
        </p:txBody>
      </p:sp>
      <p:sp>
        <p:nvSpPr>
          <p:cNvPr id="4" name="Espace réservé du pied de page 3"/>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BFF68BDE-4E77-4A53-9C75-F54289E0B914}" type="slidenum">
              <a:rPr lang="fr-FR" smtClean="0"/>
              <a:t>‹N°›</a:t>
            </a:fld>
            <a:endParaRPr lang="fr-FR"/>
          </a:p>
        </p:txBody>
      </p:sp>
    </p:spTree>
    <p:extLst>
      <p:ext uri="{BB962C8B-B14F-4D97-AF65-F5344CB8AC3E}">
        <p14:creationId xmlns:p14="http://schemas.microsoft.com/office/powerpoint/2010/main" val="39549035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411"/>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fr-FR"/>
          </a:p>
        </p:txBody>
      </p:sp>
      <p:sp>
        <p:nvSpPr>
          <p:cNvPr id="3" name="Espace réservé de la date 2"/>
          <p:cNvSpPr>
            <a:spLocks noGrp="1"/>
          </p:cNvSpPr>
          <p:nvPr>
            <p:ph type="dt" idx="1"/>
          </p:nvPr>
        </p:nvSpPr>
        <p:spPr>
          <a:xfrm>
            <a:off x="3850443" y="0"/>
            <a:ext cx="2945659" cy="496411"/>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AF5CCE05-AAD5-4E7C-8821-24748EFD1228}" type="datetimeFigureOut">
              <a:rPr lang="fr-FR"/>
              <a:pPr>
                <a:defRPr/>
              </a:pPr>
              <a:t>14/09/2024</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fr-FR"/>
          </a:p>
        </p:txBody>
      </p:sp>
      <p:sp>
        <p:nvSpPr>
          <p:cNvPr id="7" name="Espace réservé du numéro de diapositive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E9230D9D-475E-43A8-B487-10905994FBD8}" type="slidenum">
              <a:rPr lang="fr-FR"/>
              <a:pPr>
                <a:defRPr/>
              </a:pPr>
              <a:t>‹N°›</a:t>
            </a:fld>
            <a:endParaRPr lang="fr-FR"/>
          </a:p>
        </p:txBody>
      </p:sp>
    </p:spTree>
    <p:extLst>
      <p:ext uri="{BB962C8B-B14F-4D97-AF65-F5344CB8AC3E}">
        <p14:creationId xmlns:p14="http://schemas.microsoft.com/office/powerpoint/2010/main" val="213014237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Protistes : eucaryotes unicellulaires</a:t>
            </a:r>
          </a:p>
        </p:txBody>
      </p:sp>
      <p:sp>
        <p:nvSpPr>
          <p:cNvPr id="4" name="Espace réservé du numéro de diapositive 3"/>
          <p:cNvSpPr>
            <a:spLocks noGrp="1"/>
          </p:cNvSpPr>
          <p:nvPr>
            <p:ph type="sldNum" sz="quarter" idx="10"/>
          </p:nvPr>
        </p:nvSpPr>
        <p:spPr/>
        <p:txBody>
          <a:bodyPr/>
          <a:lstStyle/>
          <a:p>
            <a:pPr>
              <a:defRPr/>
            </a:pPr>
            <a:fld id="{E9230D9D-475E-43A8-B487-10905994FBD8}" type="slidenum">
              <a:rPr lang="fr-FR" smtClean="0"/>
              <a:pPr>
                <a:defRPr/>
              </a:pPr>
              <a:t>6</a:t>
            </a:fld>
            <a:endParaRPr lang="fr-FR"/>
          </a:p>
        </p:txBody>
      </p:sp>
    </p:spTree>
    <p:extLst>
      <p:ext uri="{BB962C8B-B14F-4D97-AF65-F5344CB8AC3E}">
        <p14:creationId xmlns:p14="http://schemas.microsoft.com/office/powerpoint/2010/main" val="3024205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Les </a:t>
            </a:r>
            <a:r>
              <a:rPr lang="fr-FR" b="1" dirty="0"/>
              <a:t>archéobactéries</a:t>
            </a:r>
            <a:r>
              <a:rPr lang="fr-FR" dirty="0"/>
              <a:t> qui prennent en compte les cellules méthanogènes, les cellules halophiles et les cellules thermoacidophiles. Les archéobactéries sont les premières à coloniser les roches nues car elles survivent avec le minimum de ressources.</a:t>
            </a:r>
          </a:p>
          <a:p>
            <a:r>
              <a:rPr lang="fr-FR" dirty="0"/>
              <a:t>Les </a:t>
            </a:r>
            <a:r>
              <a:rPr lang="fr-FR" b="1" dirty="0"/>
              <a:t>eubactéries</a:t>
            </a:r>
            <a:r>
              <a:rPr lang="fr-FR" dirty="0"/>
              <a:t> (ou « vraie-bactérie ») sont les plus proches des bactéries actuelles. Elles prennent en compte les bactéries contemporaines, les mycoplasmes et les cyanobactéries.</a:t>
            </a:r>
          </a:p>
          <a:p>
            <a:endParaRPr lang="fr-FR" dirty="0"/>
          </a:p>
        </p:txBody>
      </p:sp>
      <p:sp>
        <p:nvSpPr>
          <p:cNvPr id="4" name="Espace réservé du numéro de diapositive 3"/>
          <p:cNvSpPr>
            <a:spLocks noGrp="1"/>
          </p:cNvSpPr>
          <p:nvPr>
            <p:ph type="sldNum" sz="quarter" idx="10"/>
          </p:nvPr>
        </p:nvSpPr>
        <p:spPr/>
        <p:txBody>
          <a:bodyPr/>
          <a:lstStyle/>
          <a:p>
            <a:pPr>
              <a:defRPr/>
            </a:pPr>
            <a:fld id="{E9230D9D-475E-43A8-B487-10905994FBD8}" type="slidenum">
              <a:rPr lang="fr-FR" smtClean="0"/>
              <a:pPr>
                <a:defRPr/>
              </a:pPr>
              <a:t>7</a:t>
            </a:fld>
            <a:endParaRPr lang="fr-FR"/>
          </a:p>
        </p:txBody>
      </p:sp>
    </p:spTree>
    <p:extLst>
      <p:ext uri="{BB962C8B-B14F-4D97-AF65-F5344CB8AC3E}">
        <p14:creationId xmlns:p14="http://schemas.microsoft.com/office/powerpoint/2010/main" val="2269814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Les cils des cellules de l’épithélium</a:t>
            </a:r>
          </a:p>
          <a:p>
            <a:r>
              <a:rPr lang="fr-FR" dirty="0"/>
              <a:t>des voies respiratoires des mammifères assurent un battement régulier qui permet de déplacer </a:t>
            </a:r>
          </a:p>
          <a:p>
            <a:r>
              <a:rPr lang="fr-FR" dirty="0"/>
              <a:t>la  couche  de  liquide  qui  recouvre  l’épithélium  et  de  faire  remonter  les  corps  étrangers </a:t>
            </a:r>
          </a:p>
          <a:p>
            <a:r>
              <a:rPr lang="fr-FR" dirty="0"/>
              <a:t>(poussières, micro-organismes,…)piégées dans le mucus vers les voies aériennes supérieures. </a:t>
            </a:r>
          </a:p>
          <a:p>
            <a:endParaRPr lang="fr-FR" dirty="0"/>
          </a:p>
        </p:txBody>
      </p:sp>
      <p:sp>
        <p:nvSpPr>
          <p:cNvPr id="4" name="Espace réservé du numéro de diapositive 3"/>
          <p:cNvSpPr>
            <a:spLocks noGrp="1"/>
          </p:cNvSpPr>
          <p:nvPr>
            <p:ph type="sldNum" sz="quarter" idx="10"/>
          </p:nvPr>
        </p:nvSpPr>
        <p:spPr/>
        <p:txBody>
          <a:bodyPr/>
          <a:lstStyle/>
          <a:p>
            <a:pPr>
              <a:defRPr/>
            </a:pPr>
            <a:fld id="{E9230D9D-475E-43A8-B487-10905994FBD8}" type="slidenum">
              <a:rPr lang="fr-FR" smtClean="0"/>
              <a:pPr>
                <a:defRPr/>
              </a:pPr>
              <a:t>15</a:t>
            </a:fld>
            <a:endParaRPr lang="fr-FR"/>
          </a:p>
        </p:txBody>
      </p:sp>
    </p:spTree>
    <p:extLst>
      <p:ext uri="{BB962C8B-B14F-4D97-AF65-F5344CB8AC3E}">
        <p14:creationId xmlns:p14="http://schemas.microsoft.com/office/powerpoint/2010/main" val="1182534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dirty="0"/>
              <a:t>2) </a:t>
            </a:r>
            <a:r>
              <a:rPr lang="fr-FR" b="1" u="sng" dirty="0">
                <a:effectLst/>
              </a:rPr>
              <a:t>Organisation des cellules eucaryotes</a:t>
            </a:r>
            <a:endParaRPr lang="fr-FR" b="1" dirty="0"/>
          </a:p>
          <a:p>
            <a:r>
              <a:rPr lang="fr-FR" dirty="0"/>
              <a:t>Les cellules eucaryotes sont délimitées par une membrane (animaux) ou paroi (végétaux) et possèdent un noyau qui est l’organite contenant le génome de l’individu.</a:t>
            </a:r>
          </a:p>
          <a:p>
            <a:r>
              <a:rPr lang="fr-FR" dirty="0"/>
              <a:t>Dans la cellule eucaryote il existe également des organites qui font soit parti du système </a:t>
            </a:r>
            <a:r>
              <a:rPr lang="fr-FR" dirty="0" err="1"/>
              <a:t>endo-membranaire</a:t>
            </a:r>
            <a:r>
              <a:rPr lang="fr-FR" dirty="0"/>
              <a:t>, soit parti des organites clos (peroxysomes, mitochondries et chloroplastes).</a:t>
            </a:r>
          </a:p>
          <a:p>
            <a:r>
              <a:rPr lang="fr-FR" dirty="0"/>
              <a:t>Le </a:t>
            </a:r>
            <a:r>
              <a:rPr lang="fr-FR" b="1" dirty="0"/>
              <a:t>système </a:t>
            </a:r>
            <a:r>
              <a:rPr lang="fr-FR" b="1" dirty="0" err="1"/>
              <a:t>endo-membranaire</a:t>
            </a:r>
            <a:r>
              <a:rPr lang="fr-FR" dirty="0"/>
              <a:t> correspond à l’ensemble des saccules limité par des membranes simples en communication permanente les unes avec les autres, et avec la membrane plasmique grâce à des vésicules (réticulum-endoplasmiques, enveloppe nucléaire, appareils de Golgi, lysosomes et endosomes). Ils consomment tous de l’énergie.</a:t>
            </a:r>
          </a:p>
          <a:p>
            <a:r>
              <a:rPr lang="fr-FR" dirty="0"/>
              <a:t>Les </a:t>
            </a:r>
            <a:r>
              <a:rPr lang="fr-FR" b="1" dirty="0"/>
              <a:t>organites clos</a:t>
            </a:r>
            <a:r>
              <a:rPr lang="fr-FR" dirty="0"/>
              <a:t> sont les principaux transformateurs énergétiques de la cellule, ils permettent la formation d’énergie.</a:t>
            </a:r>
          </a:p>
          <a:p>
            <a:r>
              <a:rPr lang="fr-FR" dirty="0"/>
              <a:t>D’autre part le </a:t>
            </a:r>
            <a:r>
              <a:rPr lang="fr-FR" b="1" dirty="0"/>
              <a:t>cytosquelette</a:t>
            </a:r>
            <a:r>
              <a:rPr lang="fr-FR" dirty="0"/>
              <a:t> permet le maintien de la morphologie cellulaire, la position des organites dans la cellule et le transport de différents composants cytoplasmiques. Parmi eux on trouve les microfilaments d’actine, les microtubules et les filaments intermédiaires de </a:t>
            </a:r>
            <a:r>
              <a:rPr lang="fr-FR" dirty="0" err="1"/>
              <a:t>cytokératine</a:t>
            </a:r>
            <a:r>
              <a:rPr lang="fr-FR" dirty="0"/>
              <a:t>.</a:t>
            </a:r>
          </a:p>
          <a:p>
            <a:endParaRPr lang="fr-FR" dirty="0"/>
          </a:p>
        </p:txBody>
      </p:sp>
      <p:sp>
        <p:nvSpPr>
          <p:cNvPr id="4" name="Espace réservé du numéro de diapositive 3"/>
          <p:cNvSpPr>
            <a:spLocks noGrp="1"/>
          </p:cNvSpPr>
          <p:nvPr>
            <p:ph type="sldNum" sz="quarter" idx="10"/>
          </p:nvPr>
        </p:nvSpPr>
        <p:spPr/>
        <p:txBody>
          <a:bodyPr/>
          <a:lstStyle/>
          <a:p>
            <a:fld id="{6A034AE1-1B44-4A64-84B6-9FC30078A1A6}" type="slidenum">
              <a:rPr lang="fr-FR" smtClean="0"/>
              <a:t>16</a:t>
            </a:fld>
            <a:endParaRPr lang="fr-FR"/>
          </a:p>
        </p:txBody>
      </p:sp>
    </p:spTree>
    <p:extLst>
      <p:ext uri="{BB962C8B-B14F-4D97-AF65-F5344CB8AC3E}">
        <p14:creationId xmlns:p14="http://schemas.microsoft.com/office/powerpoint/2010/main" val="31705445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3" name="Image 10" descr="logo_villebon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0" y="214313"/>
            <a:ext cx="3937000" cy="782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Image 6" descr="logoparistechinstitu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7600" y="5657850"/>
            <a:ext cx="1389063" cy="377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Image 19" descr="logoRVB_UParisDescarte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35375" y="5616575"/>
            <a:ext cx="1954213" cy="411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Image 19" descr="Logo_PSUD_couleur-sans signature.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38938" y="5524500"/>
            <a:ext cx="938212" cy="547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21" descr="Campus du sacla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76475" y="6326188"/>
            <a:ext cx="1704975" cy="377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Image 0" descr="logo_RVB.jpg"/>
          <p:cNvPicPr>
            <a:picLocks noChangeAspect="1" noChangeArrowheads="1"/>
          </p:cNvPicPr>
          <p:nvPr/>
        </p:nvPicPr>
        <p:blipFill>
          <a:blip r:embed="rId7">
            <a:extLst>
              <a:ext uri="{28A0092B-C50C-407E-A947-70E740481C1C}">
                <a14:useLocalDpi xmlns:a14="http://schemas.microsoft.com/office/drawing/2010/main" val="0"/>
              </a:ext>
            </a:extLst>
          </a:blip>
          <a:srcRect l="1683" t="8260" r="1683" b="17699"/>
          <a:stretch>
            <a:fillRect/>
          </a:stretch>
        </p:blipFill>
        <p:spPr bwMode="auto">
          <a:xfrm>
            <a:off x="5453063" y="6145213"/>
            <a:ext cx="17081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re 1"/>
          <p:cNvSpPr>
            <a:spLocks noGrp="1"/>
          </p:cNvSpPr>
          <p:nvPr>
            <p:ph type="ctrTitle"/>
          </p:nvPr>
        </p:nvSpPr>
        <p:spPr>
          <a:xfrm>
            <a:off x="685800" y="2130425"/>
            <a:ext cx="7772400" cy="1470025"/>
          </a:xfrm>
        </p:spPr>
        <p:txBody>
          <a:bodyPr>
            <a:normAutofit/>
          </a:bodyPr>
          <a:lstStyle>
            <a:lvl1pPr>
              <a:defRPr sz="3200">
                <a:solidFill>
                  <a:srgbClr val="C00000"/>
                </a:solidFill>
                <a:latin typeface="Arial" pitchFamily="34" charset="0"/>
                <a:cs typeface="Arial" pitchFamily="34" charset="0"/>
              </a:defRPr>
            </a:lvl1pPr>
          </a:lstStyle>
          <a:p>
            <a:r>
              <a:rPr lang="fr-FR"/>
              <a:t>Modifiez le style du titre</a:t>
            </a:r>
            <a:endParaRPr lang="fr-FR" dirty="0"/>
          </a:p>
        </p:txBody>
      </p:sp>
    </p:spTree>
    <p:extLst>
      <p:ext uri="{BB962C8B-B14F-4D97-AF65-F5344CB8AC3E}">
        <p14:creationId xmlns:p14="http://schemas.microsoft.com/office/powerpoint/2010/main" val="2697675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5_Titre et contenu">
    <p:spTree>
      <p:nvGrpSpPr>
        <p:cNvPr id="1" name=""/>
        <p:cNvGrpSpPr/>
        <p:nvPr/>
      </p:nvGrpSpPr>
      <p:grpSpPr>
        <a:xfrm>
          <a:off x="0" y="0"/>
          <a:ext cx="0" cy="0"/>
          <a:chOff x="0" y="0"/>
          <a:chExt cx="0" cy="0"/>
        </a:xfrm>
      </p:grpSpPr>
      <p:sp>
        <p:nvSpPr>
          <p:cNvPr id="2" name="ZoneTexte 1"/>
          <p:cNvSpPr txBox="1">
            <a:spLocks noChangeArrowheads="1"/>
          </p:cNvSpPr>
          <p:nvPr/>
        </p:nvSpPr>
        <p:spPr bwMode="auto">
          <a:xfrm>
            <a:off x="7375525" y="6599238"/>
            <a:ext cx="1055688" cy="274637"/>
          </a:xfrm>
          <a:prstGeom prst="rect">
            <a:avLst/>
          </a:prstGeom>
          <a:noFill/>
          <a:ln w="9525">
            <a:noFill/>
            <a:miter lim="800000"/>
            <a:headEnd/>
            <a:tailEnd/>
          </a:ln>
        </p:spPr>
        <p:txBody>
          <a:bodyPr wrap="none" lIns="93296" tIns="46648" rIns="93296" bIns="46648">
            <a:spAutoFit/>
          </a:bodyPr>
          <a:lstStyle/>
          <a:p>
            <a:pPr fontAlgn="auto">
              <a:lnSpc>
                <a:spcPct val="130000"/>
              </a:lnSpc>
              <a:spcBef>
                <a:spcPts val="0"/>
              </a:spcBef>
              <a:spcAft>
                <a:spcPts val="0"/>
              </a:spcAft>
              <a:buSzPct val="120000"/>
              <a:defRPr/>
            </a:pPr>
            <a:r>
              <a:rPr lang="fr-FR" sz="900" i="1" dirty="0">
                <a:latin typeface="+mn-lt"/>
                <a:cs typeface="+mn-cs"/>
              </a:rPr>
              <a:t>15 novembre 2012</a:t>
            </a:r>
          </a:p>
        </p:txBody>
      </p:sp>
      <p:sp>
        <p:nvSpPr>
          <p:cNvPr id="3" name="ZoneTexte 2"/>
          <p:cNvSpPr txBox="1">
            <a:spLocks noChangeArrowheads="1"/>
          </p:cNvSpPr>
          <p:nvPr/>
        </p:nvSpPr>
        <p:spPr bwMode="auto">
          <a:xfrm>
            <a:off x="8620125" y="6634163"/>
            <a:ext cx="306388" cy="204787"/>
          </a:xfrm>
          <a:prstGeom prst="rect">
            <a:avLst/>
          </a:prstGeom>
          <a:solidFill>
            <a:schemeClr val="bg1"/>
          </a:solidFill>
          <a:ln w="9525">
            <a:noFill/>
            <a:miter lim="800000"/>
            <a:headEnd/>
            <a:tailEnd/>
          </a:ln>
        </p:spPr>
        <p:txBody>
          <a:bodyPr lIns="36731" tIns="36731" rIns="36731" bIns="36731">
            <a:spAutoFit/>
          </a:bodyPr>
          <a:lstStyle/>
          <a:p>
            <a:pPr algn="ctr" fontAlgn="auto">
              <a:spcBef>
                <a:spcPts val="0"/>
              </a:spcBef>
              <a:spcAft>
                <a:spcPts val="0"/>
              </a:spcAft>
              <a:defRPr/>
            </a:pPr>
            <a:fld id="{42908C36-25B4-4AD0-A35C-4EB838A1C60E}" type="slidenum">
              <a:rPr lang="fr-FR" sz="800">
                <a:latin typeface="+mn-lt"/>
                <a:cs typeface="+mn-cs"/>
              </a:rPr>
              <a:pPr algn="ctr" fontAlgn="auto">
                <a:spcBef>
                  <a:spcPts val="0"/>
                </a:spcBef>
                <a:spcAft>
                  <a:spcPts val="0"/>
                </a:spcAft>
                <a:defRPr/>
              </a:pPr>
              <a:t>‹N°›</a:t>
            </a:fld>
            <a:endParaRPr lang="fr-FR" sz="800" dirty="0">
              <a:latin typeface="+mn-lt"/>
              <a:cs typeface="+mn-cs"/>
            </a:endParaRPr>
          </a:p>
        </p:txBody>
      </p:sp>
    </p:spTree>
    <p:extLst>
      <p:ext uri="{BB962C8B-B14F-4D97-AF65-F5344CB8AC3E}">
        <p14:creationId xmlns:p14="http://schemas.microsoft.com/office/powerpoint/2010/main" val="3016942500"/>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4" name="Image 10" descr="logo_villebon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67450" y="142875"/>
            <a:ext cx="2876550"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5" name="Connecteur droit 4"/>
          <p:cNvCxnSpPr/>
          <p:nvPr/>
        </p:nvCxnSpPr>
        <p:spPr>
          <a:xfrm>
            <a:off x="214313" y="857250"/>
            <a:ext cx="8715375" cy="1588"/>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title"/>
          </p:nvPr>
        </p:nvSpPr>
        <p:spPr>
          <a:xfrm>
            <a:off x="214282" y="0"/>
            <a:ext cx="6643702" cy="764704"/>
          </a:xfrm>
        </p:spPr>
        <p:txBody>
          <a:bodyPr>
            <a:normAutofit/>
          </a:bodyPr>
          <a:lstStyle>
            <a:lvl1pPr algn="l">
              <a:defRPr sz="2400">
                <a:solidFill>
                  <a:srgbClr val="C00000"/>
                </a:solidFill>
                <a:latin typeface="Arial" pitchFamily="34" charset="0"/>
                <a:cs typeface="Arial" pitchFamily="34" charset="0"/>
              </a:defRPr>
            </a:lvl1pPr>
          </a:lstStyle>
          <a:p>
            <a:r>
              <a:rPr lang="fr-FR"/>
              <a:t>Modifiez le style du titre</a:t>
            </a:r>
            <a:endParaRPr lang="fr-FR" dirty="0"/>
          </a:p>
        </p:txBody>
      </p:sp>
      <p:sp>
        <p:nvSpPr>
          <p:cNvPr id="3" name="Espace réservé du contenu 2"/>
          <p:cNvSpPr>
            <a:spLocks noGrp="1"/>
          </p:cNvSpPr>
          <p:nvPr>
            <p:ph idx="1"/>
          </p:nvPr>
        </p:nvSpPr>
        <p:spPr>
          <a:xfrm>
            <a:off x="457200" y="1124744"/>
            <a:ext cx="8229600" cy="5112568"/>
          </a:xfrm>
        </p:spPr>
        <p:txBody>
          <a:bodyPr/>
          <a:lstStyle>
            <a:lvl1pPr>
              <a:buClr>
                <a:srgbClr val="C00000"/>
              </a:buClr>
              <a:buSzPct val="150000"/>
              <a:defRPr sz="2400">
                <a:latin typeface="Arial" pitchFamily="34" charset="0"/>
                <a:cs typeface="Arial" pitchFamily="34" charset="0"/>
              </a:defRPr>
            </a:lvl1pPr>
            <a:lvl2pPr>
              <a:buClr>
                <a:schemeClr val="tx2"/>
              </a:buClr>
              <a:buFont typeface="Wingdings" pitchFamily="2" charset="2"/>
              <a:buChar char="§"/>
              <a:defRPr sz="2000">
                <a:solidFill>
                  <a:schemeClr val="tx2"/>
                </a:solidFill>
                <a:latin typeface="Arial" pitchFamily="34" charset="0"/>
                <a:cs typeface="Arial" pitchFamily="34" charset="0"/>
              </a:defRPr>
            </a:lvl2pPr>
            <a:lvl3pPr>
              <a:buClr>
                <a:srgbClr val="02C282"/>
              </a:buClr>
              <a:buFont typeface="Arial" pitchFamily="34" charset="0"/>
              <a:buChar char="•"/>
              <a:defRPr sz="2000">
                <a:latin typeface="Arial" pitchFamily="34" charset="0"/>
                <a:cs typeface="Arial" pitchFamily="34" charset="0"/>
              </a:defRPr>
            </a:lvl3pPr>
            <a:lvl4pPr>
              <a:buClr>
                <a:srgbClr val="FFCC00"/>
              </a:buClr>
              <a:defRPr sz="2000">
                <a:latin typeface="Arial" pitchFamily="34" charset="0"/>
                <a:cs typeface="Arial" pitchFamily="34" charset="0"/>
              </a:defRPr>
            </a:lvl4pPr>
            <a:lvl5pPr>
              <a:defRPr sz="2000">
                <a:latin typeface="Arial" pitchFamily="34" charset="0"/>
                <a:cs typeface="Arial" pitchFamily="34" charset="0"/>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6" name="Espace réservé de la date 3"/>
          <p:cNvSpPr>
            <a:spLocks noGrp="1"/>
          </p:cNvSpPr>
          <p:nvPr>
            <p:ph type="dt" sz="half" idx="10"/>
          </p:nvPr>
        </p:nvSpPr>
        <p:spPr/>
        <p:txBody>
          <a:bodyPr/>
          <a:lstStyle>
            <a:lvl1pPr>
              <a:defRPr smtClean="0"/>
            </a:lvl1pPr>
          </a:lstStyle>
          <a:p>
            <a:pPr>
              <a:defRPr/>
            </a:pPr>
            <a:fld id="{590DA293-DA97-E04C-BEC5-323602E0549F}" type="datetime1">
              <a:rPr lang="fr-FR" smtClean="0"/>
              <a:t>14/09/2024</a:t>
            </a:fld>
            <a:endParaRPr lang="fr-FR"/>
          </a:p>
        </p:txBody>
      </p:sp>
      <p:sp>
        <p:nvSpPr>
          <p:cNvPr id="7" name="Espace réservé du pied de page 4"/>
          <p:cNvSpPr>
            <a:spLocks noGrp="1"/>
          </p:cNvSpPr>
          <p:nvPr>
            <p:ph type="ftr" sz="quarter" idx="11"/>
          </p:nvPr>
        </p:nvSpPr>
        <p:spPr/>
        <p:txBody>
          <a:bodyPr/>
          <a:lstStyle>
            <a:lvl1pPr>
              <a:defRPr smtClean="0"/>
            </a:lvl1pPr>
          </a:lstStyle>
          <a:p>
            <a:pPr>
              <a:defRPr/>
            </a:pPr>
            <a:r>
              <a:rPr lang="fr-FR"/>
              <a:t>RAN seance 1 </a:t>
            </a:r>
          </a:p>
        </p:txBody>
      </p:sp>
      <p:sp>
        <p:nvSpPr>
          <p:cNvPr id="8" name="Espace réservé du numéro de diapositive 5"/>
          <p:cNvSpPr>
            <a:spLocks noGrp="1"/>
          </p:cNvSpPr>
          <p:nvPr>
            <p:ph type="sldNum" sz="quarter" idx="12"/>
          </p:nvPr>
        </p:nvSpPr>
        <p:spPr/>
        <p:txBody>
          <a:bodyPr/>
          <a:lstStyle>
            <a:lvl1pPr>
              <a:defRPr sz="1600" b="1"/>
            </a:lvl1pPr>
          </a:lstStyle>
          <a:p>
            <a:pPr>
              <a:defRPr/>
            </a:pPr>
            <a:fld id="{26413D8E-4A34-444F-969B-74F9285AFF6F}" type="slidenum">
              <a:rPr lang="fr-FR"/>
              <a:pPr>
                <a:defRPr/>
              </a:pPr>
              <a:t>‹N°›</a:t>
            </a:fld>
            <a:endParaRPr lang="fr-FR" dirty="0"/>
          </a:p>
        </p:txBody>
      </p:sp>
    </p:spTree>
    <p:extLst>
      <p:ext uri="{BB962C8B-B14F-4D97-AF65-F5344CB8AC3E}">
        <p14:creationId xmlns:p14="http://schemas.microsoft.com/office/powerpoint/2010/main" val="432085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pic>
        <p:nvPicPr>
          <p:cNvPr id="5" name="Image 10" descr="logo_villebon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67450" y="142875"/>
            <a:ext cx="2876550"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6" name="Connecteur droit 5"/>
          <p:cNvCxnSpPr/>
          <p:nvPr/>
        </p:nvCxnSpPr>
        <p:spPr>
          <a:xfrm>
            <a:off x="214313" y="857250"/>
            <a:ext cx="8715375" cy="1588"/>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 name="Espace réservé du contenu 2"/>
          <p:cNvSpPr>
            <a:spLocks noGrp="1"/>
          </p:cNvSpPr>
          <p:nvPr>
            <p:ph sz="half" idx="1"/>
          </p:nvPr>
        </p:nvSpPr>
        <p:spPr>
          <a:xfrm>
            <a:off x="457200" y="1052736"/>
            <a:ext cx="4038600" cy="5073427"/>
          </a:xfrm>
        </p:spPr>
        <p:txBody>
          <a:bodyPr/>
          <a:lstStyle>
            <a:lvl1pPr>
              <a:buClr>
                <a:srgbClr val="C00000"/>
              </a:buClr>
              <a:defRPr sz="2000">
                <a:latin typeface="Arial" pitchFamily="34" charset="0"/>
                <a:cs typeface="Arial" pitchFamily="34" charset="0"/>
              </a:defRPr>
            </a:lvl1pPr>
            <a:lvl2pPr>
              <a:buClr>
                <a:schemeClr val="tx2"/>
              </a:buClr>
              <a:defRPr sz="1800">
                <a:latin typeface="Arial" pitchFamily="34" charset="0"/>
                <a:cs typeface="Arial" pitchFamily="34" charset="0"/>
              </a:defRPr>
            </a:lvl2pPr>
            <a:lvl3pPr>
              <a:buClr>
                <a:srgbClr val="00B050"/>
              </a:buClr>
              <a:defRPr sz="1800">
                <a:latin typeface="Arial" pitchFamily="34" charset="0"/>
                <a:cs typeface="Arial" pitchFamily="34" charset="0"/>
              </a:defRPr>
            </a:lvl3pPr>
            <a:lvl4pPr>
              <a:defRPr sz="1800">
                <a:latin typeface="Arial" pitchFamily="34" charset="0"/>
                <a:cs typeface="Arial" pitchFamily="34" charset="0"/>
              </a:defRPr>
            </a:lvl4pPr>
            <a:lvl5pPr>
              <a:buClr>
                <a:srgbClr val="FFC000"/>
              </a:buCl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u contenu 3"/>
          <p:cNvSpPr>
            <a:spLocks noGrp="1"/>
          </p:cNvSpPr>
          <p:nvPr>
            <p:ph sz="half" idx="2"/>
          </p:nvPr>
        </p:nvSpPr>
        <p:spPr>
          <a:xfrm>
            <a:off x="4648200" y="1052736"/>
            <a:ext cx="4038600" cy="5073427"/>
          </a:xfrm>
        </p:spPr>
        <p:txBody>
          <a:bodyPr/>
          <a:lstStyle>
            <a:lvl1pPr>
              <a:buClr>
                <a:srgbClr val="C00000"/>
              </a:buClr>
              <a:defRPr sz="2000">
                <a:latin typeface="Arial" pitchFamily="34" charset="0"/>
                <a:cs typeface="Arial" pitchFamily="34" charset="0"/>
              </a:defRPr>
            </a:lvl1pPr>
            <a:lvl2pPr>
              <a:buClr>
                <a:schemeClr val="tx2"/>
              </a:buClr>
              <a:defRPr sz="1800">
                <a:latin typeface="Arial" pitchFamily="34" charset="0"/>
                <a:cs typeface="Arial" pitchFamily="34" charset="0"/>
              </a:defRPr>
            </a:lvl2pPr>
            <a:lvl3pPr>
              <a:buClr>
                <a:srgbClr val="00B050"/>
              </a:buClr>
              <a:defRPr sz="1800">
                <a:latin typeface="Arial" pitchFamily="34" charset="0"/>
                <a:cs typeface="Arial" pitchFamily="34" charset="0"/>
              </a:defRPr>
            </a:lvl3pPr>
            <a:lvl4pPr>
              <a:defRPr sz="1800">
                <a:latin typeface="Arial" pitchFamily="34" charset="0"/>
                <a:cs typeface="Arial" pitchFamily="34" charset="0"/>
              </a:defRPr>
            </a:lvl4pPr>
            <a:lvl5pPr>
              <a:buClr>
                <a:srgbClr val="FFC000"/>
              </a:buCl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1" name="Titre 1"/>
          <p:cNvSpPr>
            <a:spLocks noGrp="1"/>
          </p:cNvSpPr>
          <p:nvPr>
            <p:ph type="title"/>
          </p:nvPr>
        </p:nvSpPr>
        <p:spPr>
          <a:xfrm>
            <a:off x="129196" y="152282"/>
            <a:ext cx="6300192" cy="562074"/>
          </a:xfrm>
        </p:spPr>
        <p:txBody>
          <a:bodyPr>
            <a:normAutofit/>
          </a:bodyPr>
          <a:lstStyle>
            <a:lvl1pPr algn="l">
              <a:defRPr sz="2400">
                <a:solidFill>
                  <a:srgbClr val="C00000"/>
                </a:solidFill>
                <a:latin typeface="Arial" pitchFamily="34" charset="0"/>
                <a:cs typeface="Arial" pitchFamily="34" charset="0"/>
              </a:defRPr>
            </a:lvl1pPr>
          </a:lstStyle>
          <a:p>
            <a:r>
              <a:rPr lang="fr-FR"/>
              <a:t>Modifiez le style du titre</a:t>
            </a:r>
            <a:endParaRPr lang="fr-FR" dirty="0"/>
          </a:p>
        </p:txBody>
      </p:sp>
      <p:sp>
        <p:nvSpPr>
          <p:cNvPr id="7" name="Espace réservé de la date 4"/>
          <p:cNvSpPr>
            <a:spLocks noGrp="1"/>
          </p:cNvSpPr>
          <p:nvPr>
            <p:ph type="dt" sz="half" idx="10"/>
          </p:nvPr>
        </p:nvSpPr>
        <p:spPr/>
        <p:txBody>
          <a:bodyPr/>
          <a:lstStyle>
            <a:lvl1pPr>
              <a:defRPr smtClean="0"/>
            </a:lvl1pPr>
          </a:lstStyle>
          <a:p>
            <a:pPr>
              <a:defRPr/>
            </a:pPr>
            <a:fld id="{B4FBC5D2-5943-8740-AE4E-EF830CD8821D}" type="datetime1">
              <a:rPr lang="fr-FR" smtClean="0"/>
              <a:t>14/09/2024</a:t>
            </a:fld>
            <a:endParaRPr lang="fr-FR"/>
          </a:p>
        </p:txBody>
      </p:sp>
      <p:sp>
        <p:nvSpPr>
          <p:cNvPr id="8" name="Espace réservé du pied de page 5"/>
          <p:cNvSpPr>
            <a:spLocks noGrp="1"/>
          </p:cNvSpPr>
          <p:nvPr>
            <p:ph type="ftr" sz="quarter" idx="11"/>
          </p:nvPr>
        </p:nvSpPr>
        <p:spPr/>
        <p:txBody>
          <a:bodyPr/>
          <a:lstStyle>
            <a:lvl1pPr>
              <a:defRPr smtClean="0"/>
            </a:lvl1pPr>
          </a:lstStyle>
          <a:p>
            <a:pPr>
              <a:defRPr/>
            </a:pPr>
            <a:r>
              <a:rPr lang="fr-FR"/>
              <a:t>RAN seance 1 </a:t>
            </a:r>
          </a:p>
        </p:txBody>
      </p:sp>
      <p:sp>
        <p:nvSpPr>
          <p:cNvPr id="9" name="Espace réservé du numéro de diapositive 6"/>
          <p:cNvSpPr>
            <a:spLocks noGrp="1"/>
          </p:cNvSpPr>
          <p:nvPr>
            <p:ph type="sldNum" sz="quarter" idx="12"/>
          </p:nvPr>
        </p:nvSpPr>
        <p:spPr/>
        <p:txBody>
          <a:bodyPr/>
          <a:lstStyle>
            <a:lvl1pPr>
              <a:defRPr sz="1600" b="1"/>
            </a:lvl1pPr>
          </a:lstStyle>
          <a:p>
            <a:pPr>
              <a:defRPr/>
            </a:pPr>
            <a:fld id="{C9C9A9D9-C7DD-4318-9B28-2A0C66F1B97C}" type="slidenum">
              <a:rPr lang="fr-FR"/>
              <a:pPr>
                <a:defRPr/>
              </a:pPr>
              <a:t>‹N°›</a:t>
            </a:fld>
            <a:endParaRPr lang="fr-FR" dirty="0"/>
          </a:p>
        </p:txBody>
      </p:sp>
    </p:spTree>
    <p:extLst>
      <p:ext uri="{BB962C8B-B14F-4D97-AF65-F5344CB8AC3E}">
        <p14:creationId xmlns:p14="http://schemas.microsoft.com/office/powerpoint/2010/main" val="2374951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cxnSp>
        <p:nvCxnSpPr>
          <p:cNvPr id="3" name="Connecteur droit 2"/>
          <p:cNvCxnSpPr/>
          <p:nvPr/>
        </p:nvCxnSpPr>
        <p:spPr>
          <a:xfrm>
            <a:off x="214313" y="857250"/>
            <a:ext cx="8715375" cy="1588"/>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4" name="Image 10" descr="logo_villebon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67450" y="142875"/>
            <a:ext cx="2876550"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itre 1"/>
          <p:cNvSpPr>
            <a:spLocks noGrp="1"/>
          </p:cNvSpPr>
          <p:nvPr>
            <p:ph type="title"/>
          </p:nvPr>
        </p:nvSpPr>
        <p:spPr>
          <a:xfrm>
            <a:off x="0" y="0"/>
            <a:ext cx="6228184" cy="836712"/>
          </a:xfrm>
        </p:spPr>
        <p:txBody>
          <a:bodyPr>
            <a:normAutofit/>
          </a:bodyPr>
          <a:lstStyle>
            <a:lvl1pPr algn="l">
              <a:defRPr sz="2400">
                <a:solidFill>
                  <a:srgbClr val="C00000"/>
                </a:solidFill>
                <a:latin typeface="Arial" pitchFamily="34" charset="0"/>
                <a:cs typeface="Arial" pitchFamily="34" charset="0"/>
              </a:defRPr>
            </a:lvl1pPr>
          </a:lstStyle>
          <a:p>
            <a:r>
              <a:rPr lang="fr-FR"/>
              <a:t>Modifiez le style du titre</a:t>
            </a:r>
            <a:endParaRPr lang="fr-FR" dirty="0"/>
          </a:p>
        </p:txBody>
      </p:sp>
      <p:sp>
        <p:nvSpPr>
          <p:cNvPr id="5" name="Espace réservé de la date 2"/>
          <p:cNvSpPr>
            <a:spLocks noGrp="1"/>
          </p:cNvSpPr>
          <p:nvPr>
            <p:ph type="dt" sz="half" idx="10"/>
          </p:nvPr>
        </p:nvSpPr>
        <p:spPr/>
        <p:txBody>
          <a:bodyPr/>
          <a:lstStyle>
            <a:lvl1pPr>
              <a:defRPr smtClean="0"/>
            </a:lvl1pPr>
          </a:lstStyle>
          <a:p>
            <a:pPr>
              <a:defRPr/>
            </a:pPr>
            <a:fld id="{72A38D88-29D1-EC48-8F6A-6AE7012B8BFE}" type="datetime1">
              <a:rPr lang="fr-FR" smtClean="0"/>
              <a:t>14/09/2024</a:t>
            </a:fld>
            <a:endParaRPr lang="fr-FR"/>
          </a:p>
        </p:txBody>
      </p:sp>
      <p:sp>
        <p:nvSpPr>
          <p:cNvPr id="6" name="Espace réservé du pied de page 3"/>
          <p:cNvSpPr>
            <a:spLocks noGrp="1"/>
          </p:cNvSpPr>
          <p:nvPr>
            <p:ph type="ftr" sz="quarter" idx="11"/>
          </p:nvPr>
        </p:nvSpPr>
        <p:spPr/>
        <p:txBody>
          <a:bodyPr/>
          <a:lstStyle>
            <a:lvl1pPr>
              <a:defRPr smtClean="0"/>
            </a:lvl1pPr>
          </a:lstStyle>
          <a:p>
            <a:pPr>
              <a:defRPr/>
            </a:pPr>
            <a:r>
              <a:rPr lang="fr-FR"/>
              <a:t>RAN seance 1 </a:t>
            </a:r>
          </a:p>
        </p:txBody>
      </p:sp>
      <p:sp>
        <p:nvSpPr>
          <p:cNvPr id="7" name="Espace réservé du numéro de diapositive 4"/>
          <p:cNvSpPr>
            <a:spLocks noGrp="1"/>
          </p:cNvSpPr>
          <p:nvPr>
            <p:ph type="sldNum" sz="quarter" idx="12"/>
          </p:nvPr>
        </p:nvSpPr>
        <p:spPr/>
        <p:txBody>
          <a:bodyPr/>
          <a:lstStyle>
            <a:lvl1pPr>
              <a:defRPr sz="1600" b="1"/>
            </a:lvl1pPr>
          </a:lstStyle>
          <a:p>
            <a:pPr>
              <a:defRPr/>
            </a:pPr>
            <a:fld id="{971EC91B-253C-4B5A-B3CD-314FFD73EF27}" type="slidenum">
              <a:rPr lang="fr-FR"/>
              <a:pPr>
                <a:defRPr/>
              </a:pPr>
              <a:t>‹N°›</a:t>
            </a:fld>
            <a:endParaRPr lang="fr-FR" dirty="0"/>
          </a:p>
        </p:txBody>
      </p:sp>
    </p:spTree>
    <p:extLst>
      <p:ext uri="{BB962C8B-B14F-4D97-AF65-F5344CB8AC3E}">
        <p14:creationId xmlns:p14="http://schemas.microsoft.com/office/powerpoint/2010/main" val="1216882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5D573007-56D0-004F-959F-437462F21A25}" type="datetime1">
              <a:rPr lang="fr-FR" smtClean="0"/>
              <a:t>14/09/2024</a:t>
            </a:fld>
            <a:endParaRPr lang="fr-FR"/>
          </a:p>
        </p:txBody>
      </p:sp>
      <p:sp>
        <p:nvSpPr>
          <p:cNvPr id="3" name="Espace réservé du pied de page 4"/>
          <p:cNvSpPr>
            <a:spLocks noGrp="1"/>
          </p:cNvSpPr>
          <p:nvPr>
            <p:ph type="ftr" sz="quarter" idx="11"/>
          </p:nvPr>
        </p:nvSpPr>
        <p:spPr/>
        <p:txBody>
          <a:bodyPr/>
          <a:lstStyle>
            <a:lvl1pPr>
              <a:defRPr/>
            </a:lvl1pPr>
          </a:lstStyle>
          <a:p>
            <a:pPr>
              <a:defRPr/>
            </a:pPr>
            <a:r>
              <a:rPr lang="fr-FR"/>
              <a:t>RAN seance 1 </a:t>
            </a:r>
          </a:p>
        </p:txBody>
      </p:sp>
      <p:sp>
        <p:nvSpPr>
          <p:cNvPr id="4" name="Espace réservé du numéro de diapositive 5"/>
          <p:cNvSpPr>
            <a:spLocks noGrp="1"/>
          </p:cNvSpPr>
          <p:nvPr>
            <p:ph type="sldNum" sz="quarter" idx="12"/>
          </p:nvPr>
        </p:nvSpPr>
        <p:spPr/>
        <p:txBody>
          <a:bodyPr/>
          <a:lstStyle>
            <a:lvl1pPr>
              <a:defRPr/>
            </a:lvl1pPr>
          </a:lstStyle>
          <a:p>
            <a:pPr>
              <a:defRPr/>
            </a:pPr>
            <a:fld id="{AB3CA531-22CF-4E0C-BDC7-F548814F7B1C}" type="slidenum">
              <a:rPr lang="fr-FR"/>
              <a:pPr>
                <a:defRPr/>
              </a:pPr>
              <a:t>‹N°›</a:t>
            </a:fld>
            <a:endParaRPr lang="fr-FR"/>
          </a:p>
        </p:txBody>
      </p:sp>
    </p:spTree>
    <p:extLst>
      <p:ext uri="{BB962C8B-B14F-4D97-AF65-F5344CB8AC3E}">
        <p14:creationId xmlns:p14="http://schemas.microsoft.com/office/powerpoint/2010/main" val="4105428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sp>
        <p:nvSpPr>
          <p:cNvPr id="2" name="ZoneTexte 1"/>
          <p:cNvSpPr txBox="1">
            <a:spLocks noChangeArrowheads="1"/>
          </p:cNvSpPr>
          <p:nvPr/>
        </p:nvSpPr>
        <p:spPr bwMode="auto">
          <a:xfrm>
            <a:off x="7375525" y="6599238"/>
            <a:ext cx="1055688" cy="274637"/>
          </a:xfrm>
          <a:prstGeom prst="rect">
            <a:avLst/>
          </a:prstGeom>
          <a:noFill/>
          <a:ln w="9525">
            <a:noFill/>
            <a:miter lim="800000"/>
            <a:headEnd/>
            <a:tailEnd/>
          </a:ln>
        </p:spPr>
        <p:txBody>
          <a:bodyPr wrap="none" lIns="93296" tIns="46648" rIns="93296" bIns="46648">
            <a:spAutoFit/>
          </a:bodyPr>
          <a:lstStyle/>
          <a:p>
            <a:pPr fontAlgn="auto">
              <a:lnSpc>
                <a:spcPct val="130000"/>
              </a:lnSpc>
              <a:spcBef>
                <a:spcPts val="0"/>
              </a:spcBef>
              <a:spcAft>
                <a:spcPts val="0"/>
              </a:spcAft>
              <a:buSzPct val="120000"/>
              <a:defRPr/>
            </a:pPr>
            <a:r>
              <a:rPr lang="fr-FR" sz="900" i="1" dirty="0">
                <a:latin typeface="+mn-lt"/>
                <a:cs typeface="+mn-cs"/>
              </a:rPr>
              <a:t>15 novembre 2012</a:t>
            </a:r>
          </a:p>
        </p:txBody>
      </p:sp>
      <p:sp>
        <p:nvSpPr>
          <p:cNvPr id="3" name="ZoneTexte 2"/>
          <p:cNvSpPr txBox="1">
            <a:spLocks noChangeArrowheads="1"/>
          </p:cNvSpPr>
          <p:nvPr/>
        </p:nvSpPr>
        <p:spPr bwMode="auto">
          <a:xfrm>
            <a:off x="8620125" y="6634163"/>
            <a:ext cx="306388" cy="204787"/>
          </a:xfrm>
          <a:prstGeom prst="rect">
            <a:avLst/>
          </a:prstGeom>
          <a:solidFill>
            <a:schemeClr val="bg1"/>
          </a:solidFill>
          <a:ln w="9525">
            <a:noFill/>
            <a:miter lim="800000"/>
            <a:headEnd/>
            <a:tailEnd/>
          </a:ln>
        </p:spPr>
        <p:txBody>
          <a:bodyPr lIns="36731" tIns="36731" rIns="36731" bIns="36731">
            <a:spAutoFit/>
          </a:bodyPr>
          <a:lstStyle/>
          <a:p>
            <a:pPr algn="ctr" fontAlgn="auto">
              <a:spcBef>
                <a:spcPts val="0"/>
              </a:spcBef>
              <a:spcAft>
                <a:spcPts val="0"/>
              </a:spcAft>
              <a:defRPr/>
            </a:pPr>
            <a:fld id="{5033082C-9C3C-48C4-9CC5-4AB25CD8C296}" type="slidenum">
              <a:rPr lang="fr-FR" sz="800">
                <a:latin typeface="+mn-lt"/>
                <a:cs typeface="+mn-cs"/>
              </a:rPr>
              <a:pPr algn="ctr" fontAlgn="auto">
                <a:spcBef>
                  <a:spcPts val="0"/>
                </a:spcBef>
                <a:spcAft>
                  <a:spcPts val="0"/>
                </a:spcAft>
                <a:defRPr/>
              </a:pPr>
              <a:t>‹N°›</a:t>
            </a:fld>
            <a:endParaRPr lang="fr-FR" sz="800" dirty="0">
              <a:latin typeface="+mn-lt"/>
              <a:cs typeface="+mn-cs"/>
            </a:endParaRPr>
          </a:p>
        </p:txBody>
      </p:sp>
    </p:spTree>
    <p:extLst>
      <p:ext uri="{BB962C8B-B14F-4D97-AF65-F5344CB8AC3E}">
        <p14:creationId xmlns:p14="http://schemas.microsoft.com/office/powerpoint/2010/main" val="1397225854"/>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2" name="ZoneTexte 1"/>
          <p:cNvSpPr txBox="1">
            <a:spLocks noChangeArrowheads="1"/>
          </p:cNvSpPr>
          <p:nvPr/>
        </p:nvSpPr>
        <p:spPr bwMode="auto">
          <a:xfrm>
            <a:off x="7375525" y="6599238"/>
            <a:ext cx="1055688" cy="274637"/>
          </a:xfrm>
          <a:prstGeom prst="rect">
            <a:avLst/>
          </a:prstGeom>
          <a:noFill/>
          <a:ln w="9525">
            <a:noFill/>
            <a:miter lim="800000"/>
            <a:headEnd/>
            <a:tailEnd/>
          </a:ln>
        </p:spPr>
        <p:txBody>
          <a:bodyPr wrap="none" lIns="93296" tIns="46648" rIns="93296" bIns="46648">
            <a:spAutoFit/>
          </a:bodyPr>
          <a:lstStyle/>
          <a:p>
            <a:pPr fontAlgn="auto">
              <a:lnSpc>
                <a:spcPct val="130000"/>
              </a:lnSpc>
              <a:spcBef>
                <a:spcPts val="0"/>
              </a:spcBef>
              <a:spcAft>
                <a:spcPts val="0"/>
              </a:spcAft>
              <a:buSzPct val="120000"/>
              <a:defRPr/>
            </a:pPr>
            <a:r>
              <a:rPr lang="fr-FR" sz="900" i="1" dirty="0">
                <a:latin typeface="+mn-lt"/>
                <a:cs typeface="+mn-cs"/>
              </a:rPr>
              <a:t>15 novembre 2012</a:t>
            </a:r>
          </a:p>
        </p:txBody>
      </p:sp>
      <p:sp>
        <p:nvSpPr>
          <p:cNvPr id="3" name="ZoneTexte 2"/>
          <p:cNvSpPr txBox="1">
            <a:spLocks noChangeArrowheads="1"/>
          </p:cNvSpPr>
          <p:nvPr/>
        </p:nvSpPr>
        <p:spPr bwMode="auto">
          <a:xfrm>
            <a:off x="8620125" y="6634163"/>
            <a:ext cx="306388" cy="204787"/>
          </a:xfrm>
          <a:prstGeom prst="rect">
            <a:avLst/>
          </a:prstGeom>
          <a:solidFill>
            <a:schemeClr val="bg1"/>
          </a:solidFill>
          <a:ln w="9525">
            <a:noFill/>
            <a:miter lim="800000"/>
            <a:headEnd/>
            <a:tailEnd/>
          </a:ln>
        </p:spPr>
        <p:txBody>
          <a:bodyPr lIns="36731" tIns="36731" rIns="36731" bIns="36731">
            <a:spAutoFit/>
          </a:bodyPr>
          <a:lstStyle/>
          <a:p>
            <a:pPr algn="ctr" fontAlgn="auto">
              <a:spcBef>
                <a:spcPts val="0"/>
              </a:spcBef>
              <a:spcAft>
                <a:spcPts val="0"/>
              </a:spcAft>
              <a:defRPr/>
            </a:pPr>
            <a:fld id="{8C4B0D5D-696E-4D6F-B0AB-690E7BEBC292}" type="slidenum">
              <a:rPr lang="fr-FR" sz="800">
                <a:latin typeface="+mn-lt"/>
                <a:cs typeface="+mn-cs"/>
              </a:rPr>
              <a:pPr algn="ctr" fontAlgn="auto">
                <a:spcBef>
                  <a:spcPts val="0"/>
                </a:spcBef>
                <a:spcAft>
                  <a:spcPts val="0"/>
                </a:spcAft>
                <a:defRPr/>
              </a:pPr>
              <a:t>‹N°›</a:t>
            </a:fld>
            <a:endParaRPr lang="fr-FR" sz="800" dirty="0">
              <a:latin typeface="+mn-lt"/>
              <a:cs typeface="+mn-cs"/>
            </a:endParaRPr>
          </a:p>
        </p:txBody>
      </p:sp>
    </p:spTree>
    <p:extLst>
      <p:ext uri="{BB962C8B-B14F-4D97-AF65-F5344CB8AC3E}">
        <p14:creationId xmlns:p14="http://schemas.microsoft.com/office/powerpoint/2010/main" val="3996604880"/>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Titre et contenu">
    <p:spTree>
      <p:nvGrpSpPr>
        <p:cNvPr id="1" name=""/>
        <p:cNvGrpSpPr/>
        <p:nvPr/>
      </p:nvGrpSpPr>
      <p:grpSpPr>
        <a:xfrm>
          <a:off x="0" y="0"/>
          <a:ext cx="0" cy="0"/>
          <a:chOff x="0" y="0"/>
          <a:chExt cx="0" cy="0"/>
        </a:xfrm>
      </p:grpSpPr>
      <p:sp>
        <p:nvSpPr>
          <p:cNvPr id="2" name="ZoneTexte 1"/>
          <p:cNvSpPr txBox="1">
            <a:spLocks noChangeArrowheads="1"/>
          </p:cNvSpPr>
          <p:nvPr/>
        </p:nvSpPr>
        <p:spPr bwMode="auto">
          <a:xfrm>
            <a:off x="7375525" y="6599238"/>
            <a:ext cx="1055688" cy="274637"/>
          </a:xfrm>
          <a:prstGeom prst="rect">
            <a:avLst/>
          </a:prstGeom>
          <a:noFill/>
          <a:ln w="9525">
            <a:noFill/>
            <a:miter lim="800000"/>
            <a:headEnd/>
            <a:tailEnd/>
          </a:ln>
        </p:spPr>
        <p:txBody>
          <a:bodyPr wrap="none" lIns="93296" tIns="46648" rIns="93296" bIns="46648">
            <a:spAutoFit/>
          </a:bodyPr>
          <a:lstStyle/>
          <a:p>
            <a:pPr fontAlgn="auto">
              <a:lnSpc>
                <a:spcPct val="130000"/>
              </a:lnSpc>
              <a:spcBef>
                <a:spcPts val="0"/>
              </a:spcBef>
              <a:spcAft>
                <a:spcPts val="0"/>
              </a:spcAft>
              <a:buSzPct val="120000"/>
              <a:defRPr/>
            </a:pPr>
            <a:r>
              <a:rPr lang="fr-FR" sz="900" i="1" dirty="0">
                <a:latin typeface="+mn-lt"/>
                <a:cs typeface="+mn-cs"/>
              </a:rPr>
              <a:t>15 novembre 2012</a:t>
            </a:r>
          </a:p>
        </p:txBody>
      </p:sp>
      <p:sp>
        <p:nvSpPr>
          <p:cNvPr id="3" name="ZoneTexte 2"/>
          <p:cNvSpPr txBox="1">
            <a:spLocks noChangeArrowheads="1"/>
          </p:cNvSpPr>
          <p:nvPr/>
        </p:nvSpPr>
        <p:spPr bwMode="auto">
          <a:xfrm>
            <a:off x="8620125" y="6634163"/>
            <a:ext cx="306388" cy="204787"/>
          </a:xfrm>
          <a:prstGeom prst="rect">
            <a:avLst/>
          </a:prstGeom>
          <a:solidFill>
            <a:schemeClr val="bg1"/>
          </a:solidFill>
          <a:ln w="9525">
            <a:noFill/>
            <a:miter lim="800000"/>
            <a:headEnd/>
            <a:tailEnd/>
          </a:ln>
        </p:spPr>
        <p:txBody>
          <a:bodyPr lIns="36731" tIns="36731" rIns="36731" bIns="36731">
            <a:spAutoFit/>
          </a:bodyPr>
          <a:lstStyle/>
          <a:p>
            <a:pPr algn="ctr" fontAlgn="auto">
              <a:spcBef>
                <a:spcPts val="0"/>
              </a:spcBef>
              <a:spcAft>
                <a:spcPts val="0"/>
              </a:spcAft>
              <a:defRPr/>
            </a:pPr>
            <a:fld id="{846A8433-82CA-492F-AA0A-BF049F21BFAA}" type="slidenum">
              <a:rPr lang="fr-FR" sz="800">
                <a:latin typeface="+mn-lt"/>
                <a:cs typeface="+mn-cs"/>
              </a:rPr>
              <a:pPr algn="ctr" fontAlgn="auto">
                <a:spcBef>
                  <a:spcPts val="0"/>
                </a:spcBef>
                <a:spcAft>
                  <a:spcPts val="0"/>
                </a:spcAft>
                <a:defRPr/>
              </a:pPr>
              <a:t>‹N°›</a:t>
            </a:fld>
            <a:endParaRPr lang="fr-FR" sz="800" dirty="0">
              <a:latin typeface="+mn-lt"/>
              <a:cs typeface="+mn-cs"/>
            </a:endParaRPr>
          </a:p>
        </p:txBody>
      </p:sp>
    </p:spTree>
    <p:extLst>
      <p:ext uri="{BB962C8B-B14F-4D97-AF65-F5344CB8AC3E}">
        <p14:creationId xmlns:p14="http://schemas.microsoft.com/office/powerpoint/2010/main" val="101821332"/>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4_Titre et contenu">
    <p:spTree>
      <p:nvGrpSpPr>
        <p:cNvPr id="1" name=""/>
        <p:cNvGrpSpPr/>
        <p:nvPr/>
      </p:nvGrpSpPr>
      <p:grpSpPr>
        <a:xfrm>
          <a:off x="0" y="0"/>
          <a:ext cx="0" cy="0"/>
          <a:chOff x="0" y="0"/>
          <a:chExt cx="0" cy="0"/>
        </a:xfrm>
      </p:grpSpPr>
      <p:sp>
        <p:nvSpPr>
          <p:cNvPr id="2" name="ZoneTexte 1"/>
          <p:cNvSpPr txBox="1">
            <a:spLocks noChangeArrowheads="1"/>
          </p:cNvSpPr>
          <p:nvPr/>
        </p:nvSpPr>
        <p:spPr bwMode="auto">
          <a:xfrm>
            <a:off x="7375525" y="6599238"/>
            <a:ext cx="1055688" cy="274637"/>
          </a:xfrm>
          <a:prstGeom prst="rect">
            <a:avLst/>
          </a:prstGeom>
          <a:noFill/>
          <a:ln w="9525">
            <a:noFill/>
            <a:miter lim="800000"/>
            <a:headEnd/>
            <a:tailEnd/>
          </a:ln>
        </p:spPr>
        <p:txBody>
          <a:bodyPr wrap="none" lIns="93296" tIns="46648" rIns="93296" bIns="46648">
            <a:spAutoFit/>
          </a:bodyPr>
          <a:lstStyle/>
          <a:p>
            <a:pPr fontAlgn="auto">
              <a:lnSpc>
                <a:spcPct val="130000"/>
              </a:lnSpc>
              <a:spcBef>
                <a:spcPts val="0"/>
              </a:spcBef>
              <a:spcAft>
                <a:spcPts val="0"/>
              </a:spcAft>
              <a:buSzPct val="120000"/>
              <a:defRPr/>
            </a:pPr>
            <a:r>
              <a:rPr lang="fr-FR" sz="900" i="1" dirty="0">
                <a:latin typeface="+mn-lt"/>
                <a:cs typeface="+mn-cs"/>
              </a:rPr>
              <a:t>15 novembre 2012</a:t>
            </a:r>
          </a:p>
        </p:txBody>
      </p:sp>
      <p:sp>
        <p:nvSpPr>
          <p:cNvPr id="3" name="ZoneTexte 2"/>
          <p:cNvSpPr txBox="1">
            <a:spLocks noChangeArrowheads="1"/>
          </p:cNvSpPr>
          <p:nvPr/>
        </p:nvSpPr>
        <p:spPr bwMode="auto">
          <a:xfrm>
            <a:off x="8620125" y="6634163"/>
            <a:ext cx="306388" cy="204787"/>
          </a:xfrm>
          <a:prstGeom prst="rect">
            <a:avLst/>
          </a:prstGeom>
          <a:solidFill>
            <a:schemeClr val="bg1"/>
          </a:solidFill>
          <a:ln w="9525">
            <a:noFill/>
            <a:miter lim="800000"/>
            <a:headEnd/>
            <a:tailEnd/>
          </a:ln>
        </p:spPr>
        <p:txBody>
          <a:bodyPr lIns="36731" tIns="36731" rIns="36731" bIns="36731">
            <a:spAutoFit/>
          </a:bodyPr>
          <a:lstStyle/>
          <a:p>
            <a:pPr algn="ctr" fontAlgn="auto">
              <a:spcBef>
                <a:spcPts val="0"/>
              </a:spcBef>
              <a:spcAft>
                <a:spcPts val="0"/>
              </a:spcAft>
              <a:defRPr/>
            </a:pPr>
            <a:fld id="{3779D2B0-4D72-4EC5-8F3B-5E76CEACA4A3}" type="slidenum">
              <a:rPr lang="fr-FR" sz="800">
                <a:latin typeface="+mn-lt"/>
                <a:cs typeface="+mn-cs"/>
              </a:rPr>
              <a:pPr algn="ctr" fontAlgn="auto">
                <a:spcBef>
                  <a:spcPts val="0"/>
                </a:spcBef>
                <a:spcAft>
                  <a:spcPts val="0"/>
                </a:spcAft>
                <a:defRPr/>
              </a:pPr>
              <a:t>‹N°›</a:t>
            </a:fld>
            <a:endParaRPr lang="fr-FR" sz="800" dirty="0">
              <a:latin typeface="+mn-lt"/>
              <a:cs typeface="+mn-cs"/>
            </a:endParaRPr>
          </a:p>
        </p:txBody>
      </p:sp>
    </p:spTree>
    <p:extLst>
      <p:ext uri="{BB962C8B-B14F-4D97-AF65-F5344CB8AC3E}">
        <p14:creationId xmlns:p14="http://schemas.microsoft.com/office/powerpoint/2010/main" val="3770945916"/>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B880E616-3BB3-8B4E-9D68-95E8DD1E9856}" type="datetime1">
              <a:rPr lang="fr-FR" smtClean="0"/>
              <a:t>14/09/2024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r>
              <a:rPr lang="fr-FR"/>
              <a:t>RAN seance 1 </a:t>
            </a: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165EB9D6-6BC3-4C61-BBAE-16653C04D8D7}"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66" r:id="rId5"/>
    <p:sldLayoutId id="2147483771" r:id="rId6"/>
    <p:sldLayoutId id="2147483772" r:id="rId7"/>
    <p:sldLayoutId id="2147483773" r:id="rId8"/>
    <p:sldLayoutId id="2147483774" r:id="rId9"/>
    <p:sldLayoutId id="2147483775" r:id="rId10"/>
  </p:sldLayoutIdLst>
  <p:hf hd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Remise à niveau en Biologie – Séance 1</a:t>
            </a:r>
          </a:p>
        </p:txBody>
      </p:sp>
      <p:pic>
        <p:nvPicPr>
          <p:cNvPr id="6" name="Espace réservé du contenu 5"/>
          <p:cNvPicPr>
            <a:picLocks noGrp="1" noChangeAspect="1"/>
          </p:cNvPicPr>
          <p:nvPr>
            <p:ph idx="1"/>
          </p:nvPr>
        </p:nvPicPr>
        <p:blipFill>
          <a:blip r:embed="rId2"/>
          <a:srcRect t="1845" b="1845"/>
          <a:stretch>
            <a:fillRect/>
          </a:stretch>
        </p:blipFill>
        <p:spPr/>
      </p:pic>
      <p:sp>
        <p:nvSpPr>
          <p:cNvPr id="4" name="Espace réservé du pied de page 3"/>
          <p:cNvSpPr>
            <a:spLocks noGrp="1"/>
          </p:cNvSpPr>
          <p:nvPr>
            <p:ph type="ftr" sz="quarter" idx="11"/>
          </p:nvPr>
        </p:nvSpPr>
        <p:spPr/>
        <p:txBody>
          <a:bodyPr/>
          <a:lstStyle/>
          <a:p>
            <a:pPr>
              <a:defRPr/>
            </a:pPr>
            <a:r>
              <a:rPr lang="fr-FR"/>
              <a:t>RAN seance 1 </a:t>
            </a:r>
          </a:p>
        </p:txBody>
      </p:sp>
      <p:sp>
        <p:nvSpPr>
          <p:cNvPr id="5" name="Espace réservé du numéro de diapositive 4"/>
          <p:cNvSpPr>
            <a:spLocks noGrp="1"/>
          </p:cNvSpPr>
          <p:nvPr>
            <p:ph type="sldNum" sz="quarter" idx="12"/>
          </p:nvPr>
        </p:nvSpPr>
        <p:spPr/>
        <p:txBody>
          <a:bodyPr/>
          <a:lstStyle/>
          <a:p>
            <a:pPr>
              <a:defRPr/>
            </a:pPr>
            <a:fld id="{26413D8E-4A34-444F-969B-74F9285AFF6F}" type="slidenum">
              <a:rPr lang="fr-FR" smtClean="0"/>
              <a:pPr>
                <a:defRPr/>
              </a:pPr>
              <a:t>1</a:t>
            </a:fld>
            <a:endParaRPr lang="fr-FR" dirty="0"/>
          </a:p>
        </p:txBody>
      </p:sp>
    </p:spTree>
    <p:extLst>
      <p:ext uri="{BB962C8B-B14F-4D97-AF65-F5344CB8AC3E}">
        <p14:creationId xmlns:p14="http://schemas.microsoft.com/office/powerpoint/2010/main" val="2871756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 diversité du monde bactérien</a:t>
            </a:r>
          </a:p>
        </p:txBody>
      </p:sp>
      <p:sp>
        <p:nvSpPr>
          <p:cNvPr id="3" name="Espace réservé du pied de page 2"/>
          <p:cNvSpPr>
            <a:spLocks noGrp="1"/>
          </p:cNvSpPr>
          <p:nvPr>
            <p:ph type="ftr" sz="quarter" idx="11"/>
          </p:nvPr>
        </p:nvSpPr>
        <p:spPr/>
        <p:txBody>
          <a:bodyPr/>
          <a:lstStyle/>
          <a:p>
            <a:pPr>
              <a:defRPr/>
            </a:pPr>
            <a:r>
              <a:rPr lang="fr-FR"/>
              <a:t>RAN seance 1 </a:t>
            </a:r>
          </a:p>
        </p:txBody>
      </p:sp>
      <p:sp>
        <p:nvSpPr>
          <p:cNvPr id="4" name="Espace réservé du numéro de diapositive 3"/>
          <p:cNvSpPr>
            <a:spLocks noGrp="1"/>
          </p:cNvSpPr>
          <p:nvPr>
            <p:ph type="sldNum" sz="quarter" idx="12"/>
          </p:nvPr>
        </p:nvSpPr>
        <p:spPr/>
        <p:txBody>
          <a:bodyPr/>
          <a:lstStyle/>
          <a:p>
            <a:pPr>
              <a:defRPr/>
            </a:pPr>
            <a:fld id="{971EC91B-253C-4B5A-B3CD-314FFD73EF27}" type="slidenum">
              <a:rPr lang="fr-FR" smtClean="0"/>
              <a:pPr>
                <a:defRPr/>
              </a:pPr>
              <a:t>10</a:t>
            </a:fld>
            <a:endParaRPr lang="fr-FR" dirty="0"/>
          </a:p>
        </p:txBody>
      </p:sp>
      <p:pic>
        <p:nvPicPr>
          <p:cNvPr id="5" name="Image 4"/>
          <p:cNvPicPr>
            <a:picLocks noChangeAspect="1"/>
          </p:cNvPicPr>
          <p:nvPr/>
        </p:nvPicPr>
        <p:blipFill>
          <a:blip r:embed="rId2"/>
          <a:stretch>
            <a:fillRect/>
          </a:stretch>
        </p:blipFill>
        <p:spPr>
          <a:xfrm>
            <a:off x="0" y="825500"/>
            <a:ext cx="9144000" cy="5199914"/>
          </a:xfrm>
          <a:prstGeom prst="rect">
            <a:avLst/>
          </a:prstGeom>
        </p:spPr>
      </p:pic>
    </p:spTree>
    <p:extLst>
      <p:ext uri="{BB962C8B-B14F-4D97-AF65-F5344CB8AC3E}">
        <p14:creationId xmlns:p14="http://schemas.microsoft.com/office/powerpoint/2010/main" val="3717921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 23"/>
          <p:cNvPicPr>
            <a:picLocks noChangeAspect="1"/>
          </p:cNvPicPr>
          <p:nvPr/>
        </p:nvPicPr>
        <p:blipFill>
          <a:blip r:embed="rId2"/>
          <a:stretch>
            <a:fillRect/>
          </a:stretch>
        </p:blipFill>
        <p:spPr>
          <a:xfrm>
            <a:off x="5267533" y="1243822"/>
            <a:ext cx="3876467" cy="3362243"/>
          </a:xfrm>
          <a:prstGeom prst="rect">
            <a:avLst/>
          </a:prstGeom>
        </p:spPr>
      </p:pic>
      <p:sp>
        <p:nvSpPr>
          <p:cNvPr id="25" name="ZoneTexte 24"/>
          <p:cNvSpPr txBox="1"/>
          <p:nvPr/>
        </p:nvSpPr>
        <p:spPr>
          <a:xfrm>
            <a:off x="467544" y="2420888"/>
            <a:ext cx="6192688" cy="338554"/>
          </a:xfrm>
          <a:prstGeom prst="rect">
            <a:avLst/>
          </a:prstGeom>
          <a:noFill/>
        </p:spPr>
        <p:txBody>
          <a:bodyPr wrap="square" rtlCol="0">
            <a:spAutoFit/>
          </a:bodyPr>
          <a:lstStyle/>
          <a:p>
            <a:r>
              <a:rPr lang="fr-FR" sz="1600" b="1" dirty="0"/>
              <a:t>Animaux, Plantes, Champignons et Protistes</a:t>
            </a:r>
          </a:p>
        </p:txBody>
      </p:sp>
      <p:sp>
        <p:nvSpPr>
          <p:cNvPr id="26" name="ZoneTexte 25"/>
          <p:cNvSpPr txBox="1"/>
          <p:nvPr/>
        </p:nvSpPr>
        <p:spPr>
          <a:xfrm>
            <a:off x="277750" y="61174"/>
            <a:ext cx="3321607" cy="415498"/>
          </a:xfrm>
          <a:prstGeom prst="rect">
            <a:avLst/>
          </a:prstGeom>
          <a:solidFill>
            <a:srgbClr val="FFC000"/>
          </a:solidFill>
        </p:spPr>
        <p:txBody>
          <a:bodyPr wrap="square" rtlCol="0">
            <a:spAutoFit/>
          </a:bodyPr>
          <a:lstStyle/>
          <a:p>
            <a:pPr algn="ctr"/>
            <a:r>
              <a:rPr lang="fr-FR" sz="2100" dirty="0"/>
              <a:t>Les cellules eucaryotes…</a:t>
            </a:r>
          </a:p>
        </p:txBody>
      </p:sp>
      <p:sp>
        <p:nvSpPr>
          <p:cNvPr id="28" name="Rectangle 27"/>
          <p:cNvSpPr/>
          <p:nvPr/>
        </p:nvSpPr>
        <p:spPr>
          <a:xfrm>
            <a:off x="179512" y="1772816"/>
            <a:ext cx="5806418" cy="646331"/>
          </a:xfrm>
          <a:prstGeom prst="rect">
            <a:avLst/>
          </a:prstGeom>
        </p:spPr>
        <p:txBody>
          <a:bodyPr wrap="square">
            <a:spAutoFit/>
          </a:bodyPr>
          <a:lstStyle/>
          <a:p>
            <a:pPr marL="285750" indent="-285750">
              <a:buFont typeface="Arial"/>
              <a:buChar char="•"/>
            </a:pPr>
            <a:r>
              <a:rPr lang="fr-FR" dirty="0"/>
              <a:t>Les eucaryotes constituent 4 des 6 règnes de la classification  actuelle des organismes vivants :</a:t>
            </a:r>
          </a:p>
        </p:txBody>
      </p:sp>
      <p:grpSp>
        <p:nvGrpSpPr>
          <p:cNvPr id="5" name="Grouper 4"/>
          <p:cNvGrpSpPr/>
          <p:nvPr/>
        </p:nvGrpSpPr>
        <p:grpSpPr>
          <a:xfrm>
            <a:off x="179512" y="4005064"/>
            <a:ext cx="8758746" cy="2065442"/>
            <a:chOff x="179512" y="4005064"/>
            <a:chExt cx="8758746" cy="2065442"/>
          </a:xfrm>
        </p:grpSpPr>
        <p:sp>
          <p:nvSpPr>
            <p:cNvPr id="16" name="Rectangle 15"/>
            <p:cNvSpPr/>
            <p:nvPr/>
          </p:nvSpPr>
          <p:spPr>
            <a:xfrm>
              <a:off x="179512" y="4293096"/>
              <a:ext cx="8758746" cy="1777410"/>
            </a:xfrm>
            <a:prstGeom prst="rect">
              <a:avLst/>
            </a:prstGeom>
          </p:spPr>
          <p:txBody>
            <a:bodyPr wrap="square">
              <a:spAutoFit/>
            </a:bodyPr>
            <a:lstStyle/>
            <a:p>
              <a:pPr>
                <a:lnSpc>
                  <a:spcPct val="150000"/>
                </a:lnSpc>
              </a:pPr>
              <a:r>
                <a:rPr lang="fr-FR" sz="2000" dirty="0"/>
                <a:t>Toutes les cellules : </a:t>
              </a:r>
            </a:p>
            <a:p>
              <a:pPr marL="342900" indent="-342900">
                <a:lnSpc>
                  <a:spcPct val="150000"/>
                </a:lnSpc>
                <a:buFont typeface="Wingdings" panose="05000000000000000000" pitchFamily="2" charset="2"/>
                <a:buChar char="Ø"/>
              </a:pPr>
              <a:r>
                <a:rPr lang="fr-FR" i="1" dirty="0"/>
                <a:t>sont pourvues d’un noyau délimité par une enveloppe </a:t>
              </a:r>
            </a:p>
            <a:p>
              <a:pPr marL="342900" indent="-342900">
                <a:lnSpc>
                  <a:spcPct val="150000"/>
                </a:lnSpc>
                <a:buFont typeface="Wingdings" panose="05000000000000000000" pitchFamily="2" charset="2"/>
                <a:buChar char="Ø"/>
              </a:pPr>
              <a:r>
                <a:rPr lang="fr-FR" i="1" dirty="0"/>
                <a:t>présentent un cytoplasme délimité par une membrane plasmique</a:t>
              </a:r>
            </a:p>
            <a:p>
              <a:pPr marL="342900" indent="-342900">
                <a:lnSpc>
                  <a:spcPct val="150000"/>
                </a:lnSpc>
                <a:buFont typeface="Wingdings" panose="05000000000000000000" pitchFamily="2" charset="2"/>
                <a:buChar char="Ø"/>
              </a:pPr>
              <a:r>
                <a:rPr lang="fr-FR" i="1" dirty="0"/>
                <a:t>présentent également des organites</a:t>
              </a:r>
            </a:p>
          </p:txBody>
        </p:sp>
        <p:sp>
          <p:nvSpPr>
            <p:cNvPr id="29" name="ZoneTexte 28"/>
            <p:cNvSpPr txBox="1"/>
            <p:nvPr/>
          </p:nvSpPr>
          <p:spPr>
            <a:xfrm>
              <a:off x="251520" y="4005064"/>
              <a:ext cx="2782081" cy="461665"/>
            </a:xfrm>
            <a:prstGeom prst="rect">
              <a:avLst/>
            </a:prstGeom>
            <a:solidFill>
              <a:schemeClr val="bg2"/>
            </a:solidFill>
          </p:spPr>
          <p:txBody>
            <a:bodyPr wrap="square" rtlCol="0">
              <a:spAutoFit/>
            </a:bodyPr>
            <a:lstStyle/>
            <a:p>
              <a:r>
                <a:rPr lang="fr-FR" sz="2400" dirty="0"/>
                <a:t>Caractéristiques :</a:t>
              </a:r>
            </a:p>
          </p:txBody>
        </p:sp>
      </p:grpSp>
      <p:cxnSp>
        <p:nvCxnSpPr>
          <p:cNvPr id="3" name="Connecteur droit avec flèche 2"/>
          <p:cNvCxnSpPr/>
          <p:nvPr/>
        </p:nvCxnSpPr>
        <p:spPr>
          <a:xfrm>
            <a:off x="3779912" y="2924944"/>
            <a:ext cx="1368152" cy="648072"/>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 name="Espace réservé du pied de page 1"/>
          <p:cNvSpPr>
            <a:spLocks noGrp="1"/>
          </p:cNvSpPr>
          <p:nvPr>
            <p:ph type="ftr" sz="quarter" idx="11"/>
          </p:nvPr>
        </p:nvSpPr>
        <p:spPr/>
        <p:txBody>
          <a:bodyPr/>
          <a:lstStyle/>
          <a:p>
            <a:pPr>
              <a:defRPr/>
            </a:pPr>
            <a:r>
              <a:rPr lang="fr-FR"/>
              <a:t>RAN seance 1 </a:t>
            </a:r>
          </a:p>
        </p:txBody>
      </p:sp>
      <p:sp>
        <p:nvSpPr>
          <p:cNvPr id="4" name="Espace réservé du numéro de diapositive 3"/>
          <p:cNvSpPr>
            <a:spLocks noGrp="1"/>
          </p:cNvSpPr>
          <p:nvPr>
            <p:ph type="sldNum" sz="quarter" idx="12"/>
          </p:nvPr>
        </p:nvSpPr>
        <p:spPr/>
        <p:txBody>
          <a:bodyPr/>
          <a:lstStyle/>
          <a:p>
            <a:pPr>
              <a:defRPr/>
            </a:pPr>
            <a:fld id="{26413D8E-4A34-444F-969B-74F9285AFF6F}" type="slidenum">
              <a:rPr lang="fr-FR" smtClean="0"/>
              <a:pPr>
                <a:defRPr/>
              </a:pPr>
              <a:t>11</a:t>
            </a:fld>
            <a:endParaRPr lang="fr-FR" dirty="0"/>
          </a:p>
        </p:txBody>
      </p:sp>
      <p:sp>
        <p:nvSpPr>
          <p:cNvPr id="12" name="Rectangle 11"/>
          <p:cNvSpPr/>
          <p:nvPr/>
        </p:nvSpPr>
        <p:spPr>
          <a:xfrm>
            <a:off x="179512" y="980728"/>
            <a:ext cx="8527427" cy="646331"/>
          </a:xfrm>
          <a:prstGeom prst="rect">
            <a:avLst/>
          </a:prstGeom>
        </p:spPr>
        <p:txBody>
          <a:bodyPr wrap="square">
            <a:spAutoFit/>
          </a:bodyPr>
          <a:lstStyle/>
          <a:p>
            <a:pPr marL="285750" indent="-285750">
              <a:buFont typeface="Arial"/>
              <a:buChar char="•"/>
            </a:pPr>
            <a:r>
              <a:rPr lang="fr-FR" dirty="0"/>
              <a:t> Les  </a:t>
            </a:r>
            <a:r>
              <a:rPr lang="fr-FR" dirty="0">
                <a:solidFill>
                  <a:srgbClr val="FF0000"/>
                </a:solidFill>
              </a:rPr>
              <a:t>cellules  eucaryotes  </a:t>
            </a:r>
            <a:r>
              <a:rPr lang="fr-FR" dirty="0"/>
              <a:t>(du grec eu, vrai et  </a:t>
            </a:r>
            <a:r>
              <a:rPr lang="fr-FR" dirty="0" err="1"/>
              <a:t>caryon</a:t>
            </a:r>
            <a:r>
              <a:rPr lang="fr-FR" dirty="0"/>
              <a:t>, noyau) sont toutes pourvues d’un </a:t>
            </a:r>
            <a:r>
              <a:rPr lang="fr-FR" dirty="0">
                <a:solidFill>
                  <a:srgbClr val="FF0000"/>
                </a:solidFill>
              </a:rPr>
              <a:t>noyau délimité par une enveloppe.</a:t>
            </a:r>
          </a:p>
        </p:txBody>
      </p:sp>
    </p:spTree>
    <p:extLst>
      <p:ext uri="{BB962C8B-B14F-4D97-AF65-F5344CB8AC3E}">
        <p14:creationId xmlns:p14="http://schemas.microsoft.com/office/powerpoint/2010/main" val="641428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a:xfrm>
            <a:off x="6876256" y="6277931"/>
            <a:ext cx="2133600" cy="365125"/>
          </a:xfrm>
        </p:spPr>
        <p:txBody>
          <a:bodyPr/>
          <a:lstStyle/>
          <a:p>
            <a:pPr>
              <a:defRPr/>
            </a:pPr>
            <a:fld id="{971EC91B-253C-4B5A-B3CD-314FFD73EF27}" type="slidenum">
              <a:rPr lang="fr-FR" smtClean="0"/>
              <a:pPr>
                <a:defRPr/>
              </a:pPr>
              <a:t>12</a:t>
            </a:fld>
            <a:endParaRPr lang="fr-FR" dirty="0"/>
          </a:p>
        </p:txBody>
      </p:sp>
      <p:sp>
        <p:nvSpPr>
          <p:cNvPr id="7" name="ZoneTexte 6"/>
          <p:cNvSpPr txBox="1"/>
          <p:nvPr/>
        </p:nvSpPr>
        <p:spPr>
          <a:xfrm>
            <a:off x="277750" y="151446"/>
            <a:ext cx="3321607" cy="415498"/>
          </a:xfrm>
          <a:prstGeom prst="rect">
            <a:avLst/>
          </a:prstGeom>
          <a:solidFill>
            <a:srgbClr val="FFC000"/>
          </a:solidFill>
        </p:spPr>
        <p:txBody>
          <a:bodyPr wrap="square" rtlCol="0">
            <a:spAutoFit/>
          </a:bodyPr>
          <a:lstStyle/>
          <a:p>
            <a:pPr algn="ctr"/>
            <a:r>
              <a:rPr lang="fr-FR" sz="2100" dirty="0"/>
              <a:t>Les cellules eucaryotes</a:t>
            </a:r>
          </a:p>
        </p:txBody>
      </p:sp>
      <p:sp>
        <p:nvSpPr>
          <p:cNvPr id="8" name="ZoneTexte 7"/>
          <p:cNvSpPr txBox="1"/>
          <p:nvPr/>
        </p:nvSpPr>
        <p:spPr>
          <a:xfrm>
            <a:off x="2359154" y="1241357"/>
            <a:ext cx="3456384" cy="523220"/>
          </a:xfrm>
          <a:prstGeom prst="rect">
            <a:avLst/>
          </a:prstGeom>
          <a:noFill/>
        </p:spPr>
        <p:txBody>
          <a:bodyPr wrap="square" rtlCol="0">
            <a:spAutoFit/>
          </a:bodyPr>
          <a:lstStyle/>
          <a:p>
            <a:pPr algn="ctr"/>
            <a:r>
              <a:rPr lang="fr-FR" sz="2800" dirty="0">
                <a:solidFill>
                  <a:srgbClr val="FCC321"/>
                </a:solidFill>
              </a:rPr>
              <a:t>Une cellule animale</a:t>
            </a:r>
          </a:p>
        </p:txBody>
      </p:sp>
      <p:grpSp>
        <p:nvGrpSpPr>
          <p:cNvPr id="10" name="Groupe 9"/>
          <p:cNvGrpSpPr/>
          <p:nvPr/>
        </p:nvGrpSpPr>
        <p:grpSpPr>
          <a:xfrm>
            <a:off x="2159792" y="1988839"/>
            <a:ext cx="3855107" cy="3746132"/>
            <a:chOff x="2325103" y="1268760"/>
            <a:chExt cx="4253830" cy="4277203"/>
          </a:xfrm>
        </p:grpSpPr>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5103" y="1268760"/>
              <a:ext cx="4253830" cy="4277203"/>
            </a:xfrm>
            <a:prstGeom prst="rect">
              <a:avLst/>
            </a:prstGeom>
          </p:spPr>
        </p:pic>
        <p:sp>
          <p:nvSpPr>
            <p:cNvPr id="9" name="Rectangle à coins arrondis 8"/>
            <p:cNvSpPr/>
            <p:nvPr/>
          </p:nvSpPr>
          <p:spPr>
            <a:xfrm>
              <a:off x="2339752" y="1268760"/>
              <a:ext cx="648072" cy="58535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1" name="Rectangle 10"/>
          <p:cNvSpPr/>
          <p:nvPr/>
        </p:nvSpPr>
        <p:spPr>
          <a:xfrm>
            <a:off x="5652120" y="2530279"/>
            <a:ext cx="2849114" cy="646331"/>
          </a:xfrm>
          <a:prstGeom prst="rect">
            <a:avLst/>
          </a:prstGeom>
        </p:spPr>
        <p:txBody>
          <a:bodyPr wrap="square">
            <a:spAutoFit/>
          </a:bodyPr>
          <a:lstStyle/>
          <a:p>
            <a:pPr algn="ctr"/>
            <a:r>
              <a:rPr lang="fr-FR" dirty="0"/>
              <a:t>noyau délimité par une enveloppe </a:t>
            </a:r>
          </a:p>
        </p:txBody>
      </p:sp>
      <p:cxnSp>
        <p:nvCxnSpPr>
          <p:cNvPr id="14" name="Connecteur droit avec flèche 13"/>
          <p:cNvCxnSpPr/>
          <p:nvPr/>
        </p:nvCxnSpPr>
        <p:spPr>
          <a:xfrm flipH="1">
            <a:off x="4932040" y="2960586"/>
            <a:ext cx="1440160" cy="540422"/>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5" name="ZoneTexte 14"/>
          <p:cNvSpPr txBox="1"/>
          <p:nvPr/>
        </p:nvSpPr>
        <p:spPr>
          <a:xfrm>
            <a:off x="62538" y="5411806"/>
            <a:ext cx="2296616" cy="646331"/>
          </a:xfrm>
          <a:prstGeom prst="rect">
            <a:avLst/>
          </a:prstGeom>
          <a:noFill/>
        </p:spPr>
        <p:txBody>
          <a:bodyPr wrap="square" rtlCol="0">
            <a:spAutoFit/>
          </a:bodyPr>
          <a:lstStyle/>
          <a:p>
            <a:pPr algn="ctr"/>
            <a:r>
              <a:rPr lang="fr-FR" dirty="0"/>
              <a:t>Membrane cytoplasmique</a:t>
            </a:r>
          </a:p>
        </p:txBody>
      </p:sp>
      <p:cxnSp>
        <p:nvCxnSpPr>
          <p:cNvPr id="16" name="Connecteur droit avec flèche 15"/>
          <p:cNvCxnSpPr/>
          <p:nvPr/>
        </p:nvCxnSpPr>
        <p:spPr>
          <a:xfrm flipV="1">
            <a:off x="1538317" y="4869160"/>
            <a:ext cx="820837" cy="562784"/>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4299919" y="5999412"/>
            <a:ext cx="3031237" cy="276999"/>
          </a:xfrm>
          <a:prstGeom prst="rect">
            <a:avLst/>
          </a:prstGeom>
        </p:spPr>
        <p:txBody>
          <a:bodyPr wrap="square">
            <a:spAutoFit/>
          </a:bodyPr>
          <a:lstStyle/>
          <a:p>
            <a:r>
              <a:rPr lang="fr-FR" sz="1200" dirty="0"/>
              <a:t>http://www.unamur.be/sciences/enligne/</a:t>
            </a:r>
          </a:p>
        </p:txBody>
      </p:sp>
      <p:sp>
        <p:nvSpPr>
          <p:cNvPr id="3" name="Espace réservé du pied de page 2"/>
          <p:cNvSpPr>
            <a:spLocks noGrp="1"/>
          </p:cNvSpPr>
          <p:nvPr>
            <p:ph type="ftr" sz="quarter" idx="11"/>
          </p:nvPr>
        </p:nvSpPr>
        <p:spPr/>
        <p:txBody>
          <a:bodyPr/>
          <a:lstStyle/>
          <a:p>
            <a:pPr>
              <a:defRPr/>
            </a:pPr>
            <a:r>
              <a:rPr lang="fr-FR"/>
              <a:t>RAN seance 1 </a:t>
            </a:r>
          </a:p>
        </p:txBody>
      </p:sp>
    </p:spTree>
    <p:extLst>
      <p:ext uri="{BB962C8B-B14F-4D97-AF65-F5344CB8AC3E}">
        <p14:creationId xmlns:p14="http://schemas.microsoft.com/office/powerpoint/2010/main" val="34582820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971EC91B-253C-4B5A-B3CD-314FFD73EF27}" type="slidenum">
              <a:rPr lang="fr-FR" smtClean="0"/>
              <a:pPr>
                <a:defRPr/>
              </a:pPr>
              <a:t>13</a:t>
            </a:fld>
            <a:endParaRPr lang="fr-FR" dirty="0"/>
          </a:p>
        </p:txBody>
      </p:sp>
      <p:grpSp>
        <p:nvGrpSpPr>
          <p:cNvPr id="11" name="Groupe 10"/>
          <p:cNvGrpSpPr/>
          <p:nvPr/>
        </p:nvGrpSpPr>
        <p:grpSpPr>
          <a:xfrm>
            <a:off x="2123728" y="1628800"/>
            <a:ext cx="4464496" cy="4406979"/>
            <a:chOff x="2123728" y="1628800"/>
            <a:chExt cx="4464496" cy="4406979"/>
          </a:xfrm>
        </p:grpSpPr>
        <p:pic>
          <p:nvPicPr>
            <p:cNvPr id="5" name="Picture 4" descr="http://www.cours-pharmacie.com/images/cellule-vegetale.jpg"/>
            <p:cNvPicPr>
              <a:picLocks noChangeAspect="1" noChangeArrowheads="1"/>
            </p:cNvPicPr>
            <p:nvPr/>
          </p:nvPicPr>
          <p:blipFill rotWithShape="1">
            <a:blip r:embed="rId2">
              <a:extLst>
                <a:ext uri="{28A0092B-C50C-407E-A947-70E740481C1C}">
                  <a14:useLocalDpi xmlns:a14="http://schemas.microsoft.com/office/drawing/2010/main" val="0"/>
                </a:ext>
              </a:extLst>
            </a:blip>
            <a:srcRect l="18456" r="17565"/>
            <a:stretch/>
          </p:blipFill>
          <p:spPr bwMode="auto">
            <a:xfrm>
              <a:off x="2483767" y="1844824"/>
              <a:ext cx="3744417" cy="4190955"/>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à coins arrondis 5"/>
            <p:cNvSpPr/>
            <p:nvPr/>
          </p:nvSpPr>
          <p:spPr>
            <a:xfrm>
              <a:off x="2627784" y="1628800"/>
              <a:ext cx="1368152" cy="43204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à coins arrondis 6"/>
            <p:cNvSpPr/>
            <p:nvPr/>
          </p:nvSpPr>
          <p:spPr>
            <a:xfrm>
              <a:off x="4860032" y="1916832"/>
              <a:ext cx="1296144" cy="21602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à coins arrondis 7"/>
            <p:cNvSpPr/>
            <p:nvPr/>
          </p:nvSpPr>
          <p:spPr>
            <a:xfrm>
              <a:off x="2123728" y="2348880"/>
              <a:ext cx="504056" cy="108012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à coins arrondis 8"/>
            <p:cNvSpPr/>
            <p:nvPr/>
          </p:nvSpPr>
          <p:spPr>
            <a:xfrm>
              <a:off x="5975176" y="2636912"/>
              <a:ext cx="613048" cy="87134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à coins arrondis 9"/>
            <p:cNvSpPr/>
            <p:nvPr/>
          </p:nvSpPr>
          <p:spPr>
            <a:xfrm>
              <a:off x="6012160" y="3789040"/>
              <a:ext cx="541040" cy="72008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2" name="ZoneTexte 11"/>
          <p:cNvSpPr txBox="1"/>
          <p:nvPr/>
        </p:nvSpPr>
        <p:spPr>
          <a:xfrm>
            <a:off x="277750" y="151446"/>
            <a:ext cx="3321607" cy="415498"/>
          </a:xfrm>
          <a:prstGeom prst="rect">
            <a:avLst/>
          </a:prstGeom>
          <a:solidFill>
            <a:srgbClr val="FFC000"/>
          </a:solidFill>
        </p:spPr>
        <p:txBody>
          <a:bodyPr wrap="square" rtlCol="0">
            <a:spAutoFit/>
          </a:bodyPr>
          <a:lstStyle/>
          <a:p>
            <a:pPr algn="ctr"/>
            <a:r>
              <a:rPr lang="fr-FR" sz="2100" dirty="0"/>
              <a:t>Les cellules eucaryotes</a:t>
            </a:r>
          </a:p>
        </p:txBody>
      </p:sp>
      <p:sp>
        <p:nvSpPr>
          <p:cNvPr id="13" name="ZoneTexte 12"/>
          <p:cNvSpPr txBox="1"/>
          <p:nvPr/>
        </p:nvSpPr>
        <p:spPr>
          <a:xfrm>
            <a:off x="2549715" y="1213592"/>
            <a:ext cx="3456384" cy="523220"/>
          </a:xfrm>
          <a:prstGeom prst="rect">
            <a:avLst/>
          </a:prstGeom>
          <a:noFill/>
        </p:spPr>
        <p:txBody>
          <a:bodyPr wrap="square" rtlCol="0">
            <a:spAutoFit/>
          </a:bodyPr>
          <a:lstStyle/>
          <a:p>
            <a:pPr algn="ctr"/>
            <a:r>
              <a:rPr lang="fr-FR" sz="2800" dirty="0">
                <a:solidFill>
                  <a:srgbClr val="FCC321"/>
                </a:solidFill>
              </a:rPr>
              <a:t>Une cellule végétale</a:t>
            </a:r>
          </a:p>
        </p:txBody>
      </p:sp>
      <p:sp>
        <p:nvSpPr>
          <p:cNvPr id="2" name="Rectangle 1"/>
          <p:cNvSpPr/>
          <p:nvPr/>
        </p:nvSpPr>
        <p:spPr>
          <a:xfrm>
            <a:off x="3848708" y="6143791"/>
            <a:ext cx="3771292" cy="276999"/>
          </a:xfrm>
          <a:prstGeom prst="rect">
            <a:avLst/>
          </a:prstGeom>
        </p:spPr>
        <p:txBody>
          <a:bodyPr wrap="square">
            <a:spAutoFit/>
          </a:bodyPr>
          <a:lstStyle/>
          <a:p>
            <a:r>
              <a:rPr lang="fr-FR" sz="1200" dirty="0"/>
              <a:t>http://www.cours-pharmacie.com/biologie-cellulaire/</a:t>
            </a:r>
          </a:p>
        </p:txBody>
      </p:sp>
      <p:sp>
        <p:nvSpPr>
          <p:cNvPr id="3" name="Espace réservé du pied de page 2"/>
          <p:cNvSpPr>
            <a:spLocks noGrp="1"/>
          </p:cNvSpPr>
          <p:nvPr>
            <p:ph type="ftr" sz="quarter" idx="11"/>
          </p:nvPr>
        </p:nvSpPr>
        <p:spPr/>
        <p:txBody>
          <a:bodyPr/>
          <a:lstStyle/>
          <a:p>
            <a:pPr>
              <a:defRPr/>
            </a:pPr>
            <a:r>
              <a:rPr lang="fr-FR"/>
              <a:t>RAN seance 1 </a:t>
            </a:r>
          </a:p>
        </p:txBody>
      </p:sp>
    </p:spTree>
    <p:extLst>
      <p:ext uri="{BB962C8B-B14F-4D97-AF65-F5344CB8AC3E}">
        <p14:creationId xmlns:p14="http://schemas.microsoft.com/office/powerpoint/2010/main" val="4594398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ZoneTexte 25"/>
          <p:cNvSpPr txBox="1"/>
          <p:nvPr/>
        </p:nvSpPr>
        <p:spPr>
          <a:xfrm>
            <a:off x="251520" y="260648"/>
            <a:ext cx="3321607" cy="415498"/>
          </a:xfrm>
          <a:prstGeom prst="rect">
            <a:avLst/>
          </a:prstGeom>
          <a:solidFill>
            <a:srgbClr val="FFC000"/>
          </a:solidFill>
        </p:spPr>
        <p:txBody>
          <a:bodyPr wrap="square" rtlCol="0">
            <a:spAutoFit/>
          </a:bodyPr>
          <a:lstStyle/>
          <a:p>
            <a:pPr algn="ctr"/>
            <a:r>
              <a:rPr lang="fr-FR" sz="2100" dirty="0"/>
              <a:t>Les cellules eucaryotes</a:t>
            </a:r>
          </a:p>
        </p:txBody>
      </p:sp>
      <p:sp>
        <p:nvSpPr>
          <p:cNvPr id="8" name="ZoneTexte 7"/>
          <p:cNvSpPr txBox="1"/>
          <p:nvPr/>
        </p:nvSpPr>
        <p:spPr>
          <a:xfrm>
            <a:off x="2876633" y="1137067"/>
            <a:ext cx="3159422" cy="415498"/>
          </a:xfrm>
          <a:prstGeom prst="rect">
            <a:avLst/>
          </a:prstGeom>
          <a:solidFill>
            <a:schemeClr val="bg2"/>
          </a:solidFill>
        </p:spPr>
        <p:txBody>
          <a:bodyPr wrap="square" rtlCol="0">
            <a:spAutoFit/>
          </a:bodyPr>
          <a:lstStyle/>
          <a:p>
            <a:r>
              <a:rPr lang="fr-FR" sz="2100" dirty="0"/>
              <a:t>Quelques généralités…</a:t>
            </a:r>
          </a:p>
        </p:txBody>
      </p:sp>
      <p:sp>
        <p:nvSpPr>
          <p:cNvPr id="9" name="Rectangle 8"/>
          <p:cNvSpPr/>
          <p:nvPr/>
        </p:nvSpPr>
        <p:spPr>
          <a:xfrm>
            <a:off x="358011" y="1882254"/>
            <a:ext cx="8604448" cy="923330"/>
          </a:xfrm>
          <a:prstGeom prst="rect">
            <a:avLst/>
          </a:prstGeom>
        </p:spPr>
        <p:txBody>
          <a:bodyPr wrap="square">
            <a:spAutoFit/>
          </a:bodyPr>
          <a:lstStyle/>
          <a:p>
            <a:pPr algn="just"/>
            <a:r>
              <a:rPr lang="fr-FR" dirty="0"/>
              <a:t>Au-delà  de  l’unité structurale,  les  différents  types  cellulaires  qui  composent  un  même organisme  eucaryote  peuvent  avoir  des  tailles  et  des  morphologies  très  variées. </a:t>
            </a:r>
          </a:p>
        </p:txBody>
      </p:sp>
      <p:pic>
        <p:nvPicPr>
          <p:cNvPr id="10" name="Image 9"/>
          <p:cNvPicPr>
            <a:picLocks noChangeAspect="1"/>
          </p:cNvPicPr>
          <p:nvPr/>
        </p:nvPicPr>
        <p:blipFill rotWithShape="1">
          <a:blip r:embed="rId2"/>
          <a:srcRect l="59053" t="77757" r="24798" b="3809"/>
          <a:stretch/>
        </p:blipFill>
        <p:spPr>
          <a:xfrm>
            <a:off x="5315036" y="3620127"/>
            <a:ext cx="1416421" cy="1098635"/>
          </a:xfrm>
          <a:prstGeom prst="rect">
            <a:avLst/>
          </a:prstGeom>
        </p:spPr>
      </p:pic>
      <p:pic>
        <p:nvPicPr>
          <p:cNvPr id="11" name="Image 10"/>
          <p:cNvPicPr>
            <a:picLocks noChangeAspect="1"/>
          </p:cNvPicPr>
          <p:nvPr/>
        </p:nvPicPr>
        <p:blipFill rotWithShape="1">
          <a:blip r:embed="rId2"/>
          <a:srcRect l="57810" t="11940" r="20140" b="66579"/>
          <a:stretch/>
        </p:blipFill>
        <p:spPr>
          <a:xfrm>
            <a:off x="5107689" y="5392764"/>
            <a:ext cx="1825449" cy="1208396"/>
          </a:xfrm>
          <a:prstGeom prst="rect">
            <a:avLst/>
          </a:prstGeom>
        </p:spPr>
      </p:pic>
      <p:pic>
        <p:nvPicPr>
          <p:cNvPr id="12" name="Image 11"/>
          <p:cNvPicPr>
            <a:picLocks noChangeAspect="1"/>
          </p:cNvPicPr>
          <p:nvPr/>
        </p:nvPicPr>
        <p:blipFill rotWithShape="1">
          <a:blip r:embed="rId2"/>
          <a:srcRect l="74684" t="40126" r="9374" b="31232"/>
          <a:stretch/>
        </p:blipFill>
        <p:spPr>
          <a:xfrm>
            <a:off x="7332372" y="4118318"/>
            <a:ext cx="1225715" cy="1496327"/>
          </a:xfrm>
          <a:prstGeom prst="rect">
            <a:avLst/>
          </a:prstGeom>
        </p:spPr>
      </p:pic>
      <p:sp>
        <p:nvSpPr>
          <p:cNvPr id="13" name="ZoneTexte 12"/>
          <p:cNvSpPr txBox="1"/>
          <p:nvPr/>
        </p:nvSpPr>
        <p:spPr>
          <a:xfrm>
            <a:off x="5548925" y="5026539"/>
            <a:ext cx="942975" cy="307777"/>
          </a:xfrm>
          <a:prstGeom prst="rect">
            <a:avLst/>
          </a:prstGeom>
          <a:noFill/>
        </p:spPr>
        <p:txBody>
          <a:bodyPr wrap="square" rtlCol="0">
            <a:spAutoFit/>
          </a:bodyPr>
          <a:lstStyle/>
          <a:p>
            <a:r>
              <a:rPr lang="fr-FR" sz="1400" dirty="0"/>
              <a:t>Neurone</a:t>
            </a:r>
          </a:p>
        </p:txBody>
      </p:sp>
      <p:sp>
        <p:nvSpPr>
          <p:cNvPr id="14" name="ZoneTexte 13"/>
          <p:cNvSpPr txBox="1"/>
          <p:nvPr/>
        </p:nvSpPr>
        <p:spPr>
          <a:xfrm>
            <a:off x="7091940" y="3791396"/>
            <a:ext cx="1706578" cy="307777"/>
          </a:xfrm>
          <a:prstGeom prst="rect">
            <a:avLst/>
          </a:prstGeom>
          <a:noFill/>
        </p:spPr>
        <p:txBody>
          <a:bodyPr wrap="square" rtlCol="0">
            <a:spAutoFit/>
          </a:bodyPr>
          <a:lstStyle/>
          <a:p>
            <a:r>
              <a:rPr lang="fr-FR" sz="1400" dirty="0"/>
              <a:t>Cellule musculaire</a:t>
            </a:r>
          </a:p>
        </p:txBody>
      </p:sp>
      <p:sp>
        <p:nvSpPr>
          <p:cNvPr id="15" name="ZoneTexte 14"/>
          <p:cNvSpPr txBox="1"/>
          <p:nvPr/>
        </p:nvSpPr>
        <p:spPr>
          <a:xfrm>
            <a:off x="5333225" y="3312350"/>
            <a:ext cx="1490619" cy="307777"/>
          </a:xfrm>
          <a:prstGeom prst="rect">
            <a:avLst/>
          </a:prstGeom>
          <a:noFill/>
        </p:spPr>
        <p:txBody>
          <a:bodyPr wrap="square" rtlCol="0">
            <a:spAutoFit/>
          </a:bodyPr>
          <a:lstStyle/>
          <a:p>
            <a:r>
              <a:rPr lang="fr-FR" sz="1400" dirty="0"/>
              <a:t>Globule rouge</a:t>
            </a:r>
          </a:p>
        </p:txBody>
      </p:sp>
      <p:sp>
        <p:nvSpPr>
          <p:cNvPr id="20" name="Rectangle 19"/>
          <p:cNvSpPr/>
          <p:nvPr/>
        </p:nvSpPr>
        <p:spPr>
          <a:xfrm>
            <a:off x="103034" y="2917026"/>
            <a:ext cx="5012385" cy="3970318"/>
          </a:xfrm>
          <a:prstGeom prst="rect">
            <a:avLst/>
          </a:prstGeom>
        </p:spPr>
        <p:txBody>
          <a:bodyPr wrap="square">
            <a:spAutoFit/>
          </a:bodyPr>
          <a:lstStyle/>
          <a:p>
            <a:pPr marL="257175" indent="-257175">
              <a:buFont typeface="Arial" panose="020B0604020202020204" pitchFamily="34" charset="0"/>
              <a:buChar char="•"/>
            </a:pPr>
            <a:r>
              <a:rPr lang="fr-FR" dirty="0"/>
              <a:t>le  diamètre des cellules peut  varier de  5 à plus de 100 µm </a:t>
            </a:r>
          </a:p>
          <a:p>
            <a:endParaRPr lang="fr-FR" dirty="0"/>
          </a:p>
          <a:p>
            <a:pPr marL="257175" indent="-257175">
              <a:buFont typeface="Arial" panose="020B0604020202020204" pitchFamily="34" charset="0"/>
              <a:buChar char="•"/>
            </a:pPr>
            <a:r>
              <a:rPr lang="fr-FR" dirty="0"/>
              <a:t>les formes cellulaires peuvent aller :</a:t>
            </a:r>
          </a:p>
          <a:p>
            <a:pPr marL="257175" indent="-257175">
              <a:buFont typeface="Arial" panose="020B0604020202020204" pitchFamily="34" charset="0"/>
              <a:buChar char="•"/>
            </a:pPr>
            <a:endParaRPr lang="fr-FR" dirty="0"/>
          </a:p>
          <a:p>
            <a:pPr>
              <a:lnSpc>
                <a:spcPct val="150000"/>
              </a:lnSpc>
            </a:pPr>
            <a:r>
              <a:rPr lang="fr-FR" dirty="0"/>
              <a:t>	- de la simple sphère, </a:t>
            </a:r>
          </a:p>
          <a:p>
            <a:pPr>
              <a:lnSpc>
                <a:spcPct val="150000"/>
              </a:lnSpc>
            </a:pPr>
            <a:r>
              <a:rPr lang="fr-FR" dirty="0">
                <a:solidFill>
                  <a:srgbClr val="FF0000"/>
                </a:solidFill>
              </a:rPr>
              <a:t>	</a:t>
            </a:r>
            <a:r>
              <a:rPr lang="fr-FR" dirty="0"/>
              <a:t>-</a:t>
            </a:r>
            <a:r>
              <a:rPr lang="fr-FR" dirty="0">
                <a:solidFill>
                  <a:srgbClr val="FF0000"/>
                </a:solidFill>
              </a:rPr>
              <a:t> </a:t>
            </a:r>
            <a:r>
              <a:rPr lang="fr-FR" dirty="0"/>
              <a:t>au disque biconcave typique du 	globule rouge, </a:t>
            </a:r>
          </a:p>
          <a:p>
            <a:pPr>
              <a:lnSpc>
                <a:spcPct val="150000"/>
              </a:lnSpc>
            </a:pPr>
            <a:r>
              <a:rPr lang="fr-FR" dirty="0"/>
              <a:t>	- jusqu’à des formes très complexes, 	comme certains neurones par 	exemple.</a:t>
            </a:r>
          </a:p>
        </p:txBody>
      </p:sp>
      <p:cxnSp>
        <p:nvCxnSpPr>
          <p:cNvPr id="3" name="Connecteur droit avec flèche 2"/>
          <p:cNvCxnSpPr/>
          <p:nvPr/>
        </p:nvCxnSpPr>
        <p:spPr>
          <a:xfrm flipV="1">
            <a:off x="4542509" y="4367560"/>
            <a:ext cx="619104" cy="34450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a:xfrm>
            <a:off x="4440704" y="5996962"/>
            <a:ext cx="606101" cy="42493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Espace réservé du pied de page 1"/>
          <p:cNvSpPr>
            <a:spLocks noGrp="1"/>
          </p:cNvSpPr>
          <p:nvPr>
            <p:ph type="ftr" sz="quarter" idx="11"/>
          </p:nvPr>
        </p:nvSpPr>
        <p:spPr/>
        <p:txBody>
          <a:bodyPr/>
          <a:lstStyle/>
          <a:p>
            <a:pPr>
              <a:defRPr/>
            </a:pPr>
            <a:r>
              <a:rPr lang="fr-FR"/>
              <a:t>RAN seance 1 </a:t>
            </a:r>
          </a:p>
        </p:txBody>
      </p:sp>
      <p:sp>
        <p:nvSpPr>
          <p:cNvPr id="4" name="Espace réservé du numéro de diapositive 3"/>
          <p:cNvSpPr>
            <a:spLocks noGrp="1"/>
          </p:cNvSpPr>
          <p:nvPr>
            <p:ph type="sldNum" sz="quarter" idx="12"/>
          </p:nvPr>
        </p:nvSpPr>
        <p:spPr/>
        <p:txBody>
          <a:bodyPr/>
          <a:lstStyle/>
          <a:p>
            <a:pPr>
              <a:defRPr/>
            </a:pPr>
            <a:fld id="{26413D8E-4A34-444F-969B-74F9285AFF6F}" type="slidenum">
              <a:rPr lang="fr-FR" smtClean="0"/>
              <a:pPr>
                <a:defRPr/>
              </a:pPr>
              <a:t>14</a:t>
            </a:fld>
            <a:endParaRPr lang="fr-FR" dirty="0"/>
          </a:p>
        </p:txBody>
      </p:sp>
    </p:spTree>
    <p:extLst>
      <p:ext uri="{BB962C8B-B14F-4D97-AF65-F5344CB8AC3E}">
        <p14:creationId xmlns:p14="http://schemas.microsoft.com/office/powerpoint/2010/main" val="4652916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323528" y="5517232"/>
            <a:ext cx="3681584" cy="1077218"/>
          </a:xfrm>
          <a:prstGeom prst="rect">
            <a:avLst/>
          </a:prstGeom>
        </p:spPr>
        <p:txBody>
          <a:bodyPr wrap="square">
            <a:spAutoFit/>
          </a:bodyPr>
          <a:lstStyle/>
          <a:p>
            <a:pPr algn="ctr"/>
            <a:r>
              <a:rPr lang="fr-FR" sz="1600" i="1" dirty="0"/>
              <a:t>Les cellules ciliées </a:t>
            </a:r>
          </a:p>
          <a:p>
            <a:pPr algn="ctr"/>
            <a:r>
              <a:rPr lang="fr-FR" sz="1600" i="1" dirty="0"/>
              <a:t>de l’oreille interne,</a:t>
            </a:r>
          </a:p>
          <a:p>
            <a:pPr algn="ctr"/>
            <a:r>
              <a:rPr lang="fr-FR" sz="1600" i="1" dirty="0"/>
              <a:t>capteurs de vibrations (et transformation en influx nerveux)</a:t>
            </a:r>
          </a:p>
        </p:txBody>
      </p:sp>
      <p:sp>
        <p:nvSpPr>
          <p:cNvPr id="17" name="Rectangle 16"/>
          <p:cNvSpPr/>
          <p:nvPr/>
        </p:nvSpPr>
        <p:spPr>
          <a:xfrm>
            <a:off x="330907" y="188640"/>
            <a:ext cx="2528256" cy="415498"/>
          </a:xfrm>
          <a:prstGeom prst="rect">
            <a:avLst/>
          </a:prstGeom>
          <a:solidFill>
            <a:srgbClr val="FFC000"/>
          </a:solidFill>
        </p:spPr>
        <p:txBody>
          <a:bodyPr wrap="none">
            <a:spAutoFit/>
          </a:bodyPr>
          <a:lstStyle/>
          <a:p>
            <a:r>
              <a:rPr lang="fr-FR" sz="2100" dirty="0"/>
              <a:t>Cellules eucaryotes</a:t>
            </a:r>
          </a:p>
        </p:txBody>
      </p:sp>
      <p:sp>
        <p:nvSpPr>
          <p:cNvPr id="18" name="ZoneTexte 17"/>
          <p:cNvSpPr txBox="1"/>
          <p:nvPr/>
        </p:nvSpPr>
        <p:spPr>
          <a:xfrm>
            <a:off x="2796094" y="1094863"/>
            <a:ext cx="3159422" cy="415498"/>
          </a:xfrm>
          <a:prstGeom prst="rect">
            <a:avLst/>
          </a:prstGeom>
          <a:solidFill>
            <a:schemeClr val="bg2"/>
          </a:solidFill>
        </p:spPr>
        <p:txBody>
          <a:bodyPr wrap="square" rtlCol="0">
            <a:spAutoFit/>
          </a:bodyPr>
          <a:lstStyle/>
          <a:p>
            <a:r>
              <a:rPr lang="fr-FR" sz="2100" dirty="0"/>
              <a:t>Quelques généralités…</a:t>
            </a:r>
          </a:p>
        </p:txBody>
      </p:sp>
      <p:sp>
        <p:nvSpPr>
          <p:cNvPr id="19" name="Rectangle 18"/>
          <p:cNvSpPr/>
          <p:nvPr/>
        </p:nvSpPr>
        <p:spPr>
          <a:xfrm>
            <a:off x="330907" y="1825863"/>
            <a:ext cx="8588449" cy="738664"/>
          </a:xfrm>
          <a:prstGeom prst="rect">
            <a:avLst/>
          </a:prstGeom>
        </p:spPr>
        <p:txBody>
          <a:bodyPr wrap="square">
            <a:spAutoFit/>
          </a:bodyPr>
          <a:lstStyle/>
          <a:p>
            <a:pPr algn="ctr"/>
            <a:r>
              <a:rPr lang="fr-FR" sz="2100" dirty="0"/>
              <a:t>Différents types de cellules animales sont pourvus d’appendices tels que des cils ou des flagelles</a:t>
            </a:r>
          </a:p>
        </p:txBody>
      </p:sp>
      <p:sp>
        <p:nvSpPr>
          <p:cNvPr id="21" name="Rectangle 20"/>
          <p:cNvSpPr/>
          <p:nvPr/>
        </p:nvSpPr>
        <p:spPr>
          <a:xfrm>
            <a:off x="853231" y="2780033"/>
            <a:ext cx="7543799" cy="707886"/>
          </a:xfrm>
          <a:prstGeom prst="rect">
            <a:avLst/>
          </a:prstGeom>
        </p:spPr>
        <p:txBody>
          <a:bodyPr wrap="square">
            <a:spAutoFit/>
          </a:bodyPr>
          <a:lstStyle/>
          <a:p>
            <a:pPr algn="ctr"/>
            <a:r>
              <a:rPr lang="fr-FR" sz="2000" dirty="0"/>
              <a:t>Les cils peuvent avoir des fonctions très différentes en fonction des cellules </a:t>
            </a:r>
          </a:p>
        </p:txBody>
      </p:sp>
      <p:pic>
        <p:nvPicPr>
          <p:cNvPr id="22" name="Picture 2" descr="http://sofia.medicalistes.org/spip/IMG/gif/cellulesmuqueuseaveclegende.gif"/>
          <p:cNvPicPr>
            <a:picLocks noChangeAspect="1" noChangeArrowheads="1"/>
          </p:cNvPicPr>
          <p:nvPr/>
        </p:nvPicPr>
        <p:blipFill rotWithShape="1">
          <a:blip r:embed="rId3">
            <a:extLst>
              <a:ext uri="{28A0092B-C50C-407E-A947-70E740481C1C}">
                <a14:useLocalDpi xmlns:a14="http://schemas.microsoft.com/office/drawing/2010/main" val="0"/>
              </a:ext>
            </a:extLst>
          </a:blip>
          <a:srcRect t="16936" b="1576"/>
          <a:stretch/>
        </p:blipFill>
        <p:spPr bwMode="auto">
          <a:xfrm>
            <a:off x="5508104" y="3645024"/>
            <a:ext cx="2500313" cy="1746398"/>
          </a:xfrm>
          <a:prstGeom prst="rect">
            <a:avLst/>
          </a:prstGeom>
          <a:noFill/>
          <a:extLst>
            <a:ext uri="{909E8E84-426E-40dd-AFC4-6F175D3DCCD1}">
              <a14:hiddenFill xmlns:a14="http://schemas.microsoft.com/office/drawing/2010/main" xmlns="">
                <a:solidFill>
                  <a:srgbClr val="FFFFFF"/>
                </a:solidFill>
              </a14:hiddenFill>
            </a:ext>
          </a:extLst>
        </p:spPr>
      </p:pic>
      <p:pic>
        <p:nvPicPr>
          <p:cNvPr id="24" name="Image 23"/>
          <p:cNvPicPr>
            <a:picLocks noChangeAspect="1"/>
          </p:cNvPicPr>
          <p:nvPr/>
        </p:nvPicPr>
        <p:blipFill rotWithShape="1">
          <a:blip r:embed="rId4"/>
          <a:srcRect l="27690" t="17577" b="25763"/>
          <a:stretch/>
        </p:blipFill>
        <p:spPr>
          <a:xfrm>
            <a:off x="1259632" y="3140968"/>
            <a:ext cx="2016224" cy="2219297"/>
          </a:xfrm>
          <a:prstGeom prst="rect">
            <a:avLst/>
          </a:prstGeom>
        </p:spPr>
      </p:pic>
      <p:sp>
        <p:nvSpPr>
          <p:cNvPr id="25" name="Rectangle 24"/>
          <p:cNvSpPr/>
          <p:nvPr/>
        </p:nvSpPr>
        <p:spPr>
          <a:xfrm>
            <a:off x="4788024" y="5517232"/>
            <a:ext cx="3888432" cy="584776"/>
          </a:xfrm>
          <a:prstGeom prst="rect">
            <a:avLst/>
          </a:prstGeom>
        </p:spPr>
        <p:txBody>
          <a:bodyPr wrap="square">
            <a:spAutoFit/>
          </a:bodyPr>
          <a:lstStyle/>
          <a:p>
            <a:pPr algn="ctr"/>
            <a:r>
              <a:rPr lang="fr-FR" sz="1600" i="1" dirty="0"/>
              <a:t>Les cils des cellules de l’épithélium des voies respiratoires des mammifères </a:t>
            </a:r>
          </a:p>
        </p:txBody>
      </p:sp>
      <p:sp>
        <p:nvSpPr>
          <p:cNvPr id="2" name="Espace réservé du pied de page 1"/>
          <p:cNvSpPr>
            <a:spLocks noGrp="1"/>
          </p:cNvSpPr>
          <p:nvPr>
            <p:ph type="ftr" sz="quarter" idx="11"/>
          </p:nvPr>
        </p:nvSpPr>
        <p:spPr/>
        <p:txBody>
          <a:bodyPr/>
          <a:lstStyle/>
          <a:p>
            <a:pPr>
              <a:defRPr/>
            </a:pPr>
            <a:r>
              <a:rPr lang="fr-FR" dirty="0"/>
              <a:t>RAN </a:t>
            </a:r>
            <a:r>
              <a:rPr lang="fr-FR" dirty="0" err="1"/>
              <a:t>seance</a:t>
            </a:r>
            <a:r>
              <a:rPr lang="fr-FR" dirty="0"/>
              <a:t> 1 </a:t>
            </a:r>
          </a:p>
        </p:txBody>
      </p:sp>
      <p:sp>
        <p:nvSpPr>
          <p:cNvPr id="3" name="Espace réservé du numéro de diapositive 2"/>
          <p:cNvSpPr>
            <a:spLocks noGrp="1"/>
          </p:cNvSpPr>
          <p:nvPr>
            <p:ph type="sldNum" sz="quarter" idx="12"/>
          </p:nvPr>
        </p:nvSpPr>
        <p:spPr/>
        <p:txBody>
          <a:bodyPr/>
          <a:lstStyle/>
          <a:p>
            <a:pPr>
              <a:defRPr/>
            </a:pPr>
            <a:fld id="{26413D8E-4A34-444F-969B-74F9285AFF6F}" type="slidenum">
              <a:rPr lang="fr-FR" smtClean="0"/>
              <a:pPr>
                <a:defRPr/>
              </a:pPr>
              <a:t>15</a:t>
            </a:fld>
            <a:endParaRPr lang="fr-FR" dirty="0"/>
          </a:p>
        </p:txBody>
      </p:sp>
    </p:spTree>
    <p:extLst>
      <p:ext uri="{BB962C8B-B14F-4D97-AF65-F5344CB8AC3E}">
        <p14:creationId xmlns:p14="http://schemas.microsoft.com/office/powerpoint/2010/main" val="21547766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081921" y="1165860"/>
            <a:ext cx="3506303" cy="415498"/>
          </a:xfrm>
          <a:prstGeom prst="rect">
            <a:avLst/>
          </a:prstGeom>
          <a:noFill/>
        </p:spPr>
        <p:txBody>
          <a:bodyPr wrap="square" rtlCol="0">
            <a:spAutoFit/>
          </a:bodyPr>
          <a:lstStyle/>
          <a:p>
            <a:r>
              <a:rPr lang="fr-FR" sz="2100" dirty="0"/>
              <a:t>Comparaison entre  </a:t>
            </a:r>
          </a:p>
        </p:txBody>
      </p:sp>
      <p:pic>
        <p:nvPicPr>
          <p:cNvPr id="1026" name="Picture 2" descr="http://www.cours-pharmacie.com/images/cellule-anima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482" y="2996952"/>
            <a:ext cx="4021931" cy="2728913"/>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http://www.cours-pharmacie.com/images/cellule-vegetal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5832" y="2996952"/>
            <a:ext cx="3950494" cy="2828926"/>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1907704" y="2104489"/>
            <a:ext cx="1710725" cy="369332"/>
          </a:xfrm>
          <a:prstGeom prst="rect">
            <a:avLst/>
          </a:prstGeom>
        </p:spPr>
        <p:txBody>
          <a:bodyPr wrap="none">
            <a:spAutoFit/>
          </a:bodyPr>
          <a:lstStyle/>
          <a:p>
            <a:r>
              <a:rPr lang="fr-FR" dirty="0"/>
              <a:t>cellule animale</a:t>
            </a:r>
          </a:p>
        </p:txBody>
      </p:sp>
      <p:sp>
        <p:nvSpPr>
          <p:cNvPr id="7" name="Rectangle 6"/>
          <p:cNvSpPr/>
          <p:nvPr/>
        </p:nvSpPr>
        <p:spPr>
          <a:xfrm>
            <a:off x="6084168" y="2104489"/>
            <a:ext cx="1774845" cy="369332"/>
          </a:xfrm>
          <a:prstGeom prst="rect">
            <a:avLst/>
          </a:prstGeom>
        </p:spPr>
        <p:txBody>
          <a:bodyPr wrap="none">
            <a:spAutoFit/>
          </a:bodyPr>
          <a:lstStyle/>
          <a:p>
            <a:r>
              <a:rPr lang="fr-FR" dirty="0"/>
              <a:t>cellule végétale</a:t>
            </a:r>
          </a:p>
        </p:txBody>
      </p:sp>
      <p:sp>
        <p:nvSpPr>
          <p:cNvPr id="2" name="Espace réservé du pied de page 1"/>
          <p:cNvSpPr>
            <a:spLocks noGrp="1"/>
          </p:cNvSpPr>
          <p:nvPr>
            <p:ph type="ftr" sz="quarter" idx="11"/>
          </p:nvPr>
        </p:nvSpPr>
        <p:spPr/>
        <p:txBody>
          <a:bodyPr/>
          <a:lstStyle/>
          <a:p>
            <a:pPr>
              <a:defRPr/>
            </a:pPr>
            <a:r>
              <a:rPr lang="fr-FR"/>
              <a:t>RAN seance 1 </a:t>
            </a:r>
          </a:p>
        </p:txBody>
      </p:sp>
      <p:sp>
        <p:nvSpPr>
          <p:cNvPr id="5" name="Espace réservé du numéro de diapositive 4"/>
          <p:cNvSpPr>
            <a:spLocks noGrp="1"/>
          </p:cNvSpPr>
          <p:nvPr>
            <p:ph type="sldNum" sz="quarter" idx="12"/>
          </p:nvPr>
        </p:nvSpPr>
        <p:spPr/>
        <p:txBody>
          <a:bodyPr/>
          <a:lstStyle/>
          <a:p>
            <a:pPr>
              <a:defRPr/>
            </a:pPr>
            <a:fld id="{26413D8E-4A34-444F-969B-74F9285AFF6F}" type="slidenum">
              <a:rPr lang="fr-FR" smtClean="0"/>
              <a:pPr>
                <a:defRPr/>
              </a:pPr>
              <a:t>16</a:t>
            </a:fld>
            <a:endParaRPr lang="fr-FR" dirty="0"/>
          </a:p>
        </p:txBody>
      </p:sp>
    </p:spTree>
    <p:extLst>
      <p:ext uri="{BB962C8B-B14F-4D97-AF65-F5344CB8AC3E}">
        <p14:creationId xmlns:p14="http://schemas.microsoft.com/office/powerpoint/2010/main" val="795686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A retenir</a:t>
            </a:r>
          </a:p>
        </p:txBody>
      </p:sp>
      <p:sp>
        <p:nvSpPr>
          <p:cNvPr id="4" name="Espace réservé du pied de page 3"/>
          <p:cNvSpPr>
            <a:spLocks noGrp="1"/>
          </p:cNvSpPr>
          <p:nvPr>
            <p:ph type="ftr" sz="quarter" idx="11"/>
          </p:nvPr>
        </p:nvSpPr>
        <p:spPr/>
        <p:txBody>
          <a:bodyPr/>
          <a:lstStyle/>
          <a:p>
            <a:pPr>
              <a:defRPr/>
            </a:pPr>
            <a:r>
              <a:rPr lang="fr-FR"/>
              <a:t>RAN seance 1 </a:t>
            </a:r>
          </a:p>
        </p:txBody>
      </p:sp>
      <p:sp>
        <p:nvSpPr>
          <p:cNvPr id="5" name="Espace réservé du numéro de diapositive 4"/>
          <p:cNvSpPr>
            <a:spLocks noGrp="1"/>
          </p:cNvSpPr>
          <p:nvPr>
            <p:ph type="sldNum" sz="quarter" idx="12"/>
          </p:nvPr>
        </p:nvSpPr>
        <p:spPr/>
        <p:txBody>
          <a:bodyPr/>
          <a:lstStyle/>
          <a:p>
            <a:pPr>
              <a:defRPr/>
            </a:pPr>
            <a:fld id="{26413D8E-4A34-444F-969B-74F9285AFF6F}" type="slidenum">
              <a:rPr lang="fr-FR" smtClean="0"/>
              <a:pPr>
                <a:defRPr/>
              </a:pPr>
              <a:t>17</a:t>
            </a:fld>
            <a:endParaRPr lang="fr-FR" dirty="0"/>
          </a:p>
        </p:txBody>
      </p:sp>
      <p:pic>
        <p:nvPicPr>
          <p:cNvPr id="8" name="Image 7"/>
          <p:cNvPicPr>
            <a:picLocks noChangeAspect="1"/>
          </p:cNvPicPr>
          <p:nvPr/>
        </p:nvPicPr>
        <p:blipFill rotWithShape="1">
          <a:blip r:embed="rId2"/>
          <a:srcRect b="7080"/>
          <a:stretch/>
        </p:blipFill>
        <p:spPr>
          <a:xfrm>
            <a:off x="179512" y="3284984"/>
            <a:ext cx="2244404" cy="2257850"/>
          </a:xfrm>
          <a:prstGeom prst="rect">
            <a:avLst/>
          </a:prstGeom>
        </p:spPr>
      </p:pic>
      <p:pic>
        <p:nvPicPr>
          <p:cNvPr id="9" name="Image 8"/>
          <p:cNvPicPr>
            <a:picLocks noChangeAspect="1"/>
          </p:cNvPicPr>
          <p:nvPr/>
        </p:nvPicPr>
        <p:blipFill rotWithShape="1">
          <a:blip r:embed="rId3"/>
          <a:srcRect l="28776" r="27147" b="17793"/>
          <a:stretch/>
        </p:blipFill>
        <p:spPr>
          <a:xfrm>
            <a:off x="2555776" y="908720"/>
            <a:ext cx="1761547" cy="1560973"/>
          </a:xfrm>
          <a:prstGeom prst="rect">
            <a:avLst/>
          </a:prstGeom>
        </p:spPr>
      </p:pic>
      <p:pic>
        <p:nvPicPr>
          <p:cNvPr id="10" name="Image 9"/>
          <p:cNvPicPr>
            <a:picLocks noChangeAspect="1"/>
          </p:cNvPicPr>
          <p:nvPr/>
        </p:nvPicPr>
        <p:blipFill>
          <a:blip r:embed="rId4"/>
          <a:stretch>
            <a:fillRect/>
          </a:stretch>
        </p:blipFill>
        <p:spPr>
          <a:xfrm>
            <a:off x="2771800" y="3212976"/>
            <a:ext cx="2080484" cy="2436058"/>
          </a:xfrm>
          <a:prstGeom prst="rect">
            <a:avLst/>
          </a:prstGeom>
        </p:spPr>
      </p:pic>
      <p:pic>
        <p:nvPicPr>
          <p:cNvPr id="11" name="Image 10"/>
          <p:cNvPicPr>
            <a:picLocks noChangeAspect="1"/>
          </p:cNvPicPr>
          <p:nvPr/>
        </p:nvPicPr>
        <p:blipFill>
          <a:blip r:embed="rId5"/>
          <a:stretch>
            <a:fillRect/>
          </a:stretch>
        </p:blipFill>
        <p:spPr>
          <a:xfrm>
            <a:off x="5652120" y="3356992"/>
            <a:ext cx="2297913" cy="2044700"/>
          </a:xfrm>
          <a:prstGeom prst="rect">
            <a:avLst/>
          </a:prstGeom>
        </p:spPr>
      </p:pic>
      <p:sp>
        <p:nvSpPr>
          <p:cNvPr id="12" name="ZoneTexte 11"/>
          <p:cNvSpPr txBox="1"/>
          <p:nvPr/>
        </p:nvSpPr>
        <p:spPr>
          <a:xfrm>
            <a:off x="1763688" y="2420888"/>
            <a:ext cx="2880320" cy="646331"/>
          </a:xfrm>
          <a:prstGeom prst="rect">
            <a:avLst/>
          </a:prstGeom>
          <a:noFill/>
        </p:spPr>
        <p:txBody>
          <a:bodyPr wrap="square" rtlCol="0">
            <a:spAutoFit/>
          </a:bodyPr>
          <a:lstStyle/>
          <a:p>
            <a:pPr algn="ctr"/>
            <a:r>
              <a:rPr lang="fr-FR" sz="1200" b="1" i="1" dirty="0"/>
              <a:t>Bactéries et archées</a:t>
            </a:r>
            <a:r>
              <a:rPr lang="fr-FR" sz="1200" i="1" dirty="0"/>
              <a:t> </a:t>
            </a:r>
          </a:p>
          <a:p>
            <a:pPr algn="ctr"/>
            <a:r>
              <a:rPr lang="fr-FR" sz="1200" i="1" dirty="0"/>
              <a:t>(pas d’organite différencié et en particulier pas de noyau)</a:t>
            </a:r>
          </a:p>
        </p:txBody>
      </p:sp>
      <p:sp>
        <p:nvSpPr>
          <p:cNvPr id="13" name="ZoneTexte 12"/>
          <p:cNvSpPr txBox="1"/>
          <p:nvPr/>
        </p:nvSpPr>
        <p:spPr>
          <a:xfrm>
            <a:off x="0" y="5661248"/>
            <a:ext cx="2483768" cy="646331"/>
          </a:xfrm>
          <a:prstGeom prst="rect">
            <a:avLst/>
          </a:prstGeom>
          <a:noFill/>
        </p:spPr>
        <p:txBody>
          <a:bodyPr wrap="square" rtlCol="0">
            <a:spAutoFit/>
          </a:bodyPr>
          <a:lstStyle/>
          <a:p>
            <a:pPr algn="ctr"/>
            <a:r>
              <a:rPr lang="fr-FR" sz="1200" b="1" i="1" dirty="0"/>
              <a:t>Cellule végétale</a:t>
            </a:r>
          </a:p>
          <a:p>
            <a:pPr algn="ctr"/>
            <a:r>
              <a:rPr lang="fr-FR" sz="1200" i="1" dirty="0"/>
              <a:t>(un noyau, des plastes, une paroi, une grande vacuole)</a:t>
            </a:r>
          </a:p>
        </p:txBody>
      </p:sp>
      <p:sp>
        <p:nvSpPr>
          <p:cNvPr id="14" name="ZoneTexte 13"/>
          <p:cNvSpPr txBox="1"/>
          <p:nvPr/>
        </p:nvSpPr>
        <p:spPr>
          <a:xfrm>
            <a:off x="2771800" y="5661248"/>
            <a:ext cx="2483768" cy="830997"/>
          </a:xfrm>
          <a:prstGeom prst="rect">
            <a:avLst/>
          </a:prstGeom>
          <a:noFill/>
        </p:spPr>
        <p:txBody>
          <a:bodyPr wrap="square" rtlCol="0">
            <a:spAutoFit/>
          </a:bodyPr>
          <a:lstStyle/>
          <a:p>
            <a:pPr algn="ctr"/>
            <a:r>
              <a:rPr lang="fr-FR" sz="1200" b="1" i="1" dirty="0"/>
              <a:t>Cellule de champignon</a:t>
            </a:r>
          </a:p>
          <a:p>
            <a:pPr algn="ctr"/>
            <a:r>
              <a:rPr lang="fr-FR" sz="1200" i="1" dirty="0"/>
              <a:t>(un noyau, paroi et vacuole comme chez les champignons mais pas de plastes)</a:t>
            </a:r>
          </a:p>
        </p:txBody>
      </p:sp>
      <p:sp>
        <p:nvSpPr>
          <p:cNvPr id="15" name="ZoneTexte 14"/>
          <p:cNvSpPr txBox="1"/>
          <p:nvPr/>
        </p:nvSpPr>
        <p:spPr>
          <a:xfrm>
            <a:off x="5580112" y="5694347"/>
            <a:ext cx="2483768" cy="830997"/>
          </a:xfrm>
          <a:prstGeom prst="rect">
            <a:avLst/>
          </a:prstGeom>
          <a:noFill/>
        </p:spPr>
        <p:txBody>
          <a:bodyPr wrap="square" rtlCol="0">
            <a:spAutoFit/>
          </a:bodyPr>
          <a:lstStyle/>
          <a:p>
            <a:pPr algn="ctr"/>
            <a:r>
              <a:rPr lang="fr-FR" sz="1200" b="1" i="1" dirty="0"/>
              <a:t>Cellule animale</a:t>
            </a:r>
          </a:p>
          <a:p>
            <a:pPr algn="ctr"/>
            <a:r>
              <a:rPr lang="fr-FR" sz="1200" i="1" dirty="0"/>
              <a:t>(un noyau, pas de paroi, ni de vacuole et de plastes, mais un centrosome)</a:t>
            </a:r>
          </a:p>
        </p:txBody>
      </p:sp>
      <p:sp>
        <p:nvSpPr>
          <p:cNvPr id="16" name="ZoneTexte 15"/>
          <p:cNvSpPr txBox="1"/>
          <p:nvPr/>
        </p:nvSpPr>
        <p:spPr>
          <a:xfrm>
            <a:off x="179512" y="6453336"/>
            <a:ext cx="713892" cy="261610"/>
          </a:xfrm>
          <a:prstGeom prst="rect">
            <a:avLst/>
          </a:prstGeom>
          <a:noFill/>
        </p:spPr>
        <p:txBody>
          <a:bodyPr wrap="none" rtlCol="0">
            <a:spAutoFit/>
          </a:bodyPr>
          <a:lstStyle/>
          <a:p>
            <a:r>
              <a:rPr lang="fr-FR" sz="1100" i="1" dirty="0" err="1"/>
              <a:t>Unisciel</a:t>
            </a:r>
            <a:endParaRPr lang="fr-FR" sz="1100" i="1" dirty="0"/>
          </a:p>
        </p:txBody>
      </p:sp>
    </p:spTree>
    <p:extLst>
      <p:ext uri="{BB962C8B-B14F-4D97-AF65-F5344CB8AC3E}">
        <p14:creationId xmlns:p14="http://schemas.microsoft.com/office/powerpoint/2010/main" val="2732709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ZoneTexte 14"/>
          <p:cNvSpPr txBox="1"/>
          <p:nvPr/>
        </p:nvSpPr>
        <p:spPr>
          <a:xfrm>
            <a:off x="1331640" y="2348880"/>
            <a:ext cx="1778296" cy="461665"/>
          </a:xfrm>
          <a:prstGeom prst="rect">
            <a:avLst/>
          </a:prstGeom>
          <a:noFill/>
        </p:spPr>
        <p:txBody>
          <a:bodyPr wrap="square" rtlCol="0">
            <a:spAutoFit/>
          </a:bodyPr>
          <a:lstStyle/>
          <a:p>
            <a:r>
              <a:rPr lang="fr-FR" sz="2400" dirty="0"/>
              <a:t>Objectif …</a:t>
            </a:r>
          </a:p>
        </p:txBody>
      </p:sp>
      <p:sp>
        <p:nvSpPr>
          <p:cNvPr id="16" name="Rectangle 15"/>
          <p:cNvSpPr/>
          <p:nvPr/>
        </p:nvSpPr>
        <p:spPr>
          <a:xfrm>
            <a:off x="1091755" y="3501008"/>
            <a:ext cx="6727778" cy="830997"/>
          </a:xfrm>
          <a:prstGeom prst="rect">
            <a:avLst/>
          </a:prstGeom>
        </p:spPr>
        <p:txBody>
          <a:bodyPr wrap="square">
            <a:spAutoFit/>
          </a:bodyPr>
          <a:lstStyle/>
          <a:p>
            <a:pPr algn="ctr"/>
            <a:r>
              <a:rPr lang="fr-FR" sz="2400" dirty="0"/>
              <a:t>Introduction à la biologie </a:t>
            </a:r>
          </a:p>
          <a:p>
            <a:pPr algn="ctr"/>
            <a:r>
              <a:rPr lang="fr-FR" sz="2400" dirty="0"/>
              <a:t>et en particulier à la biologie moléculaire</a:t>
            </a:r>
          </a:p>
        </p:txBody>
      </p:sp>
      <p:sp>
        <p:nvSpPr>
          <p:cNvPr id="17" name="Rectangle 16"/>
          <p:cNvSpPr/>
          <p:nvPr/>
        </p:nvSpPr>
        <p:spPr>
          <a:xfrm>
            <a:off x="3661196" y="1412776"/>
            <a:ext cx="1824538" cy="523220"/>
          </a:xfrm>
          <a:prstGeom prst="rect">
            <a:avLst/>
          </a:prstGeom>
          <a:solidFill>
            <a:schemeClr val="tx2">
              <a:lumMod val="20000"/>
              <a:lumOff val="80000"/>
            </a:schemeClr>
          </a:solidFill>
        </p:spPr>
        <p:txBody>
          <a:bodyPr wrap="none">
            <a:spAutoFit/>
          </a:bodyPr>
          <a:lstStyle/>
          <a:p>
            <a:r>
              <a:rPr lang="fr-FR" sz="2800" dirty="0"/>
              <a:t>5 séances</a:t>
            </a:r>
          </a:p>
        </p:txBody>
      </p:sp>
      <p:sp>
        <p:nvSpPr>
          <p:cNvPr id="18" name="Flèche courbée vers la droite 17"/>
          <p:cNvSpPr/>
          <p:nvPr/>
        </p:nvSpPr>
        <p:spPr>
          <a:xfrm>
            <a:off x="1187624" y="3063164"/>
            <a:ext cx="468665" cy="87568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 name="Espace réservé du pied de page 1"/>
          <p:cNvSpPr>
            <a:spLocks noGrp="1"/>
          </p:cNvSpPr>
          <p:nvPr>
            <p:ph type="ftr" sz="quarter" idx="11"/>
          </p:nvPr>
        </p:nvSpPr>
        <p:spPr/>
        <p:txBody>
          <a:bodyPr/>
          <a:lstStyle/>
          <a:p>
            <a:pPr>
              <a:defRPr/>
            </a:pPr>
            <a:r>
              <a:rPr lang="fr-FR"/>
              <a:t>RAN seance 1 </a:t>
            </a:r>
          </a:p>
        </p:txBody>
      </p:sp>
      <p:sp>
        <p:nvSpPr>
          <p:cNvPr id="3" name="Espace réservé du numéro de diapositive 2"/>
          <p:cNvSpPr>
            <a:spLocks noGrp="1"/>
          </p:cNvSpPr>
          <p:nvPr>
            <p:ph type="sldNum" sz="quarter" idx="12"/>
          </p:nvPr>
        </p:nvSpPr>
        <p:spPr/>
        <p:txBody>
          <a:bodyPr/>
          <a:lstStyle/>
          <a:p>
            <a:pPr>
              <a:defRPr/>
            </a:pPr>
            <a:fld id="{26413D8E-4A34-444F-969B-74F9285AFF6F}" type="slidenum">
              <a:rPr lang="fr-FR" smtClean="0"/>
              <a:pPr>
                <a:defRPr/>
              </a:pPr>
              <a:t>2</a:t>
            </a:fld>
            <a:endParaRPr lang="fr-FR" dirty="0"/>
          </a:p>
        </p:txBody>
      </p:sp>
    </p:spTree>
    <p:extLst>
      <p:ext uri="{BB962C8B-B14F-4D97-AF65-F5344CB8AC3E}">
        <p14:creationId xmlns:p14="http://schemas.microsoft.com/office/powerpoint/2010/main" val="30027027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54526" y="948270"/>
            <a:ext cx="8554465" cy="461665"/>
          </a:xfrm>
          <a:prstGeom prst="rect">
            <a:avLst/>
          </a:prstGeom>
        </p:spPr>
        <p:txBody>
          <a:bodyPr wrap="square">
            <a:spAutoFit/>
          </a:bodyPr>
          <a:lstStyle/>
          <a:p>
            <a:pPr algn="ctr"/>
            <a:r>
              <a:rPr lang="fr-FR" sz="2400" dirty="0"/>
              <a:t>Au premier semestre de la Licence vous allez aborder…</a:t>
            </a:r>
          </a:p>
        </p:txBody>
      </p:sp>
      <p:sp>
        <p:nvSpPr>
          <p:cNvPr id="10" name="Rectangle 9"/>
          <p:cNvSpPr/>
          <p:nvPr/>
        </p:nvSpPr>
        <p:spPr>
          <a:xfrm>
            <a:off x="2411760" y="2942779"/>
            <a:ext cx="5121041" cy="1754326"/>
          </a:xfrm>
          <a:prstGeom prst="rect">
            <a:avLst/>
          </a:prstGeom>
          <a:solidFill>
            <a:schemeClr val="tx2">
              <a:lumMod val="20000"/>
              <a:lumOff val="80000"/>
            </a:schemeClr>
          </a:solidFill>
        </p:spPr>
        <p:txBody>
          <a:bodyPr wrap="square">
            <a:spAutoFit/>
          </a:bodyPr>
          <a:lstStyle/>
          <a:p>
            <a:pPr marL="214313" indent="-214313">
              <a:lnSpc>
                <a:spcPct val="150000"/>
              </a:lnSpc>
              <a:buFont typeface="Wingdings" panose="05000000000000000000" pitchFamily="2" charset="2"/>
              <a:buChar char="Ø"/>
            </a:pPr>
            <a:r>
              <a:rPr lang="fr-FR" sz="2400" dirty="0"/>
              <a:t> la réplication de l’ADN</a:t>
            </a:r>
          </a:p>
          <a:p>
            <a:pPr marL="214313" indent="-214313">
              <a:lnSpc>
                <a:spcPct val="150000"/>
              </a:lnSpc>
              <a:buFont typeface="Wingdings" panose="05000000000000000000" pitchFamily="2" charset="2"/>
              <a:buChar char="Ø"/>
            </a:pPr>
            <a:r>
              <a:rPr lang="fr-FR" sz="2400" dirty="0"/>
              <a:t> la transcription de l’ADN en ARN </a:t>
            </a:r>
          </a:p>
          <a:p>
            <a:pPr marL="214313" indent="-214313">
              <a:lnSpc>
                <a:spcPct val="150000"/>
              </a:lnSpc>
              <a:buFont typeface="Wingdings" panose="05000000000000000000" pitchFamily="2" charset="2"/>
              <a:buChar char="Ø"/>
            </a:pPr>
            <a:r>
              <a:rPr lang="fr-FR" sz="2400" dirty="0"/>
              <a:t> la traduction des protéines</a:t>
            </a:r>
          </a:p>
        </p:txBody>
      </p:sp>
      <p:sp>
        <p:nvSpPr>
          <p:cNvPr id="11" name="Flèche vers le bas 10"/>
          <p:cNvSpPr/>
          <p:nvPr/>
        </p:nvSpPr>
        <p:spPr>
          <a:xfrm>
            <a:off x="4374633" y="1626365"/>
            <a:ext cx="314249" cy="3714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758582" y="2145276"/>
            <a:ext cx="7762913" cy="461665"/>
          </a:xfrm>
          <a:prstGeom prst="rect">
            <a:avLst/>
          </a:prstGeom>
        </p:spPr>
        <p:txBody>
          <a:bodyPr wrap="none">
            <a:spAutoFit/>
          </a:bodyPr>
          <a:lstStyle/>
          <a:p>
            <a:r>
              <a:rPr lang="fr-FR" sz="2400" dirty="0"/>
              <a:t>trois mécanismes essentiels de la biologie moléculaire : </a:t>
            </a:r>
          </a:p>
        </p:txBody>
      </p:sp>
      <p:sp>
        <p:nvSpPr>
          <p:cNvPr id="13" name="Rectangle 12"/>
          <p:cNvSpPr/>
          <p:nvPr/>
        </p:nvSpPr>
        <p:spPr>
          <a:xfrm>
            <a:off x="1115616" y="5680407"/>
            <a:ext cx="7623462" cy="830997"/>
          </a:xfrm>
          <a:prstGeom prst="rect">
            <a:avLst/>
          </a:prstGeom>
        </p:spPr>
        <p:txBody>
          <a:bodyPr wrap="square">
            <a:spAutoFit/>
          </a:bodyPr>
          <a:lstStyle/>
          <a:p>
            <a:pPr algn="ctr"/>
            <a:r>
              <a:rPr lang="fr-FR" sz="2400" dirty="0">
                <a:solidFill>
                  <a:srgbClr val="FF0000"/>
                </a:solidFill>
              </a:rPr>
              <a:t>il est important de connaître </a:t>
            </a:r>
            <a:r>
              <a:rPr lang="fr-FR" sz="2400" b="1" dirty="0">
                <a:solidFill>
                  <a:srgbClr val="FF0000"/>
                </a:solidFill>
              </a:rPr>
              <a:t>le contexte  cellulaire</a:t>
            </a:r>
            <a:r>
              <a:rPr lang="fr-FR" sz="2400" dirty="0">
                <a:solidFill>
                  <a:srgbClr val="FF0000"/>
                </a:solidFill>
              </a:rPr>
              <a:t> dans  lequel  se  déroulent ces processus</a:t>
            </a:r>
          </a:p>
        </p:txBody>
      </p:sp>
      <p:sp>
        <p:nvSpPr>
          <p:cNvPr id="2" name="ZoneTexte 1"/>
          <p:cNvSpPr txBox="1"/>
          <p:nvPr/>
        </p:nvSpPr>
        <p:spPr>
          <a:xfrm>
            <a:off x="758582" y="5005209"/>
            <a:ext cx="2373258" cy="461665"/>
          </a:xfrm>
          <a:prstGeom prst="rect">
            <a:avLst/>
          </a:prstGeom>
          <a:noFill/>
        </p:spPr>
        <p:txBody>
          <a:bodyPr wrap="square" rtlCol="0">
            <a:spAutoFit/>
          </a:bodyPr>
          <a:lstStyle/>
          <a:p>
            <a:r>
              <a:rPr lang="fr-FR" sz="2400" dirty="0"/>
              <a:t>Mais avant ça…</a:t>
            </a:r>
          </a:p>
        </p:txBody>
      </p:sp>
      <p:sp>
        <p:nvSpPr>
          <p:cNvPr id="3" name="Espace réservé du pied de page 2"/>
          <p:cNvSpPr>
            <a:spLocks noGrp="1"/>
          </p:cNvSpPr>
          <p:nvPr>
            <p:ph type="ftr" sz="quarter" idx="11"/>
          </p:nvPr>
        </p:nvSpPr>
        <p:spPr/>
        <p:txBody>
          <a:bodyPr/>
          <a:lstStyle/>
          <a:p>
            <a:pPr>
              <a:defRPr/>
            </a:pPr>
            <a:r>
              <a:rPr lang="fr-FR"/>
              <a:t>RAN seance 1 </a:t>
            </a:r>
          </a:p>
        </p:txBody>
      </p:sp>
      <p:sp>
        <p:nvSpPr>
          <p:cNvPr id="4" name="Espace réservé du numéro de diapositive 3"/>
          <p:cNvSpPr>
            <a:spLocks noGrp="1"/>
          </p:cNvSpPr>
          <p:nvPr>
            <p:ph type="sldNum" sz="quarter" idx="12"/>
          </p:nvPr>
        </p:nvSpPr>
        <p:spPr/>
        <p:txBody>
          <a:bodyPr/>
          <a:lstStyle/>
          <a:p>
            <a:pPr>
              <a:defRPr/>
            </a:pPr>
            <a:fld id="{26413D8E-4A34-444F-969B-74F9285AFF6F}" type="slidenum">
              <a:rPr lang="fr-FR" smtClean="0"/>
              <a:pPr>
                <a:defRPr/>
              </a:pPr>
              <a:t>3</a:t>
            </a:fld>
            <a:endParaRPr lang="fr-FR" dirty="0"/>
          </a:p>
        </p:txBody>
      </p:sp>
    </p:spTree>
    <p:extLst>
      <p:ext uri="{BB962C8B-B14F-4D97-AF65-F5344CB8AC3E}">
        <p14:creationId xmlns:p14="http://schemas.microsoft.com/office/powerpoint/2010/main" val="3826184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15616" y="2718489"/>
            <a:ext cx="6984776" cy="830997"/>
          </a:xfrm>
          <a:prstGeom prst="rect">
            <a:avLst/>
          </a:prstGeom>
          <a:solidFill>
            <a:schemeClr val="tx2">
              <a:lumMod val="20000"/>
              <a:lumOff val="80000"/>
            </a:schemeClr>
          </a:solidFill>
        </p:spPr>
        <p:txBody>
          <a:bodyPr wrap="square">
            <a:spAutoFit/>
          </a:bodyPr>
          <a:lstStyle/>
          <a:p>
            <a:pPr marL="214313" indent="-214313" algn="ctr">
              <a:buFont typeface="Wingdings" panose="05000000000000000000" pitchFamily="2" charset="2"/>
              <a:buChar char="Ø"/>
            </a:pPr>
            <a:r>
              <a:rPr lang="fr-FR" sz="2400" dirty="0"/>
              <a:t> quelques notions sur l’organisation structurale  et fonctionnelle de la cellule</a:t>
            </a:r>
          </a:p>
        </p:txBody>
      </p:sp>
      <p:sp>
        <p:nvSpPr>
          <p:cNvPr id="6" name="Rectangle 5"/>
          <p:cNvSpPr/>
          <p:nvPr/>
        </p:nvSpPr>
        <p:spPr>
          <a:xfrm>
            <a:off x="1115616" y="4365104"/>
            <a:ext cx="7416824" cy="461665"/>
          </a:xfrm>
          <a:prstGeom prst="rect">
            <a:avLst/>
          </a:prstGeom>
          <a:solidFill>
            <a:schemeClr val="tx2">
              <a:lumMod val="20000"/>
              <a:lumOff val="80000"/>
            </a:schemeClr>
          </a:solidFill>
        </p:spPr>
        <p:txBody>
          <a:bodyPr wrap="square">
            <a:spAutoFit/>
          </a:bodyPr>
          <a:lstStyle/>
          <a:p>
            <a:pPr marL="257175" indent="-257175" algn="ctr">
              <a:buFont typeface="Wingdings" panose="05000000000000000000" pitchFamily="2" charset="2"/>
              <a:buChar char="Ø"/>
            </a:pPr>
            <a:r>
              <a:rPr lang="fr-FR" sz="2400" dirty="0"/>
              <a:t>le  vocabulaire de base de Biologie Cellulaire</a:t>
            </a:r>
          </a:p>
        </p:txBody>
      </p:sp>
      <p:sp>
        <p:nvSpPr>
          <p:cNvPr id="7" name="ZoneTexte 6"/>
          <p:cNvSpPr txBox="1"/>
          <p:nvPr/>
        </p:nvSpPr>
        <p:spPr>
          <a:xfrm>
            <a:off x="323528" y="1143882"/>
            <a:ext cx="8568952" cy="830997"/>
          </a:xfrm>
          <a:prstGeom prst="rect">
            <a:avLst/>
          </a:prstGeom>
          <a:noFill/>
        </p:spPr>
        <p:txBody>
          <a:bodyPr wrap="square" rtlCol="0">
            <a:spAutoFit/>
          </a:bodyPr>
          <a:lstStyle/>
          <a:p>
            <a:pPr algn="ctr"/>
            <a:r>
              <a:rPr lang="fr-FR" sz="2400" dirty="0"/>
              <a:t>Pour que vous puissiez suivre les différentes parties du programme sans difficultés, nous allons aborder ensemble… </a:t>
            </a:r>
          </a:p>
        </p:txBody>
      </p:sp>
      <p:sp>
        <p:nvSpPr>
          <p:cNvPr id="2" name="Espace réservé du pied de page 1"/>
          <p:cNvSpPr>
            <a:spLocks noGrp="1"/>
          </p:cNvSpPr>
          <p:nvPr>
            <p:ph type="ftr" sz="quarter" idx="11"/>
          </p:nvPr>
        </p:nvSpPr>
        <p:spPr/>
        <p:txBody>
          <a:bodyPr/>
          <a:lstStyle/>
          <a:p>
            <a:pPr>
              <a:defRPr/>
            </a:pPr>
            <a:r>
              <a:rPr lang="fr-FR"/>
              <a:t>RAN seance 1 </a:t>
            </a:r>
          </a:p>
        </p:txBody>
      </p:sp>
      <p:sp>
        <p:nvSpPr>
          <p:cNvPr id="3" name="Espace réservé du numéro de diapositive 2"/>
          <p:cNvSpPr>
            <a:spLocks noGrp="1"/>
          </p:cNvSpPr>
          <p:nvPr>
            <p:ph type="sldNum" sz="quarter" idx="12"/>
          </p:nvPr>
        </p:nvSpPr>
        <p:spPr/>
        <p:txBody>
          <a:bodyPr/>
          <a:lstStyle/>
          <a:p>
            <a:pPr>
              <a:defRPr/>
            </a:pPr>
            <a:fld id="{26413D8E-4A34-444F-969B-74F9285AFF6F}" type="slidenum">
              <a:rPr lang="fr-FR" smtClean="0"/>
              <a:pPr>
                <a:defRPr/>
              </a:pPr>
              <a:t>4</a:t>
            </a:fld>
            <a:endParaRPr lang="fr-FR" dirty="0"/>
          </a:p>
        </p:txBody>
      </p:sp>
    </p:spTree>
    <p:extLst>
      <p:ext uri="{BB962C8B-B14F-4D97-AF65-F5344CB8AC3E}">
        <p14:creationId xmlns:p14="http://schemas.microsoft.com/office/powerpoint/2010/main" val="1407513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1907704" y="2924944"/>
            <a:ext cx="6840760" cy="3385542"/>
          </a:xfrm>
          <a:prstGeom prst="rect">
            <a:avLst/>
          </a:prstGeom>
          <a:noFill/>
        </p:spPr>
        <p:txBody>
          <a:bodyPr wrap="square" rtlCol="0">
            <a:spAutoFit/>
          </a:bodyPr>
          <a:lstStyle/>
          <a:p>
            <a:pPr marL="214313" indent="-214313">
              <a:lnSpc>
                <a:spcPct val="150000"/>
              </a:lnSpc>
              <a:buFont typeface="Wingdings" panose="05000000000000000000" pitchFamily="2" charset="2"/>
              <a:buChar char="Ø"/>
            </a:pPr>
            <a:r>
              <a:rPr lang="fr-FR" sz="2400" dirty="0"/>
              <a:t> Qu’est-ce qu’une cellule ?</a:t>
            </a:r>
          </a:p>
          <a:p>
            <a:pPr marL="214313" indent="-214313">
              <a:lnSpc>
                <a:spcPct val="150000"/>
              </a:lnSpc>
              <a:buFont typeface="Wingdings" panose="05000000000000000000" pitchFamily="2" charset="2"/>
              <a:buChar char="Ø"/>
            </a:pPr>
            <a:r>
              <a:rPr lang="fr-FR" sz="2400" dirty="0"/>
              <a:t> De quoi est composée une cellule ?</a:t>
            </a:r>
          </a:p>
          <a:p>
            <a:pPr marL="214313" indent="-214313">
              <a:lnSpc>
                <a:spcPct val="150000"/>
              </a:lnSpc>
              <a:buFont typeface="Wingdings" panose="05000000000000000000" pitchFamily="2" charset="2"/>
              <a:buChar char="Ø"/>
            </a:pPr>
            <a:r>
              <a:rPr lang="fr-FR" sz="2400" dirty="0"/>
              <a:t> Quel est</a:t>
            </a:r>
            <a:r>
              <a:rPr lang="fr-FR" sz="2400"/>
              <a:t>/sont son/leur rôle(s) </a:t>
            </a:r>
            <a:r>
              <a:rPr lang="fr-FR" sz="2400" dirty="0"/>
              <a:t>?</a:t>
            </a:r>
          </a:p>
          <a:p>
            <a:pPr marL="214313" indent="-214313">
              <a:lnSpc>
                <a:spcPct val="150000"/>
              </a:lnSpc>
              <a:buFont typeface="Wingdings" panose="05000000000000000000" pitchFamily="2" charset="2"/>
              <a:buChar char="Ø"/>
            </a:pPr>
            <a:r>
              <a:rPr lang="fr-FR" sz="2400" dirty="0"/>
              <a:t> Existe-t-il différents types de cellules ? Exemples?</a:t>
            </a:r>
          </a:p>
          <a:p>
            <a:pPr>
              <a:lnSpc>
                <a:spcPct val="150000"/>
              </a:lnSpc>
            </a:pPr>
            <a:endParaRPr lang="fr-FR" sz="2400" dirty="0"/>
          </a:p>
        </p:txBody>
      </p:sp>
      <p:sp>
        <p:nvSpPr>
          <p:cNvPr id="7" name="Rectangle 6"/>
          <p:cNvSpPr/>
          <p:nvPr/>
        </p:nvSpPr>
        <p:spPr>
          <a:xfrm>
            <a:off x="755576" y="1772816"/>
            <a:ext cx="5612434" cy="461665"/>
          </a:xfrm>
          <a:prstGeom prst="rect">
            <a:avLst/>
          </a:prstGeom>
        </p:spPr>
        <p:txBody>
          <a:bodyPr wrap="none">
            <a:spAutoFit/>
          </a:bodyPr>
          <a:lstStyle/>
          <a:p>
            <a:r>
              <a:rPr lang="fr-FR" sz="2400" dirty="0"/>
              <a:t>Quelques questions pour commencer…</a:t>
            </a:r>
          </a:p>
        </p:txBody>
      </p:sp>
      <p:sp>
        <p:nvSpPr>
          <p:cNvPr id="2" name="Espace réservé du pied de page 1"/>
          <p:cNvSpPr>
            <a:spLocks noGrp="1"/>
          </p:cNvSpPr>
          <p:nvPr>
            <p:ph type="ftr" sz="quarter" idx="11"/>
          </p:nvPr>
        </p:nvSpPr>
        <p:spPr/>
        <p:txBody>
          <a:bodyPr/>
          <a:lstStyle/>
          <a:p>
            <a:pPr>
              <a:defRPr/>
            </a:pPr>
            <a:r>
              <a:rPr lang="fr-FR"/>
              <a:t>RAN seance 1 </a:t>
            </a:r>
          </a:p>
        </p:txBody>
      </p:sp>
      <p:sp>
        <p:nvSpPr>
          <p:cNvPr id="3" name="Espace réservé du numéro de diapositive 2"/>
          <p:cNvSpPr>
            <a:spLocks noGrp="1"/>
          </p:cNvSpPr>
          <p:nvPr>
            <p:ph type="sldNum" sz="quarter" idx="12"/>
          </p:nvPr>
        </p:nvSpPr>
        <p:spPr/>
        <p:txBody>
          <a:bodyPr/>
          <a:lstStyle/>
          <a:p>
            <a:pPr>
              <a:defRPr/>
            </a:pPr>
            <a:fld id="{26413D8E-4A34-444F-969B-74F9285AFF6F}" type="slidenum">
              <a:rPr lang="fr-FR" smtClean="0"/>
              <a:pPr>
                <a:defRPr/>
              </a:pPr>
              <a:t>5</a:t>
            </a:fld>
            <a:endParaRPr lang="fr-FR" dirty="0"/>
          </a:p>
        </p:txBody>
      </p:sp>
    </p:spTree>
    <p:extLst>
      <p:ext uri="{BB962C8B-B14F-4D97-AF65-F5344CB8AC3E}">
        <p14:creationId xmlns:p14="http://schemas.microsoft.com/office/powerpoint/2010/main" val="4245911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6948264" y="5661248"/>
            <a:ext cx="2088231" cy="230832"/>
          </a:xfrm>
          <a:prstGeom prst="rect">
            <a:avLst/>
          </a:prstGeom>
          <a:noFill/>
        </p:spPr>
        <p:txBody>
          <a:bodyPr wrap="square" rtlCol="0">
            <a:spAutoFit/>
          </a:bodyPr>
          <a:lstStyle/>
          <a:p>
            <a:r>
              <a:rPr lang="fr-FR" sz="900" dirty="0"/>
              <a:t>Adapté et modifié de Chantal Proulx </a:t>
            </a:r>
          </a:p>
        </p:txBody>
      </p:sp>
      <p:grpSp>
        <p:nvGrpSpPr>
          <p:cNvPr id="10" name="Grouper 9"/>
          <p:cNvGrpSpPr/>
          <p:nvPr/>
        </p:nvGrpSpPr>
        <p:grpSpPr>
          <a:xfrm>
            <a:off x="189872" y="2035807"/>
            <a:ext cx="8829198" cy="3337409"/>
            <a:chOff x="189872" y="1410901"/>
            <a:chExt cx="8829198" cy="3337409"/>
          </a:xfrm>
        </p:grpSpPr>
        <p:sp>
          <p:nvSpPr>
            <p:cNvPr id="14" name="Rectangle 13"/>
            <p:cNvSpPr/>
            <p:nvPr/>
          </p:nvSpPr>
          <p:spPr>
            <a:xfrm>
              <a:off x="189872" y="2621817"/>
              <a:ext cx="3415455" cy="738664"/>
            </a:xfrm>
            <a:prstGeom prst="rect">
              <a:avLst/>
            </a:prstGeom>
          </p:spPr>
          <p:txBody>
            <a:bodyPr wrap="square">
              <a:spAutoFit/>
            </a:bodyPr>
            <a:lstStyle/>
            <a:p>
              <a:pPr algn="ctr"/>
              <a:r>
                <a:rPr lang="fr-FR" sz="2100" dirty="0"/>
                <a:t>2 grands types d’organismes cellulaires  </a:t>
              </a:r>
            </a:p>
          </p:txBody>
        </p:sp>
        <p:grpSp>
          <p:nvGrpSpPr>
            <p:cNvPr id="15" name="Groupe 14"/>
            <p:cNvGrpSpPr/>
            <p:nvPr/>
          </p:nvGrpSpPr>
          <p:grpSpPr>
            <a:xfrm rot="20095648">
              <a:off x="4333939" y="1410901"/>
              <a:ext cx="4685131" cy="3337409"/>
              <a:chOff x="6786671" y="859705"/>
              <a:chExt cx="5110459" cy="4217032"/>
            </a:xfrm>
          </p:grpSpPr>
          <p:pic>
            <p:nvPicPr>
              <p:cNvPr id="2050" name="Picture 2" descr="http://www.cours-pharmacie.com/images/Domain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6642" y="1206626"/>
                <a:ext cx="4095750" cy="3362326"/>
              </a:xfrm>
              <a:prstGeom prst="rect">
                <a:avLst/>
              </a:prstGeom>
              <a:noFill/>
              <a:extLst>
                <a:ext uri="{909E8E84-426E-40dd-AFC4-6F175D3DCCD1}">
                  <a14:hiddenFill xmlns:a14="http://schemas.microsoft.com/office/drawing/2010/main" xmlns="">
                    <a:solidFill>
                      <a:srgbClr val="FFFFFF"/>
                    </a:solidFill>
                  </a14:hiddenFill>
                </a:ext>
              </a:extLst>
            </p:spPr>
          </p:pic>
          <p:sp>
            <p:nvSpPr>
              <p:cNvPr id="3" name="Arc plein 2"/>
              <p:cNvSpPr/>
              <p:nvPr/>
            </p:nvSpPr>
            <p:spPr>
              <a:xfrm rot="12413465">
                <a:off x="6786671" y="3819669"/>
                <a:ext cx="3798227" cy="1113840"/>
              </a:xfrm>
              <a:prstGeom prst="blockArc">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7" name="Arc plein 6"/>
              <p:cNvSpPr/>
              <p:nvPr/>
            </p:nvSpPr>
            <p:spPr>
              <a:xfrm rot="12301017" flipV="1">
                <a:off x="8098903" y="859705"/>
                <a:ext cx="3798227" cy="1285264"/>
              </a:xfrm>
              <a:prstGeom prst="blockArc">
                <a:avLst/>
              </a:prstGeom>
              <a:solidFill>
                <a:srgbClr val="66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8" name="ZoneTexte 7"/>
              <p:cNvSpPr txBox="1"/>
              <p:nvPr/>
            </p:nvSpPr>
            <p:spPr>
              <a:xfrm rot="1709321">
                <a:off x="7890563" y="4584294"/>
                <a:ext cx="1453896" cy="492443"/>
              </a:xfrm>
              <a:prstGeom prst="rect">
                <a:avLst/>
              </a:prstGeom>
              <a:noFill/>
            </p:spPr>
            <p:txBody>
              <a:bodyPr wrap="square" rtlCol="0">
                <a:spAutoFit/>
              </a:bodyPr>
              <a:lstStyle/>
              <a:p>
                <a:r>
                  <a:rPr lang="fr-FR" dirty="0"/>
                  <a:t>Eucaryotes</a:t>
                </a:r>
              </a:p>
            </p:txBody>
          </p:sp>
          <p:sp>
            <p:nvSpPr>
              <p:cNvPr id="5" name="ZoneTexte 4"/>
              <p:cNvSpPr txBox="1"/>
              <p:nvPr/>
            </p:nvSpPr>
            <p:spPr>
              <a:xfrm rot="1398534">
                <a:off x="9532966" y="891468"/>
                <a:ext cx="1577982" cy="492443"/>
              </a:xfrm>
              <a:prstGeom prst="rect">
                <a:avLst/>
              </a:prstGeom>
              <a:noFill/>
            </p:spPr>
            <p:txBody>
              <a:bodyPr wrap="square" rtlCol="0">
                <a:spAutoFit/>
              </a:bodyPr>
              <a:lstStyle/>
              <a:p>
                <a:r>
                  <a:rPr lang="fr-FR" dirty="0"/>
                  <a:t>Procaryotes</a:t>
                </a:r>
              </a:p>
            </p:txBody>
          </p:sp>
          <p:sp>
            <p:nvSpPr>
              <p:cNvPr id="6" name="ZoneTexte 5"/>
              <p:cNvSpPr txBox="1"/>
              <p:nvPr/>
            </p:nvSpPr>
            <p:spPr>
              <a:xfrm rot="5566759">
                <a:off x="6829538" y="2641435"/>
                <a:ext cx="1512940" cy="369289"/>
              </a:xfrm>
              <a:prstGeom prst="rect">
                <a:avLst/>
              </a:prstGeom>
              <a:solidFill>
                <a:schemeClr val="bg1"/>
              </a:solidFill>
            </p:spPr>
            <p:txBody>
              <a:bodyPr wrap="square" rtlCol="0">
                <a:spAutoFit/>
              </a:bodyPr>
              <a:lstStyle/>
              <a:p>
                <a:r>
                  <a:rPr lang="fr-FR" sz="1600" dirty="0"/>
                  <a:t>Animaux</a:t>
                </a:r>
              </a:p>
            </p:txBody>
          </p:sp>
          <p:sp>
            <p:nvSpPr>
              <p:cNvPr id="11" name="ZoneTexte 10"/>
              <p:cNvSpPr txBox="1"/>
              <p:nvPr/>
            </p:nvSpPr>
            <p:spPr>
              <a:xfrm rot="2203955">
                <a:off x="7574565" y="3728453"/>
                <a:ext cx="989686" cy="451405"/>
              </a:xfrm>
              <a:prstGeom prst="rect">
                <a:avLst/>
              </a:prstGeom>
              <a:solidFill>
                <a:schemeClr val="bg1"/>
              </a:solidFill>
            </p:spPr>
            <p:txBody>
              <a:bodyPr wrap="square" rtlCol="0">
                <a:spAutoFit/>
              </a:bodyPr>
              <a:lstStyle/>
              <a:p>
                <a:r>
                  <a:rPr lang="fr-FR" sz="1600" dirty="0"/>
                  <a:t>plantes</a:t>
                </a:r>
              </a:p>
            </p:txBody>
          </p:sp>
          <p:sp>
            <p:nvSpPr>
              <p:cNvPr id="12" name="ZoneTexte 11"/>
              <p:cNvSpPr txBox="1"/>
              <p:nvPr/>
            </p:nvSpPr>
            <p:spPr>
              <a:xfrm>
                <a:off x="9119693" y="4322761"/>
                <a:ext cx="1659510" cy="451405"/>
              </a:xfrm>
              <a:prstGeom prst="rect">
                <a:avLst/>
              </a:prstGeom>
              <a:solidFill>
                <a:schemeClr val="bg1"/>
              </a:solidFill>
            </p:spPr>
            <p:txBody>
              <a:bodyPr wrap="square" rtlCol="0">
                <a:spAutoFit/>
              </a:bodyPr>
              <a:lstStyle/>
              <a:p>
                <a:r>
                  <a:rPr lang="fr-FR" sz="1600" dirty="0"/>
                  <a:t>Champignons</a:t>
                </a:r>
              </a:p>
            </p:txBody>
          </p:sp>
          <p:sp>
            <p:nvSpPr>
              <p:cNvPr id="13" name="ZoneTexte 12"/>
              <p:cNvSpPr txBox="1"/>
              <p:nvPr/>
            </p:nvSpPr>
            <p:spPr>
              <a:xfrm rot="6980824">
                <a:off x="10396172" y="3540670"/>
                <a:ext cx="1372617" cy="369289"/>
              </a:xfrm>
              <a:prstGeom prst="rect">
                <a:avLst/>
              </a:prstGeom>
              <a:solidFill>
                <a:schemeClr val="bg1"/>
              </a:solidFill>
            </p:spPr>
            <p:txBody>
              <a:bodyPr wrap="square" rtlCol="0">
                <a:spAutoFit/>
              </a:bodyPr>
              <a:lstStyle/>
              <a:p>
                <a:r>
                  <a:rPr lang="fr-FR" sz="1600" dirty="0"/>
                  <a:t>protistes</a:t>
                </a:r>
              </a:p>
            </p:txBody>
          </p:sp>
        </p:grpSp>
        <p:cxnSp>
          <p:nvCxnSpPr>
            <p:cNvPr id="22" name="Connecteur droit avec flèche 21"/>
            <p:cNvCxnSpPr/>
            <p:nvPr/>
          </p:nvCxnSpPr>
          <p:spPr>
            <a:xfrm flipV="1">
              <a:off x="3149576" y="2367867"/>
              <a:ext cx="740265" cy="3837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Connecteur droit avec flèche 27"/>
            <p:cNvCxnSpPr/>
            <p:nvPr/>
          </p:nvCxnSpPr>
          <p:spPr>
            <a:xfrm>
              <a:off x="3221569" y="3461552"/>
              <a:ext cx="625965" cy="5176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ZoneTexte 23"/>
            <p:cNvSpPr txBox="1"/>
            <p:nvPr/>
          </p:nvSpPr>
          <p:spPr>
            <a:xfrm>
              <a:off x="2483769" y="1712315"/>
              <a:ext cx="2250560" cy="415498"/>
            </a:xfrm>
            <a:prstGeom prst="rect">
              <a:avLst/>
            </a:prstGeom>
            <a:solidFill>
              <a:schemeClr val="accent3">
                <a:lumMod val="75000"/>
              </a:schemeClr>
            </a:solidFill>
          </p:spPr>
          <p:txBody>
            <a:bodyPr wrap="square" rtlCol="0">
              <a:spAutoFit/>
            </a:bodyPr>
            <a:lstStyle/>
            <a:p>
              <a:pPr algn="ctr"/>
              <a:r>
                <a:rPr lang="fr-FR" sz="2100" dirty="0"/>
                <a:t>Les procaryotes</a:t>
              </a:r>
            </a:p>
          </p:txBody>
        </p:sp>
        <p:sp>
          <p:nvSpPr>
            <p:cNvPr id="30" name="ZoneTexte 29"/>
            <p:cNvSpPr txBox="1"/>
            <p:nvPr/>
          </p:nvSpPr>
          <p:spPr>
            <a:xfrm>
              <a:off x="2483769" y="4177132"/>
              <a:ext cx="2154866" cy="415498"/>
            </a:xfrm>
            <a:prstGeom prst="rect">
              <a:avLst/>
            </a:prstGeom>
            <a:solidFill>
              <a:srgbClr val="FFC000"/>
            </a:solidFill>
          </p:spPr>
          <p:txBody>
            <a:bodyPr wrap="square" rtlCol="0">
              <a:spAutoFit/>
            </a:bodyPr>
            <a:lstStyle/>
            <a:p>
              <a:pPr algn="ctr"/>
              <a:r>
                <a:rPr lang="fr-FR" sz="2100" dirty="0"/>
                <a:t>Les eucaryotes</a:t>
              </a:r>
            </a:p>
          </p:txBody>
        </p:sp>
      </p:grpSp>
      <p:sp>
        <p:nvSpPr>
          <p:cNvPr id="20" name="Rectangle 19"/>
          <p:cNvSpPr/>
          <p:nvPr/>
        </p:nvSpPr>
        <p:spPr>
          <a:xfrm>
            <a:off x="189872" y="184046"/>
            <a:ext cx="5731051" cy="415498"/>
          </a:xfrm>
          <a:prstGeom prst="rect">
            <a:avLst/>
          </a:prstGeom>
        </p:spPr>
        <p:txBody>
          <a:bodyPr wrap="square">
            <a:spAutoFit/>
          </a:bodyPr>
          <a:lstStyle/>
          <a:p>
            <a:pPr algn="ctr"/>
            <a:r>
              <a:rPr lang="fr-FR" sz="2100" dirty="0">
                <a:solidFill>
                  <a:srgbClr val="C00000"/>
                </a:solidFill>
              </a:rPr>
              <a:t>Deux grands types d’organismes cellulaires : </a:t>
            </a:r>
          </a:p>
        </p:txBody>
      </p:sp>
      <p:sp>
        <p:nvSpPr>
          <p:cNvPr id="2" name="Espace réservé du pied de page 1"/>
          <p:cNvSpPr>
            <a:spLocks noGrp="1"/>
          </p:cNvSpPr>
          <p:nvPr>
            <p:ph type="ftr" sz="quarter" idx="11"/>
          </p:nvPr>
        </p:nvSpPr>
        <p:spPr/>
        <p:txBody>
          <a:bodyPr/>
          <a:lstStyle/>
          <a:p>
            <a:pPr>
              <a:defRPr/>
            </a:pPr>
            <a:r>
              <a:rPr lang="fr-FR"/>
              <a:t>RAN seance 1 </a:t>
            </a:r>
          </a:p>
        </p:txBody>
      </p:sp>
      <p:sp>
        <p:nvSpPr>
          <p:cNvPr id="4" name="Espace réservé du numéro de diapositive 3"/>
          <p:cNvSpPr>
            <a:spLocks noGrp="1"/>
          </p:cNvSpPr>
          <p:nvPr>
            <p:ph type="sldNum" sz="quarter" idx="12"/>
          </p:nvPr>
        </p:nvSpPr>
        <p:spPr/>
        <p:txBody>
          <a:bodyPr/>
          <a:lstStyle/>
          <a:p>
            <a:pPr>
              <a:defRPr/>
            </a:pPr>
            <a:fld id="{26413D8E-4A34-444F-969B-74F9285AFF6F}" type="slidenum">
              <a:rPr lang="fr-FR" smtClean="0"/>
              <a:pPr>
                <a:defRPr/>
              </a:pPr>
              <a:t>6</a:t>
            </a:fld>
            <a:endParaRPr lang="fr-FR" dirty="0"/>
          </a:p>
        </p:txBody>
      </p:sp>
    </p:spTree>
    <p:extLst>
      <p:ext uri="{BB962C8B-B14F-4D97-AF65-F5344CB8AC3E}">
        <p14:creationId xmlns:p14="http://schemas.microsoft.com/office/powerpoint/2010/main" val="3684218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67889" y="1501654"/>
            <a:ext cx="4745815" cy="415498"/>
          </a:xfrm>
          <a:prstGeom prst="rect">
            <a:avLst/>
          </a:prstGeom>
        </p:spPr>
        <p:txBody>
          <a:bodyPr wrap="square">
            <a:spAutoFit/>
          </a:bodyPr>
          <a:lstStyle/>
          <a:p>
            <a:pPr algn="ctr"/>
            <a:r>
              <a:rPr lang="fr-FR" sz="2100" dirty="0"/>
              <a:t>divisées en deux types cellulaires :</a:t>
            </a:r>
          </a:p>
        </p:txBody>
      </p:sp>
      <p:sp>
        <p:nvSpPr>
          <p:cNvPr id="27" name="ZoneTexte 26"/>
          <p:cNvSpPr txBox="1"/>
          <p:nvPr/>
        </p:nvSpPr>
        <p:spPr>
          <a:xfrm>
            <a:off x="215127" y="244324"/>
            <a:ext cx="3321607" cy="415498"/>
          </a:xfrm>
          <a:prstGeom prst="rect">
            <a:avLst/>
          </a:prstGeom>
          <a:solidFill>
            <a:schemeClr val="accent3">
              <a:lumMod val="75000"/>
            </a:schemeClr>
          </a:solidFill>
        </p:spPr>
        <p:txBody>
          <a:bodyPr wrap="square" rtlCol="0">
            <a:spAutoFit/>
          </a:bodyPr>
          <a:lstStyle/>
          <a:p>
            <a:pPr algn="ctr"/>
            <a:r>
              <a:rPr lang="fr-FR" sz="2100" dirty="0"/>
              <a:t>Les cellules procaryotes…</a:t>
            </a:r>
          </a:p>
        </p:txBody>
      </p:sp>
      <p:sp>
        <p:nvSpPr>
          <p:cNvPr id="37" name="Rectangle 36"/>
          <p:cNvSpPr/>
          <p:nvPr/>
        </p:nvSpPr>
        <p:spPr>
          <a:xfrm>
            <a:off x="1043608" y="3302210"/>
            <a:ext cx="3967753" cy="369332"/>
          </a:xfrm>
          <a:prstGeom prst="rect">
            <a:avLst/>
          </a:prstGeom>
        </p:spPr>
        <p:txBody>
          <a:bodyPr wrap="none">
            <a:spAutoFit/>
          </a:bodyPr>
          <a:lstStyle/>
          <a:p>
            <a:r>
              <a:rPr lang="fr-FR" dirty="0"/>
              <a:t>plus proches des bactéries actuelles </a:t>
            </a:r>
          </a:p>
        </p:txBody>
      </p:sp>
      <p:sp>
        <p:nvSpPr>
          <p:cNvPr id="28" name="Rectangle 27"/>
          <p:cNvSpPr/>
          <p:nvPr/>
        </p:nvSpPr>
        <p:spPr>
          <a:xfrm>
            <a:off x="656779" y="2222327"/>
            <a:ext cx="5759910" cy="415498"/>
          </a:xfrm>
          <a:prstGeom prst="rect">
            <a:avLst/>
          </a:prstGeom>
        </p:spPr>
        <p:txBody>
          <a:bodyPr wrap="none">
            <a:spAutoFit/>
          </a:bodyPr>
          <a:lstStyle/>
          <a:p>
            <a:pPr marL="342900" indent="-342900">
              <a:buFont typeface="Wingdings" panose="05000000000000000000" pitchFamily="2" charset="2"/>
              <a:buChar char="Ø"/>
            </a:pPr>
            <a:r>
              <a:rPr lang="fr-FR" sz="2100" dirty="0"/>
              <a:t>Les </a:t>
            </a:r>
            <a:r>
              <a:rPr lang="fr-FR" sz="2100" b="1" dirty="0">
                <a:solidFill>
                  <a:srgbClr val="9933FF"/>
                </a:solidFill>
              </a:rPr>
              <a:t>archéobactéries</a:t>
            </a:r>
            <a:r>
              <a:rPr lang="fr-FR" sz="2100" dirty="0">
                <a:solidFill>
                  <a:srgbClr val="9933FF"/>
                </a:solidFill>
              </a:rPr>
              <a:t> ou archées (</a:t>
            </a:r>
            <a:r>
              <a:rPr lang="fr-FR" sz="2100" dirty="0" err="1">
                <a:solidFill>
                  <a:srgbClr val="9933FF"/>
                </a:solidFill>
              </a:rPr>
              <a:t>Archaea</a:t>
            </a:r>
            <a:r>
              <a:rPr lang="fr-FR" sz="2100" dirty="0">
                <a:solidFill>
                  <a:srgbClr val="9933FF"/>
                </a:solidFill>
              </a:rPr>
              <a:t>)</a:t>
            </a:r>
          </a:p>
        </p:txBody>
      </p:sp>
      <p:sp>
        <p:nvSpPr>
          <p:cNvPr id="16" name="Rectangle 15"/>
          <p:cNvSpPr/>
          <p:nvPr/>
        </p:nvSpPr>
        <p:spPr>
          <a:xfrm>
            <a:off x="656779" y="2752658"/>
            <a:ext cx="5759910" cy="415498"/>
          </a:xfrm>
          <a:prstGeom prst="rect">
            <a:avLst/>
          </a:prstGeom>
        </p:spPr>
        <p:txBody>
          <a:bodyPr wrap="square">
            <a:spAutoFit/>
          </a:bodyPr>
          <a:lstStyle/>
          <a:p>
            <a:pPr marL="342900" indent="-342900">
              <a:buFont typeface="Wingdings" panose="05000000000000000000" pitchFamily="2" charset="2"/>
              <a:buChar char="Ø"/>
            </a:pPr>
            <a:r>
              <a:rPr lang="fr-FR" sz="2100" dirty="0"/>
              <a:t>Les </a:t>
            </a:r>
            <a:r>
              <a:rPr lang="fr-FR" sz="2100" b="1" dirty="0">
                <a:solidFill>
                  <a:srgbClr val="00CC66"/>
                </a:solidFill>
              </a:rPr>
              <a:t>eubactéries</a:t>
            </a:r>
            <a:r>
              <a:rPr lang="fr-FR" sz="2100" dirty="0"/>
              <a:t> (ou « vraies-bactéries ») </a:t>
            </a:r>
          </a:p>
        </p:txBody>
      </p:sp>
      <p:grpSp>
        <p:nvGrpSpPr>
          <p:cNvPr id="5" name="Grouper 4"/>
          <p:cNvGrpSpPr/>
          <p:nvPr/>
        </p:nvGrpSpPr>
        <p:grpSpPr>
          <a:xfrm>
            <a:off x="395536" y="4141294"/>
            <a:ext cx="7183581" cy="2333553"/>
            <a:chOff x="395536" y="4141294"/>
            <a:chExt cx="7183581" cy="2333553"/>
          </a:xfrm>
        </p:grpSpPr>
        <p:sp>
          <p:nvSpPr>
            <p:cNvPr id="2058" name="Rectangle 2057"/>
            <p:cNvSpPr/>
            <p:nvPr/>
          </p:nvSpPr>
          <p:spPr>
            <a:xfrm>
              <a:off x="1187624" y="4674354"/>
              <a:ext cx="6391493" cy="1800493"/>
            </a:xfrm>
            <a:prstGeom prst="rect">
              <a:avLst/>
            </a:prstGeom>
          </p:spPr>
          <p:txBody>
            <a:bodyPr wrap="none">
              <a:spAutoFit/>
            </a:bodyPr>
            <a:lstStyle/>
            <a:p>
              <a:pPr marL="214313" indent="-214313">
                <a:lnSpc>
                  <a:spcPct val="150000"/>
                </a:lnSpc>
                <a:buFont typeface="Wingdings" panose="05000000000000000000" pitchFamily="2" charset="2"/>
                <a:buChar char="Ø"/>
              </a:pPr>
              <a:r>
                <a:rPr lang="fr-FR" sz="2100" dirty="0"/>
                <a:t> </a:t>
              </a:r>
              <a:r>
                <a:rPr lang="fr-FR" dirty="0"/>
                <a:t>Pas de noyau.</a:t>
              </a:r>
            </a:p>
            <a:p>
              <a:pPr marL="214313" indent="-214313">
                <a:lnSpc>
                  <a:spcPct val="150000"/>
                </a:lnSpc>
                <a:buFont typeface="Wingdings" panose="05000000000000000000" pitchFamily="2" charset="2"/>
                <a:buChar char="Ø"/>
              </a:pPr>
              <a:r>
                <a:rPr lang="fr-FR" dirty="0"/>
                <a:t> ADN dans le cytoplasme de la cellule.</a:t>
              </a:r>
            </a:p>
            <a:p>
              <a:pPr marL="214313" indent="-214313">
                <a:lnSpc>
                  <a:spcPct val="150000"/>
                </a:lnSpc>
                <a:buFont typeface="Wingdings" panose="05000000000000000000" pitchFamily="2" charset="2"/>
                <a:buChar char="Ø"/>
              </a:pPr>
              <a:r>
                <a:rPr lang="fr-FR" dirty="0"/>
                <a:t> La plupart vivent comme des organismes monocellulaires. </a:t>
              </a:r>
            </a:p>
            <a:p>
              <a:pPr marL="214313" indent="-214313">
                <a:lnSpc>
                  <a:spcPct val="150000"/>
                </a:lnSpc>
                <a:buFont typeface="Wingdings" panose="05000000000000000000" pitchFamily="2" charset="2"/>
                <a:buChar char="Ø"/>
              </a:pPr>
              <a:r>
                <a:rPr lang="fr-FR" dirty="0"/>
                <a:t> Certaines bactéries s’associent en chaînettes.</a:t>
              </a:r>
            </a:p>
          </p:txBody>
        </p:sp>
        <p:sp>
          <p:nvSpPr>
            <p:cNvPr id="2059" name="ZoneTexte 2058"/>
            <p:cNvSpPr txBox="1"/>
            <p:nvPr/>
          </p:nvSpPr>
          <p:spPr>
            <a:xfrm>
              <a:off x="395536" y="4141294"/>
              <a:ext cx="2352675" cy="415498"/>
            </a:xfrm>
            <a:prstGeom prst="rect">
              <a:avLst/>
            </a:prstGeom>
            <a:solidFill>
              <a:schemeClr val="bg2"/>
            </a:solidFill>
          </p:spPr>
          <p:txBody>
            <a:bodyPr wrap="square" rtlCol="0">
              <a:spAutoFit/>
            </a:bodyPr>
            <a:lstStyle/>
            <a:p>
              <a:r>
                <a:rPr lang="fr-FR" sz="2100" dirty="0"/>
                <a:t>Caractéristiques :</a:t>
              </a:r>
            </a:p>
          </p:txBody>
        </p:sp>
      </p:grpSp>
      <p:sp>
        <p:nvSpPr>
          <p:cNvPr id="2060" name="ZoneTexte 2059"/>
          <p:cNvSpPr txBox="1"/>
          <p:nvPr/>
        </p:nvSpPr>
        <p:spPr>
          <a:xfrm>
            <a:off x="5512044" y="3282989"/>
            <a:ext cx="2834413" cy="369332"/>
          </a:xfrm>
          <a:prstGeom prst="rect">
            <a:avLst/>
          </a:prstGeom>
          <a:noFill/>
        </p:spPr>
        <p:txBody>
          <a:bodyPr wrap="square" rtlCol="0">
            <a:spAutoFit/>
          </a:bodyPr>
          <a:lstStyle/>
          <a:p>
            <a:r>
              <a:rPr lang="fr-FR" dirty="0"/>
              <a:t>exemple </a:t>
            </a:r>
            <a:r>
              <a:rPr lang="fr-FR" i="1" dirty="0"/>
              <a:t>Escherichia coli</a:t>
            </a:r>
          </a:p>
        </p:txBody>
      </p:sp>
      <p:sp>
        <p:nvSpPr>
          <p:cNvPr id="2061" name="Flèche courbée vers la droite 2060"/>
          <p:cNvSpPr/>
          <p:nvPr/>
        </p:nvSpPr>
        <p:spPr>
          <a:xfrm>
            <a:off x="266700" y="2904712"/>
            <a:ext cx="276225" cy="56468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pic>
        <p:nvPicPr>
          <p:cNvPr id="51" name="Image 50"/>
          <p:cNvPicPr>
            <a:picLocks noChangeAspect="1"/>
          </p:cNvPicPr>
          <p:nvPr/>
        </p:nvPicPr>
        <p:blipFill>
          <a:blip r:embed="rId3"/>
          <a:stretch>
            <a:fillRect/>
          </a:stretch>
        </p:blipFill>
        <p:spPr>
          <a:xfrm>
            <a:off x="6444434" y="1020660"/>
            <a:ext cx="2324055" cy="2015762"/>
          </a:xfrm>
          <a:prstGeom prst="rect">
            <a:avLst/>
          </a:prstGeom>
        </p:spPr>
      </p:pic>
      <p:sp>
        <p:nvSpPr>
          <p:cNvPr id="2" name="Flèche droite 1"/>
          <p:cNvSpPr/>
          <p:nvPr/>
        </p:nvSpPr>
        <p:spPr>
          <a:xfrm>
            <a:off x="5011361" y="3409355"/>
            <a:ext cx="280719" cy="1464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pied de page 2"/>
          <p:cNvSpPr>
            <a:spLocks noGrp="1"/>
          </p:cNvSpPr>
          <p:nvPr>
            <p:ph type="ftr" sz="quarter" idx="11"/>
          </p:nvPr>
        </p:nvSpPr>
        <p:spPr/>
        <p:txBody>
          <a:bodyPr/>
          <a:lstStyle/>
          <a:p>
            <a:pPr>
              <a:defRPr/>
            </a:pPr>
            <a:r>
              <a:rPr lang="fr-FR"/>
              <a:t>RAN seance 1 </a:t>
            </a:r>
          </a:p>
        </p:txBody>
      </p:sp>
      <p:sp>
        <p:nvSpPr>
          <p:cNvPr id="4" name="Espace réservé du numéro de diapositive 3"/>
          <p:cNvSpPr>
            <a:spLocks noGrp="1"/>
          </p:cNvSpPr>
          <p:nvPr>
            <p:ph type="sldNum" sz="quarter" idx="12"/>
          </p:nvPr>
        </p:nvSpPr>
        <p:spPr/>
        <p:txBody>
          <a:bodyPr/>
          <a:lstStyle/>
          <a:p>
            <a:pPr>
              <a:defRPr/>
            </a:pPr>
            <a:fld id="{26413D8E-4A34-444F-969B-74F9285AFF6F}" type="slidenum">
              <a:rPr lang="fr-FR" smtClean="0"/>
              <a:pPr>
                <a:defRPr/>
              </a:pPr>
              <a:t>7</a:t>
            </a:fld>
            <a:endParaRPr lang="fr-FR" dirty="0"/>
          </a:p>
        </p:txBody>
      </p:sp>
    </p:spTree>
    <p:extLst>
      <p:ext uri="{BB962C8B-B14F-4D97-AF65-F5344CB8AC3E}">
        <p14:creationId xmlns:p14="http://schemas.microsoft.com/office/powerpoint/2010/main" val="1185295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ZoneTexte 26"/>
          <p:cNvSpPr txBox="1"/>
          <p:nvPr/>
        </p:nvSpPr>
        <p:spPr>
          <a:xfrm>
            <a:off x="266700" y="225599"/>
            <a:ext cx="3321607" cy="415498"/>
          </a:xfrm>
          <a:prstGeom prst="rect">
            <a:avLst/>
          </a:prstGeom>
          <a:solidFill>
            <a:schemeClr val="accent3">
              <a:lumMod val="75000"/>
            </a:schemeClr>
          </a:solidFill>
        </p:spPr>
        <p:txBody>
          <a:bodyPr wrap="square" rtlCol="0">
            <a:spAutoFit/>
          </a:bodyPr>
          <a:lstStyle/>
          <a:p>
            <a:pPr algn="ctr"/>
            <a:r>
              <a:rPr lang="fr-FR" sz="2100" dirty="0"/>
              <a:t>Les cellules procaryotes</a:t>
            </a:r>
          </a:p>
        </p:txBody>
      </p:sp>
      <p:sp>
        <p:nvSpPr>
          <p:cNvPr id="13" name="Rectangle 12"/>
          <p:cNvSpPr/>
          <p:nvPr/>
        </p:nvSpPr>
        <p:spPr>
          <a:xfrm>
            <a:off x="611560" y="966490"/>
            <a:ext cx="8064895" cy="923330"/>
          </a:xfrm>
          <a:prstGeom prst="rect">
            <a:avLst/>
          </a:prstGeom>
        </p:spPr>
        <p:txBody>
          <a:bodyPr wrap="square">
            <a:spAutoFit/>
          </a:bodyPr>
          <a:lstStyle/>
          <a:p>
            <a:r>
              <a:rPr lang="fr-FR" dirty="0"/>
              <a:t>Les cellules procaryotes contiennent un compartiment unique, le cytoplasme, contenant un chromosome ou une molécule d’ADN unique qui est le plus souvent circulaire et que l’on appelle le </a:t>
            </a:r>
            <a:r>
              <a:rPr lang="fr-FR" b="1" dirty="0" err="1"/>
              <a:t>nucléoïde</a:t>
            </a:r>
            <a:r>
              <a:rPr lang="fr-FR" dirty="0"/>
              <a:t>.</a:t>
            </a:r>
          </a:p>
        </p:txBody>
      </p:sp>
      <p:pic>
        <p:nvPicPr>
          <p:cNvPr id="16" name="Imag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5696" y="2060848"/>
            <a:ext cx="4803617" cy="3726442"/>
          </a:xfrm>
          <a:prstGeom prst="rect">
            <a:avLst/>
          </a:prstGeom>
        </p:spPr>
      </p:pic>
      <p:sp>
        <p:nvSpPr>
          <p:cNvPr id="24" name="Rectangle 23"/>
          <p:cNvSpPr/>
          <p:nvPr/>
        </p:nvSpPr>
        <p:spPr>
          <a:xfrm>
            <a:off x="2771800" y="6165304"/>
            <a:ext cx="3096344" cy="276999"/>
          </a:xfrm>
          <a:prstGeom prst="rect">
            <a:avLst/>
          </a:prstGeom>
        </p:spPr>
        <p:txBody>
          <a:bodyPr wrap="square">
            <a:spAutoFit/>
          </a:bodyPr>
          <a:lstStyle/>
          <a:p>
            <a:r>
              <a:rPr lang="fr-FR" sz="1200" dirty="0"/>
              <a:t>https://fr.vikidia.org/wiki/Bact%C3%A9rie</a:t>
            </a:r>
          </a:p>
        </p:txBody>
      </p:sp>
      <p:sp>
        <p:nvSpPr>
          <p:cNvPr id="25" name="ZoneTexte 24"/>
          <p:cNvSpPr txBox="1"/>
          <p:nvPr/>
        </p:nvSpPr>
        <p:spPr>
          <a:xfrm>
            <a:off x="2339752" y="5733256"/>
            <a:ext cx="3979955" cy="369332"/>
          </a:xfrm>
          <a:prstGeom prst="rect">
            <a:avLst/>
          </a:prstGeom>
          <a:solidFill>
            <a:schemeClr val="accent3"/>
          </a:solidFill>
        </p:spPr>
        <p:txBody>
          <a:bodyPr wrap="square" rtlCol="0">
            <a:spAutoFit/>
          </a:bodyPr>
          <a:lstStyle/>
          <a:p>
            <a:pPr algn="ctr"/>
            <a:r>
              <a:rPr lang="fr-FR" dirty="0"/>
              <a:t>Schéma d’une cellule bactérienne</a:t>
            </a:r>
          </a:p>
        </p:txBody>
      </p:sp>
      <p:sp>
        <p:nvSpPr>
          <p:cNvPr id="2" name="Espace réservé du pied de page 1"/>
          <p:cNvSpPr>
            <a:spLocks noGrp="1"/>
          </p:cNvSpPr>
          <p:nvPr>
            <p:ph type="ftr" sz="quarter" idx="11"/>
          </p:nvPr>
        </p:nvSpPr>
        <p:spPr/>
        <p:txBody>
          <a:bodyPr/>
          <a:lstStyle/>
          <a:p>
            <a:pPr>
              <a:defRPr/>
            </a:pPr>
            <a:r>
              <a:rPr lang="fr-FR"/>
              <a:t>RAN seance 1 </a:t>
            </a:r>
          </a:p>
        </p:txBody>
      </p:sp>
      <p:sp>
        <p:nvSpPr>
          <p:cNvPr id="3" name="Espace réservé du numéro de diapositive 2"/>
          <p:cNvSpPr>
            <a:spLocks noGrp="1"/>
          </p:cNvSpPr>
          <p:nvPr>
            <p:ph type="sldNum" sz="quarter" idx="12"/>
          </p:nvPr>
        </p:nvSpPr>
        <p:spPr/>
        <p:txBody>
          <a:bodyPr/>
          <a:lstStyle/>
          <a:p>
            <a:pPr>
              <a:defRPr/>
            </a:pPr>
            <a:fld id="{26413D8E-4A34-444F-969B-74F9285AFF6F}" type="slidenum">
              <a:rPr lang="fr-FR" smtClean="0"/>
              <a:pPr>
                <a:defRPr/>
              </a:pPr>
              <a:t>8</a:t>
            </a:fld>
            <a:endParaRPr lang="fr-FR" dirty="0"/>
          </a:p>
        </p:txBody>
      </p:sp>
      <p:sp>
        <p:nvSpPr>
          <p:cNvPr id="11" name="Rectangle 10"/>
          <p:cNvSpPr/>
          <p:nvPr/>
        </p:nvSpPr>
        <p:spPr>
          <a:xfrm>
            <a:off x="1835696" y="2636912"/>
            <a:ext cx="864096" cy="288032"/>
          </a:xfrm>
          <a:prstGeom prst="rect">
            <a:avLst/>
          </a:prstGeom>
          <a:no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nvGrpSpPr>
          <p:cNvPr id="6" name="Grouper 5"/>
          <p:cNvGrpSpPr/>
          <p:nvPr/>
        </p:nvGrpSpPr>
        <p:grpSpPr>
          <a:xfrm>
            <a:off x="1835696" y="2060848"/>
            <a:ext cx="7098370" cy="1171873"/>
            <a:chOff x="1835696" y="2060848"/>
            <a:chExt cx="7098370" cy="1171873"/>
          </a:xfrm>
        </p:grpSpPr>
        <p:sp>
          <p:nvSpPr>
            <p:cNvPr id="4" name="Rectangle 3"/>
            <p:cNvSpPr/>
            <p:nvPr/>
          </p:nvSpPr>
          <p:spPr>
            <a:xfrm>
              <a:off x="7020272" y="2924944"/>
              <a:ext cx="432048" cy="288032"/>
            </a:xfrm>
            <a:prstGeom prst="rect">
              <a:avLst/>
            </a:prstGeom>
            <a:no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 name="ZoneTexte 4"/>
            <p:cNvSpPr txBox="1"/>
            <p:nvPr/>
          </p:nvSpPr>
          <p:spPr>
            <a:xfrm>
              <a:off x="7452320" y="2924944"/>
              <a:ext cx="1481746" cy="307777"/>
            </a:xfrm>
            <a:prstGeom prst="rect">
              <a:avLst/>
            </a:prstGeom>
            <a:noFill/>
          </p:spPr>
          <p:txBody>
            <a:bodyPr wrap="none" rtlCol="0">
              <a:spAutoFit/>
            </a:bodyPr>
            <a:lstStyle/>
            <a:p>
              <a:r>
                <a:rPr lang="fr-FR" sz="1400" dirty="0">
                  <a:solidFill>
                    <a:schemeClr val="accent6">
                      <a:lumMod val="75000"/>
                    </a:schemeClr>
                  </a:solidFill>
                </a:rPr>
                <a:t>Termes à retenir</a:t>
              </a:r>
            </a:p>
          </p:txBody>
        </p:sp>
        <p:sp>
          <p:nvSpPr>
            <p:cNvPr id="12" name="Rectangle 11"/>
            <p:cNvSpPr/>
            <p:nvPr/>
          </p:nvSpPr>
          <p:spPr>
            <a:xfrm>
              <a:off x="1835696" y="2924944"/>
              <a:ext cx="1368152" cy="288032"/>
            </a:xfrm>
            <a:prstGeom prst="rect">
              <a:avLst/>
            </a:prstGeom>
            <a:no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4" name="Rectangle 13"/>
            <p:cNvSpPr/>
            <p:nvPr/>
          </p:nvSpPr>
          <p:spPr>
            <a:xfrm>
              <a:off x="4355976" y="2060848"/>
              <a:ext cx="864096" cy="288032"/>
            </a:xfrm>
            <a:prstGeom prst="rect">
              <a:avLst/>
            </a:prstGeom>
            <a:no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Rectangle 14"/>
            <p:cNvSpPr/>
            <p:nvPr/>
          </p:nvSpPr>
          <p:spPr>
            <a:xfrm>
              <a:off x="5508104" y="2276872"/>
              <a:ext cx="576064" cy="288032"/>
            </a:xfrm>
            <a:prstGeom prst="rect">
              <a:avLst/>
            </a:prstGeom>
            <a:no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7" name="Rectangle 16"/>
            <p:cNvSpPr/>
            <p:nvPr/>
          </p:nvSpPr>
          <p:spPr>
            <a:xfrm>
              <a:off x="2411760" y="2420888"/>
              <a:ext cx="576064" cy="360040"/>
            </a:xfrm>
            <a:prstGeom prst="rect">
              <a:avLst/>
            </a:prstGeom>
            <a:no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3927611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a:xfrm>
            <a:off x="6745560" y="6141739"/>
            <a:ext cx="2133600" cy="365125"/>
          </a:xfrm>
        </p:spPr>
        <p:txBody>
          <a:bodyPr/>
          <a:lstStyle/>
          <a:p>
            <a:pPr>
              <a:defRPr/>
            </a:pPr>
            <a:fld id="{971EC91B-253C-4B5A-B3CD-314FFD73EF27}" type="slidenum">
              <a:rPr lang="fr-FR" smtClean="0"/>
              <a:pPr>
                <a:defRPr/>
              </a:pPr>
              <a:t>9</a:t>
            </a:fld>
            <a:endParaRPr lang="fr-FR" dirty="0"/>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664" y="764704"/>
            <a:ext cx="6089456" cy="4387343"/>
          </a:xfrm>
          <a:prstGeom prst="rect">
            <a:avLst/>
          </a:prstGeom>
        </p:spPr>
      </p:pic>
      <p:sp>
        <p:nvSpPr>
          <p:cNvPr id="6" name="ZoneTexte 5"/>
          <p:cNvSpPr txBox="1"/>
          <p:nvPr/>
        </p:nvSpPr>
        <p:spPr>
          <a:xfrm>
            <a:off x="323528" y="260648"/>
            <a:ext cx="3321607" cy="415498"/>
          </a:xfrm>
          <a:prstGeom prst="rect">
            <a:avLst/>
          </a:prstGeom>
          <a:solidFill>
            <a:schemeClr val="accent3">
              <a:lumMod val="75000"/>
            </a:schemeClr>
          </a:solidFill>
        </p:spPr>
        <p:txBody>
          <a:bodyPr wrap="square" rtlCol="0">
            <a:spAutoFit/>
          </a:bodyPr>
          <a:lstStyle/>
          <a:p>
            <a:pPr algn="ctr"/>
            <a:r>
              <a:rPr lang="fr-FR" sz="2100" dirty="0"/>
              <a:t>Les cellules procaryotes</a:t>
            </a:r>
          </a:p>
        </p:txBody>
      </p:sp>
      <p:sp>
        <p:nvSpPr>
          <p:cNvPr id="8" name="Rectangle 7"/>
          <p:cNvSpPr/>
          <p:nvPr/>
        </p:nvSpPr>
        <p:spPr>
          <a:xfrm>
            <a:off x="2915816" y="5877272"/>
            <a:ext cx="3672408" cy="276999"/>
          </a:xfrm>
          <a:prstGeom prst="rect">
            <a:avLst/>
          </a:prstGeom>
        </p:spPr>
        <p:txBody>
          <a:bodyPr wrap="square">
            <a:spAutoFit/>
          </a:bodyPr>
          <a:lstStyle/>
          <a:p>
            <a:r>
              <a:rPr lang="fr-FR" sz="1200" dirty="0"/>
              <a:t>http://www.cours-pharmacie.com/biologie-cellulaire/</a:t>
            </a:r>
          </a:p>
        </p:txBody>
      </p:sp>
      <p:sp>
        <p:nvSpPr>
          <p:cNvPr id="9" name="ZoneTexte 8"/>
          <p:cNvSpPr txBox="1"/>
          <p:nvPr/>
        </p:nvSpPr>
        <p:spPr>
          <a:xfrm>
            <a:off x="1043608" y="5517232"/>
            <a:ext cx="5472608" cy="369332"/>
          </a:xfrm>
          <a:prstGeom prst="rect">
            <a:avLst/>
          </a:prstGeom>
          <a:solidFill>
            <a:schemeClr val="accent3"/>
          </a:solidFill>
        </p:spPr>
        <p:txBody>
          <a:bodyPr wrap="square" rtlCol="0">
            <a:spAutoFit/>
          </a:bodyPr>
          <a:lstStyle/>
          <a:p>
            <a:pPr algn="ctr"/>
            <a:r>
              <a:rPr lang="fr-FR" dirty="0"/>
              <a:t>Schéma d’un autre type de cellule bactérienne</a:t>
            </a:r>
          </a:p>
        </p:txBody>
      </p:sp>
      <p:sp>
        <p:nvSpPr>
          <p:cNvPr id="2" name="Espace réservé du pied de page 1"/>
          <p:cNvSpPr>
            <a:spLocks noGrp="1"/>
          </p:cNvSpPr>
          <p:nvPr>
            <p:ph type="ftr" sz="quarter" idx="11"/>
          </p:nvPr>
        </p:nvSpPr>
        <p:spPr/>
        <p:txBody>
          <a:bodyPr/>
          <a:lstStyle/>
          <a:p>
            <a:pPr>
              <a:defRPr/>
            </a:pPr>
            <a:r>
              <a:rPr lang="fr-FR"/>
              <a:t>RAN seance 1 </a:t>
            </a:r>
          </a:p>
        </p:txBody>
      </p:sp>
    </p:spTree>
    <p:extLst>
      <p:ext uri="{BB962C8B-B14F-4D97-AF65-F5344CB8AC3E}">
        <p14:creationId xmlns:p14="http://schemas.microsoft.com/office/powerpoint/2010/main" val="137610756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WASPOLLED" val="9C6032725181461BBE38143D45320C55"/>
  <p:tag name="TPVERSION" val="5"/>
  <p:tag name="TPFULLVERSION" val="5.3.1.3337"/>
  <p:tag name="PPTVERSION" val="14"/>
  <p:tag name="TPOS" val="2"/>
</p:tagLst>
</file>

<file path=ppt/theme/theme1.xml><?xml version="1.0" encoding="utf-8"?>
<a:theme xmlns:a="http://schemas.openxmlformats.org/drawingml/2006/main" name="Modèle Transparen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Modèle Transparents</Template>
  <TotalTime>16924</TotalTime>
  <Words>1038</Words>
  <Application>Microsoft Macintosh PowerPoint</Application>
  <PresentationFormat>Affichage à l'écran (4:3)</PresentationFormat>
  <Paragraphs>153</Paragraphs>
  <Slides>17</Slides>
  <Notes>4</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17</vt:i4>
      </vt:variant>
    </vt:vector>
  </HeadingPairs>
  <TitlesOfParts>
    <vt:vector size="21" baseType="lpstr">
      <vt:lpstr>Arial</vt:lpstr>
      <vt:lpstr>Calibri</vt:lpstr>
      <vt:lpstr>Wingdings</vt:lpstr>
      <vt:lpstr>Modèle Transparents</vt:lpstr>
      <vt:lpstr>Remise à niveau en Biologie – Séance 1</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La diversité du monde bactérien</vt:lpstr>
      <vt:lpstr>Présentation PowerPoint</vt:lpstr>
      <vt:lpstr>Présentation PowerPoint</vt:lpstr>
      <vt:lpstr>Présentation PowerPoint</vt:lpstr>
      <vt:lpstr>Présentation PowerPoint</vt:lpstr>
      <vt:lpstr>Présentation PowerPoint</vt:lpstr>
      <vt:lpstr>Présentation PowerPoint</vt:lpstr>
      <vt:lpstr>A retenir</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UE4.1 : Synthèse et propriétés des substances naturelles</dc:title>
  <dc:creator>Nardjis</dc:creator>
  <cp:lastModifiedBy>Martine Thomas</cp:lastModifiedBy>
  <cp:revision>376</cp:revision>
  <cp:lastPrinted>2018-07-17T14:32:43Z</cp:lastPrinted>
  <dcterms:created xsi:type="dcterms:W3CDTF">2015-04-09T16:27:22Z</dcterms:created>
  <dcterms:modified xsi:type="dcterms:W3CDTF">2024-09-14T18:10:21Z</dcterms:modified>
</cp:coreProperties>
</file>