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9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40" d="100"/>
          <a:sy n="140" d="100"/>
        </p:scale>
        <p:origin x="384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19bfe0737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2919bfe0737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fr" dirty="0"/>
              <a:t>Bonjour. Aujourd’hui je vais vous présenter mon projet de stage qui consiste à préparer des catalystes renouvelables afin qu’ils soient utilisés dans la fonctionnalisation de médicaments.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8dfd081cf1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g28dfd081cf1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8dfd081cf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8dfd081cf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91d837360c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91d837360c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91d837360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91d837360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8dfd081cf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g28dfd081cf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919bfe0737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g2919bfe0737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8dfd081cf1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8dfd081cf1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dfd081cf1_1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dfd081cf1_1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8dfd081cf1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8dfd081cf1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8dfd081cf1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8dfd081cf1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920321bcc6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920321bcc6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920321bcc6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920321bcc6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20321bcc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920321bcc6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dfd081cf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2" name="Google Shape;272;g28dfd081cf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131" name="Google Shape;131;p26"/>
          <p:cNvSpPr/>
          <p:nvPr/>
        </p:nvSpPr>
        <p:spPr>
          <a:xfrm rot="10800000">
            <a:off x="175" y="50"/>
            <a:ext cx="9142800" cy="502200"/>
          </a:xfrm>
          <a:prstGeom prst="rect">
            <a:avLst/>
          </a:prstGeom>
          <a:solidFill>
            <a:srgbClr val="FFEAF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/>
          <p:nvPr/>
        </p:nvSpPr>
        <p:spPr>
          <a:xfrm rot="8099553">
            <a:off x="8237329" y="4809824"/>
            <a:ext cx="1630659" cy="613910"/>
          </a:xfrm>
          <a:prstGeom prst="rect">
            <a:avLst/>
          </a:prstGeom>
          <a:solidFill>
            <a:srgbClr val="F2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>
            <a:endParaRPr/>
          </a:p>
        </p:txBody>
      </p:sp>
      <p:sp>
        <p:nvSpPr>
          <p:cNvPr id="135" name="Google Shape;135;p2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600"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400"/>
            </a:lvl1pPr>
            <a:lvl2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1pPr>
            <a:lvl2pPr marL="914400" lvl="1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2pPr>
            <a:lvl3pPr marL="1371600" lvl="2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3pPr>
            <a:lvl4pPr marL="1828800" lvl="3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4pPr>
            <a:lvl5pPr marL="2286000" lvl="4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5pPr>
            <a:lvl6pPr marL="2743200" lvl="5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6pPr>
            <a:lvl7pPr marL="3200400" lvl="6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●"/>
              <a:defRPr sz="1200"/>
            </a:lvl7pPr>
            <a:lvl8pPr marL="3657600" lvl="7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 sz="1200"/>
            </a:lvl8pPr>
            <a:lvl9pPr marL="4114800" lvl="8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9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5" name="Google Shape;15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4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4200"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 sz="12000"/>
            </a:lvl9pPr>
          </a:lstStyle>
          <a:p>
            <a:endParaRPr/>
          </a:p>
        </p:txBody>
      </p:sp>
      <p:sp>
        <p:nvSpPr>
          <p:cNvPr id="170" name="Google Shape;170;p3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rm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doi.org/10.1089/adt.2009.0263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png"/><Relationship Id="rId5" Type="http://schemas.openxmlformats.org/officeDocument/2006/relationships/hyperlink" Target="https://doi.org/10.3390/cells9020403" TargetMode="External"/><Relationship Id="rId4" Type="http://schemas.openxmlformats.org/officeDocument/2006/relationships/hyperlink" Target="https://doi.org/10.32607/20758251-2009-1-3-29-5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/>
          <p:nvPr/>
        </p:nvSpPr>
        <p:spPr>
          <a:xfrm rot="6663782">
            <a:off x="6564666" y="1789175"/>
            <a:ext cx="6142829" cy="3362349"/>
          </a:xfrm>
          <a:prstGeom prst="rect">
            <a:avLst/>
          </a:prstGeom>
          <a:solidFill>
            <a:srgbClr val="F2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7"/>
          <p:cNvSpPr/>
          <p:nvPr/>
        </p:nvSpPr>
        <p:spPr>
          <a:xfrm rot="-2897195">
            <a:off x="5264209" y="1560910"/>
            <a:ext cx="2412515" cy="6504062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8" name="Google Shape;178;p37"/>
          <p:cNvGrpSpPr/>
          <p:nvPr/>
        </p:nvGrpSpPr>
        <p:grpSpPr>
          <a:xfrm rot="10800000">
            <a:off x="-340774" y="1125805"/>
            <a:ext cx="9144027" cy="3099900"/>
            <a:chOff x="361800" y="1527175"/>
            <a:chExt cx="8782200" cy="3099900"/>
          </a:xfrm>
        </p:grpSpPr>
        <p:sp>
          <p:nvSpPr>
            <p:cNvPr id="179" name="Google Shape;179;p37"/>
            <p:cNvSpPr/>
            <p:nvPr/>
          </p:nvSpPr>
          <p:spPr>
            <a:xfrm>
              <a:off x="1524000" y="1527175"/>
              <a:ext cx="7620000" cy="3099900"/>
            </a:xfrm>
            <a:prstGeom prst="rect">
              <a:avLst/>
            </a:prstGeom>
            <a:solidFill>
              <a:srgbClr val="FF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7"/>
            <p:cNvSpPr/>
            <p:nvPr/>
          </p:nvSpPr>
          <p:spPr>
            <a:xfrm flipH="1">
              <a:off x="361800" y="1527175"/>
              <a:ext cx="1162200" cy="3099900"/>
            </a:xfrm>
            <a:prstGeom prst="rtTriangle">
              <a:avLst/>
            </a:prstGeom>
            <a:solidFill>
              <a:srgbClr val="FF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37"/>
          <p:cNvSpPr txBox="1"/>
          <p:nvPr/>
        </p:nvSpPr>
        <p:spPr>
          <a:xfrm>
            <a:off x="100137" y="1747805"/>
            <a:ext cx="7943700" cy="14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dégradation oxydatives peuvent-elles être réparées? Quelles sont les pathologies liées au stress oxydant ?</a:t>
            </a: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2" name="Google Shape;182;p37"/>
          <p:cNvSpPr txBox="1"/>
          <p:nvPr/>
        </p:nvSpPr>
        <p:spPr>
          <a:xfrm>
            <a:off x="4943741" y="4225696"/>
            <a:ext cx="2813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Emeric Garzi-Hiebel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Lirwanou DIALLO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Mélanie LAQUEMBE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Lúcia Gonçalves Gameiro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37"/>
          <p:cNvSpPr txBox="1"/>
          <p:nvPr/>
        </p:nvSpPr>
        <p:spPr>
          <a:xfrm>
            <a:off x="273237" y="3150556"/>
            <a:ext cx="73470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Stress Oxydant</a:t>
            </a:r>
            <a:endParaRPr sz="11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37"/>
          <p:cNvSpPr txBox="1"/>
          <p:nvPr/>
        </p:nvSpPr>
        <p:spPr>
          <a:xfrm>
            <a:off x="2295837" y="3599568"/>
            <a:ext cx="3301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 2 Chimie Organique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0400" y="270817"/>
            <a:ext cx="1537782" cy="51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6"/>
          <p:cNvSpPr txBox="1"/>
          <p:nvPr/>
        </p:nvSpPr>
        <p:spPr>
          <a:xfrm>
            <a:off x="8846400" y="4728000"/>
            <a:ext cx="29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-69025" y="803150"/>
            <a:ext cx="905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indirect : Dégradation et remplacement des protéines oxydées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46"/>
          <p:cNvSpPr/>
          <p:nvPr/>
        </p:nvSpPr>
        <p:spPr>
          <a:xfrm>
            <a:off x="0" y="4628075"/>
            <a:ext cx="9144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>
                <a:solidFill>
                  <a:schemeClr val="accent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Davies KJ. Oxidative stress, antioxidant defenses, and damage removal, repair, and replacement systems. IUBMB Life. 2000 Oct-Nov;50(4-5):279-89. doi: 10.1080/713803728. PMID: 11327322.</a:t>
            </a:r>
            <a:endParaRPr sz="10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88" name="Google Shape;288;p46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89" name="Google Shape;289;p46"/>
          <p:cNvSpPr txBox="1"/>
          <p:nvPr/>
        </p:nvSpPr>
        <p:spPr>
          <a:xfrm>
            <a:off x="0" y="1389100"/>
            <a:ext cx="770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Reconnaissance par protéases, puis dégradation en acides aminés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864300" y="2632025"/>
            <a:ext cx="6864000" cy="3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Acides aminés oxydés servent de source de carbone pour la synthèse d’ATP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1" name="Google Shape;291;p46"/>
          <p:cNvSpPr/>
          <p:nvPr/>
        </p:nvSpPr>
        <p:spPr>
          <a:xfrm>
            <a:off x="458750" y="2720225"/>
            <a:ext cx="352800" cy="18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AD1DC"/>
          </a:solidFill>
          <a:ln w="9525" cap="flat" cmpd="sng">
            <a:solidFill>
              <a:srgbClr val="A64D7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46"/>
          <p:cNvSpPr txBox="1"/>
          <p:nvPr/>
        </p:nvSpPr>
        <p:spPr>
          <a:xfrm>
            <a:off x="127750" y="2066825"/>
            <a:ext cx="9051900" cy="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Mécanisme de la reconnaissance : Liaison entre protéasome et surface hydrophobe sur les protéines endommagées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3" name="Google Shape;293;p46"/>
          <p:cNvSpPr txBox="1"/>
          <p:nvPr/>
        </p:nvSpPr>
        <p:spPr>
          <a:xfrm>
            <a:off x="0" y="3204688"/>
            <a:ext cx="6431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-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Nouvelles protéines de remplacement entièrement synthétisées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4" name="Google Shape;294;p46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7"/>
          <p:cNvSpPr txBox="1"/>
          <p:nvPr/>
        </p:nvSpPr>
        <p:spPr>
          <a:xfrm>
            <a:off x="0" y="696150"/>
            <a:ext cx="905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indirect : Dégradation et remplacement des lipides membranaires oxydés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0" name="Google Shape;300;p47"/>
          <p:cNvSpPr/>
          <p:nvPr/>
        </p:nvSpPr>
        <p:spPr>
          <a:xfrm>
            <a:off x="0" y="4628075"/>
            <a:ext cx="91440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>
                <a:solidFill>
                  <a:schemeClr val="accent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Davies KJ. Oxidative stress, antioxidant defenses, and damage removal, repair, and replacement systems. IUBMB Life. 2000 Oct-Nov;50(4-5):279-89. doi: 10.1080/713803728. PMID: 11327322.</a:t>
            </a:r>
            <a:endParaRPr sz="10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01" name="Google Shape;301;p47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02" name="Google Shape;302;p47"/>
          <p:cNvSpPr txBox="1"/>
          <p:nvPr/>
        </p:nvSpPr>
        <p:spPr>
          <a:xfrm>
            <a:off x="0" y="1288113"/>
            <a:ext cx="8063700" cy="12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Reconnaissance des bicouches lipidiques oxydées par phospholipases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Hydrolyse des acide gras des liposomes oxydés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Réduction des acides gras oxydés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Régénération des phospholipides intacts par addition des acides gras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47"/>
          <p:cNvSpPr txBox="1"/>
          <p:nvPr/>
        </p:nvSpPr>
        <p:spPr>
          <a:xfrm>
            <a:off x="0" y="2540925"/>
            <a:ext cx="90519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indirect : Dégradation et remplacement des ADN oxydés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-38400" y="2981213"/>
            <a:ext cx="8140500" cy="9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Extrémités anormales (autres que 3’-OH et 5’-PO4) doivent être retirées au préalable de la réparation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Redoxy endonucléases participent à la réparation des ADN endommagés de manière oxydative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Mécanisme complexe ayant lieu </a:t>
            </a:r>
            <a:r>
              <a:rPr lang="fr" sz="1600" i="1">
                <a:latin typeface="Times New Roman"/>
                <a:ea typeface="Times New Roman"/>
                <a:cs typeface="Times New Roman"/>
                <a:sym typeface="Times New Roman"/>
              </a:rPr>
              <a:t>in vivo 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par divers systèmes intracellulaires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5" name="Google Shape;305;p47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Echec de la réparation : Vers le développement de pathologies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1" name="Google Shape;311;p48"/>
          <p:cNvSpPr txBox="1"/>
          <p:nvPr/>
        </p:nvSpPr>
        <p:spPr>
          <a:xfrm>
            <a:off x="0" y="505463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A) Maladies où le stress oxydant est la cause primordiale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12" name="Google Shape;3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25" y="1490613"/>
            <a:ext cx="5998851" cy="29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8"/>
          <p:cNvSpPr txBox="1"/>
          <p:nvPr/>
        </p:nvSpPr>
        <p:spPr>
          <a:xfrm>
            <a:off x="6124025" y="1363558"/>
            <a:ext cx="26586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Causes principales : 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-Sénile dû au vieillissement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-Diabétique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-Dû à une exposition prolongée aux radiations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14" name="Google Shape;314;p48"/>
          <p:cNvSpPr txBox="1"/>
          <p:nvPr/>
        </p:nvSpPr>
        <p:spPr>
          <a:xfrm>
            <a:off x="72025" y="1010925"/>
            <a:ext cx="858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Première cause de perte de vue dans le monde : la cataracte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15" name="Google Shape;315;p48"/>
          <p:cNvCxnSpPr/>
          <p:nvPr/>
        </p:nvCxnSpPr>
        <p:spPr>
          <a:xfrm>
            <a:off x="1428750" y="457712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16" name="Google Shape;316;p48"/>
          <p:cNvSpPr txBox="1"/>
          <p:nvPr/>
        </p:nvSpPr>
        <p:spPr>
          <a:xfrm>
            <a:off x="0" y="46320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Resnikoff S, Pascolini D, Etya’ale D, Kocur I, Parara-jasegaram R, Pokharel GP, Mariotti SP. Global data on visual impairment in the year 2002. Bull World Health Organ 2004;82:844–851. [PubMed: 15640920]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/>
        </p:nvSpPr>
        <p:spPr>
          <a:xfrm>
            <a:off x="0" y="5036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B) Maladies où le stress oxydant fait partie des facteurs déclencheurs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2" name="Google Shape;322;p49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Echec de la réparation : Vers le développement de pathologies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3" name="Google Shape;323;p49"/>
          <p:cNvSpPr txBox="1"/>
          <p:nvPr/>
        </p:nvSpPr>
        <p:spPr>
          <a:xfrm>
            <a:off x="72025" y="1018475"/>
            <a:ext cx="858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Maladie d’Alzheimer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4" name="Google Shape;324;p49"/>
          <p:cNvSpPr txBox="1"/>
          <p:nvPr/>
        </p:nvSpPr>
        <p:spPr>
          <a:xfrm>
            <a:off x="0" y="1449575"/>
            <a:ext cx="9144000" cy="36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➢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Plaques amyloïdes : accumulation de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Aβ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Aβ peptide : propriétés de SOD (Cu/Zn)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→ Libération H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 ⇒ Stress Oxydant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◆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Macromolecule peroxidation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◆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Aβ metal ion redox potential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◆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Mitochondrial dysfunction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Baisse de concentration d’enzymes antioxydantes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Vieillesse → augmentation stress oxydant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5" name="Google Shape;325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025" y="2326988"/>
            <a:ext cx="3248025" cy="2286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6" name="Google Shape;326;p49"/>
          <p:cNvCxnSpPr/>
          <p:nvPr/>
        </p:nvCxnSpPr>
        <p:spPr>
          <a:xfrm>
            <a:off x="1428750" y="457712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27" name="Google Shape;327;p49"/>
          <p:cNvSpPr txBox="1"/>
          <p:nvPr/>
        </p:nvSpPr>
        <p:spPr>
          <a:xfrm>
            <a:off x="0" y="4632025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Butterfield DA, Swomley AM, Sultana R. Amyloid β-peptide (1-42)-induced oxidative stress in Alzheimer disease: importance in disease pathogenesis and progression. Antioxid Redox Signal. 2013 Sep 10;19(8):823-35. doi: 10.1089/ars.2012.5027. 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0"/>
          <p:cNvSpPr txBox="1"/>
          <p:nvPr/>
        </p:nvSpPr>
        <p:spPr>
          <a:xfrm>
            <a:off x="8846400" y="4728000"/>
            <a:ext cx="29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3" name="Google Shape;333;p50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Echec de la réparation : Vers le développement de pathologies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4" name="Google Shape;334;p50"/>
          <p:cNvSpPr txBox="1"/>
          <p:nvPr/>
        </p:nvSpPr>
        <p:spPr>
          <a:xfrm>
            <a:off x="0" y="1045250"/>
            <a:ext cx="90519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302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Times New Roman"/>
              <a:buChar char="❖"/>
            </a:pPr>
            <a:r>
              <a:rPr lang="fr" sz="17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Une pathologie associée au stress oxydant : le diabète</a:t>
            </a:r>
            <a:endParaRPr sz="13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5" name="Google Shape;335;p50"/>
          <p:cNvSpPr/>
          <p:nvPr/>
        </p:nvSpPr>
        <p:spPr>
          <a:xfrm>
            <a:off x="0" y="4352250"/>
            <a:ext cx="91440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Référence J. Haleng, J. Pincemail, J. O. Defraigne, C. Charlier, J. P. Chapelle (2007) Le stress oxydant, Rev Med Liege, 62, 10, 628-638 </a:t>
            </a:r>
            <a:endParaRPr sz="10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336" name="Google Shape;336;p50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37" name="Google Shape;337;p50"/>
          <p:cNvSpPr txBox="1"/>
          <p:nvPr/>
        </p:nvSpPr>
        <p:spPr>
          <a:xfrm>
            <a:off x="0" y="1491650"/>
            <a:ext cx="7990500" cy="29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Activation de la voie des polyols : L’hyperglycémie entraîne une élévation du rapport NADH/NAD</a:t>
            </a:r>
            <a:r>
              <a:rPr lang="fr" sz="1700" baseline="300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, et donc une diminution des capacités antioxydantes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Production de produits terminaux de glycation (AGE) : Liaison entre AGE et certains récepteurs entraîne une production de NO</a:t>
            </a:r>
            <a:r>
              <a:rPr lang="fr" sz="17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endParaRPr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Auto-oxydation du glucose en présence de fer : Production de radicaux libres liée à la forme oxydée du glucose en aldéhyde, qui capte facilement le cuivre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Activation de la protéine kinase C entraînée par l’hyperglycémie intracellulaire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8" name="Google Shape;338;p50"/>
          <p:cNvSpPr txBox="1"/>
          <p:nvPr/>
        </p:nvSpPr>
        <p:spPr>
          <a:xfrm>
            <a:off x="0" y="503675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C) Maladies entraînant un stress oxydant secondaire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1"/>
          <p:cNvSpPr/>
          <p:nvPr/>
        </p:nvSpPr>
        <p:spPr>
          <a:xfrm rot="6663782">
            <a:off x="6600870" y="1489808"/>
            <a:ext cx="6142829" cy="3336330"/>
          </a:xfrm>
          <a:prstGeom prst="rect">
            <a:avLst/>
          </a:prstGeom>
          <a:solidFill>
            <a:srgbClr val="F2EC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51"/>
          <p:cNvSpPr/>
          <p:nvPr/>
        </p:nvSpPr>
        <p:spPr>
          <a:xfrm rot="-2897195">
            <a:off x="5288272" y="1159630"/>
            <a:ext cx="2412515" cy="6504062"/>
          </a:xfrm>
          <a:prstGeom prst="rect">
            <a:avLst/>
          </a:prstGeom>
          <a:solidFill>
            <a:srgbClr val="E3F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45" name="Google Shape;345;p51"/>
          <p:cNvGrpSpPr/>
          <p:nvPr/>
        </p:nvGrpSpPr>
        <p:grpSpPr>
          <a:xfrm rot="10800000">
            <a:off x="37162" y="724522"/>
            <a:ext cx="8782200" cy="3099900"/>
            <a:chOff x="361800" y="1527175"/>
            <a:chExt cx="8782200" cy="3099900"/>
          </a:xfrm>
        </p:grpSpPr>
        <p:sp>
          <p:nvSpPr>
            <p:cNvPr id="346" name="Google Shape;346;p51"/>
            <p:cNvSpPr/>
            <p:nvPr/>
          </p:nvSpPr>
          <p:spPr>
            <a:xfrm>
              <a:off x="1524000" y="1527175"/>
              <a:ext cx="7620000" cy="3099900"/>
            </a:xfrm>
            <a:prstGeom prst="rect">
              <a:avLst/>
            </a:prstGeom>
            <a:solidFill>
              <a:srgbClr val="FF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51"/>
            <p:cNvSpPr/>
            <p:nvPr/>
          </p:nvSpPr>
          <p:spPr>
            <a:xfrm flipH="1">
              <a:off x="361800" y="1527175"/>
              <a:ext cx="1162200" cy="3099900"/>
            </a:xfrm>
            <a:prstGeom prst="rtTriangle">
              <a:avLst/>
            </a:prstGeom>
            <a:solidFill>
              <a:srgbClr val="FFEA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8" name="Google Shape;348;p51"/>
          <p:cNvSpPr txBox="1"/>
          <p:nvPr/>
        </p:nvSpPr>
        <p:spPr>
          <a:xfrm>
            <a:off x="-14026" y="1905026"/>
            <a:ext cx="9158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Merci!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8"/>
          <p:cNvSpPr txBox="1"/>
          <p:nvPr/>
        </p:nvSpPr>
        <p:spPr>
          <a:xfrm>
            <a:off x="1137850" y="222025"/>
            <a:ext cx="53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8"/>
          <p:cNvSpPr txBox="1"/>
          <p:nvPr/>
        </p:nvSpPr>
        <p:spPr>
          <a:xfrm>
            <a:off x="666075" y="166525"/>
            <a:ext cx="53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8"/>
          <p:cNvSpPr txBox="1"/>
          <p:nvPr/>
        </p:nvSpPr>
        <p:spPr>
          <a:xfrm>
            <a:off x="971350" y="240525"/>
            <a:ext cx="53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8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non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4" name="Google Shape;194;p38"/>
          <p:cNvSpPr txBox="1"/>
          <p:nvPr/>
        </p:nvSpPr>
        <p:spPr>
          <a:xfrm>
            <a:off x="305275" y="1304375"/>
            <a:ext cx="53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38"/>
          <p:cNvSpPr txBox="1"/>
          <p:nvPr/>
        </p:nvSpPr>
        <p:spPr>
          <a:xfrm>
            <a:off x="730825" y="1119350"/>
            <a:ext cx="5328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8"/>
          <p:cNvSpPr txBox="1"/>
          <p:nvPr/>
        </p:nvSpPr>
        <p:spPr>
          <a:xfrm>
            <a:off x="592050" y="1082350"/>
            <a:ext cx="5328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C27B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38"/>
          <p:cNvSpPr txBox="1"/>
          <p:nvPr/>
        </p:nvSpPr>
        <p:spPr>
          <a:xfrm>
            <a:off x="0" y="3059126"/>
            <a:ext cx="78972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Tripeptide composé de trois acides aminés : le glutamate, la cystéine et la glycine.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Thiol synthétisé in vivo d’où son rôle d’antioxydant, c’est à dire de réducteur (donneur d’électron ou donneur d’atome d’hydrogène H)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Existe sous deux formes : a) forme réduite (GSH)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b) forme oxydée (GSSG)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38"/>
          <p:cNvSpPr txBox="1"/>
          <p:nvPr/>
        </p:nvSpPr>
        <p:spPr>
          <a:xfrm>
            <a:off x="165625" y="785938"/>
            <a:ext cx="86016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Peuvent limiter les dommages radicalaires,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Empêchent les ERO d’atteindre leurs cibles biologiques, d’où leur fonction de protecteur chimique.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9" name="Google Shape;199;p38"/>
          <p:cNvSpPr txBox="1"/>
          <p:nvPr/>
        </p:nvSpPr>
        <p:spPr>
          <a:xfrm>
            <a:off x="326425" y="2158638"/>
            <a:ext cx="6137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glutathion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00" name="Google Shape;200;p38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01" name="Google Shape;201;p38"/>
          <p:cNvSpPr txBox="1"/>
          <p:nvPr/>
        </p:nvSpPr>
        <p:spPr>
          <a:xfrm>
            <a:off x="0" y="4782225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Bruno Baudin  (2006)  Stress oxydant et pathologies cardiovasculaires,</a:t>
            </a:r>
            <a:endParaRPr sz="10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2" name="Google Shape;20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9491" y="1542788"/>
            <a:ext cx="3929235" cy="149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/>
        </p:nvSpPr>
        <p:spPr>
          <a:xfrm>
            <a:off x="0" y="0"/>
            <a:ext cx="6653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39"/>
          <p:cNvSpPr txBox="1"/>
          <p:nvPr/>
        </p:nvSpPr>
        <p:spPr>
          <a:xfrm>
            <a:off x="876725" y="1305350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9"/>
          <p:cNvSpPr txBox="1"/>
          <p:nvPr/>
        </p:nvSpPr>
        <p:spPr>
          <a:xfrm>
            <a:off x="521250" y="543725"/>
            <a:ext cx="5611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 glutathion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Google Shape;210;p39"/>
          <p:cNvSpPr txBox="1"/>
          <p:nvPr/>
        </p:nvSpPr>
        <p:spPr>
          <a:xfrm>
            <a:off x="63300" y="1072150"/>
            <a:ext cx="7910400" cy="34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Réducteur (ici donneur de H) vis à vis de nombreuses espèces oxydées, et en particulier de l’eau oxygénée (H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                 H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 + 2 GSH 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→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 2 H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O  + GSSG 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 des radicaux hydroxyles (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OH)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GSH + 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   → GS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radicaux thiyles (GS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formés peuvent réagir et donneur de nouveaux radicaux libres susceptibles d’initier à leur tour des dommages moléculaire.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conséquent, l’effet protecteur des thiols reste relativement limité.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Google Shape;211;p39"/>
          <p:cNvSpPr txBox="1"/>
          <p:nvPr/>
        </p:nvSpPr>
        <p:spPr>
          <a:xfrm>
            <a:off x="0" y="476760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Référence Bruno Baudin  (2006)  Stress oxydant et pathologies cardiovasculaires, 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12" name="Google Shape;212;p39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13" name="Google Shape;213;p39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non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0"/>
          <p:cNvSpPr txBox="1"/>
          <p:nvPr/>
        </p:nvSpPr>
        <p:spPr>
          <a:xfrm>
            <a:off x="58450" y="-38975"/>
            <a:ext cx="5835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40"/>
          <p:cNvSpPr txBox="1"/>
          <p:nvPr/>
        </p:nvSpPr>
        <p:spPr>
          <a:xfrm>
            <a:off x="354450" y="883750"/>
            <a:ext cx="53481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Ils existent aussi des systèmes non enzymatiques antioxydants d’origine alimentaire par leur propriétés chimiques intrinsèques essentiellement réductrices et/ou antiradicalaires. Le plus important est le système des vitamines E et C.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Vitamine E (ɑ-tocophérol=ɑ-TH) et C (acide ascorbique=AscOH) comme agents antioxydants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Le ɑ-TH est plus efficace in vivo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antioxydant liposoluble, en raison de sa longue chaîne aliphatique (16 atomes de carbone)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Capte essentiellement les radicaux RO</a:t>
            </a:r>
            <a:r>
              <a:rPr lang="fr" sz="1600" baseline="-2500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ɑ-TH +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—&gt;  ɑ-T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RO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0" name="Google Shape;22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2550" y="732034"/>
            <a:ext cx="3631451" cy="373204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40"/>
          <p:cNvSpPr txBox="1"/>
          <p:nvPr/>
        </p:nvSpPr>
        <p:spPr>
          <a:xfrm>
            <a:off x="0" y="4793275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Monique Gardes-Albert, et al. espèces réactives de l’oxygène; 2003 ; 91-96.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22" name="Google Shape;222;p40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23" name="Google Shape;223;p40"/>
          <p:cNvSpPr txBox="1"/>
          <p:nvPr/>
        </p:nvSpPr>
        <p:spPr>
          <a:xfrm>
            <a:off x="354450" y="565950"/>
            <a:ext cx="8549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Les systèmes antioxydants d’origine alimentaire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4" name="Google Shape;224;p40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non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/>
          <p:nvPr/>
        </p:nvSpPr>
        <p:spPr>
          <a:xfrm>
            <a:off x="350700" y="1636575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41"/>
          <p:cNvSpPr txBox="1"/>
          <p:nvPr/>
        </p:nvSpPr>
        <p:spPr>
          <a:xfrm>
            <a:off x="496750" y="866813"/>
            <a:ext cx="7929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AscH en équilibre avec AscH- à pH physiologique,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AscH- agents réducteurs (donneur d’atome d’hydrogène H),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antioxydant hydrosoluble,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AscH- très bon accepteur de de radicaux libres Oxygénés,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AscH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+  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OH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 Asc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+  H2O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Asc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 forme oxydée de l’ascorbate AscH</a:t>
            </a:r>
            <a:r>
              <a:rPr lang="fr" sz="1600" b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est relativement inerte vis à vis des cibles biologiques.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 conséquent, à l’opposé du radical thiyle GS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susceptible d’initier de nombreuses réactions secondaires, le radical ascorbyle Asc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 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ne développe pas de réactions secondaires dommageables.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1" name="Google Shape;231;p41"/>
          <p:cNvSpPr txBox="1"/>
          <p:nvPr/>
        </p:nvSpPr>
        <p:spPr>
          <a:xfrm>
            <a:off x="1597600" y="4451850"/>
            <a:ext cx="5611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2" name="Google Shape;232;p41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33" name="Google Shape;233;p41"/>
          <p:cNvSpPr txBox="1"/>
          <p:nvPr/>
        </p:nvSpPr>
        <p:spPr>
          <a:xfrm>
            <a:off x="0" y="4804800"/>
            <a:ext cx="9144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Monique Gardes-Albert, et al. espèces réactives de l’oxygène; 2003 ; 91-96.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41"/>
          <p:cNvSpPr txBox="1"/>
          <p:nvPr/>
        </p:nvSpPr>
        <p:spPr>
          <a:xfrm>
            <a:off x="134800" y="518775"/>
            <a:ext cx="9144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42900" lvl="0" indent="-2667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Vitamine E (ɑ-tocophérol=ɑ-TH) et C (acide ascorbique=AscOH) comme agents antioxydants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41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non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2"/>
          <p:cNvSpPr txBox="1"/>
          <p:nvPr/>
        </p:nvSpPr>
        <p:spPr>
          <a:xfrm>
            <a:off x="240625" y="671750"/>
            <a:ext cx="836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: l’arrêt de croissance à court terme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1" name="Google Shape;241;p42"/>
          <p:cNvSpPr txBox="1"/>
          <p:nvPr/>
        </p:nvSpPr>
        <p:spPr>
          <a:xfrm>
            <a:off x="295225" y="1182575"/>
            <a:ext cx="8256000" cy="7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C’est un mécanisme longtemps non examiné ou alors négligé en tant que mécanisme de protection pendant de nombreuses années.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2" name="Google Shape;24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12" y="1955675"/>
            <a:ext cx="6855274" cy="249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42"/>
          <p:cNvSpPr txBox="1"/>
          <p:nvPr/>
        </p:nvSpPr>
        <p:spPr>
          <a:xfrm>
            <a:off x="129550" y="3984850"/>
            <a:ext cx="6073800" cy="37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i="1" u="sng">
                <a:latin typeface="Times New Roman"/>
                <a:ea typeface="Times New Roman"/>
                <a:cs typeface="Times New Roman"/>
                <a:sym typeface="Times New Roman"/>
              </a:rPr>
              <a:t>Schéma de la formation de 2 cellules filles</a:t>
            </a:r>
            <a:endParaRPr i="1" u="sng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44" name="Google Shape;244;p42"/>
          <p:cNvCxnSpPr/>
          <p:nvPr/>
        </p:nvCxnSpPr>
        <p:spPr>
          <a:xfrm>
            <a:off x="1279975" y="451762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45" name="Google Shape;245;p42"/>
          <p:cNvSpPr txBox="1"/>
          <p:nvPr/>
        </p:nvSpPr>
        <p:spPr>
          <a:xfrm>
            <a:off x="0" y="4620300"/>
            <a:ext cx="9144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i="1">
                <a:solidFill>
                  <a:schemeClr val="accent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Davies KJ. Oxidative stress, antioxidant defenses, and damage removal, repair, and replacement systems. IUBMB Life. 2000 Oct-Nov;50(4-5):279-89. doi: 10.1080/713803728. PMID: 11327322.</a:t>
            </a:r>
            <a:endParaRPr sz="100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6" name="Google Shape;246;p42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/>
          <p:nvPr/>
        </p:nvSpPr>
        <p:spPr>
          <a:xfrm>
            <a:off x="240625" y="671750"/>
            <a:ext cx="836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direct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2" name="Google Shape;252;p43"/>
          <p:cNvSpPr txBox="1"/>
          <p:nvPr/>
        </p:nvSpPr>
        <p:spPr>
          <a:xfrm>
            <a:off x="0" y="1043625"/>
            <a:ext cx="9144000" cy="4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Superoxyde Dismutases (SOD) : métalloprotéine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■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Co-facteurs : métaux de transition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 H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			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 (M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(n+1)+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SOD (Cu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65760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 (M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(n+1)+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•-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 H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→ SOD (Cu</a:t>
            </a:r>
            <a:r>
              <a:rPr lang="fr" sz="16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n+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+ 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H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fr" sz="1600" baseline="-25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600" baseline="-25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SOD1 : Cu/Zn ⇒ cytoplasmic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SOD2 : Mn ⇒ mitochondrial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82880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SOD3 : Cu/Zn ⇒ extracellular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Glutathion Peroxydase (GPxs) : sélénoprotéine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RSeH + H2O2 → RSeOH + H2O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2GSH + H2O2 → GS–SG + 2H2O		RSeOH + GSH → GS-SeR + H2O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GS-SeR + GSH → GS-SG + RSeH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3" name="Google Shape;25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50" y="575950"/>
            <a:ext cx="1167801" cy="123592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3"/>
          <p:cNvSpPr/>
          <p:nvPr/>
        </p:nvSpPr>
        <p:spPr>
          <a:xfrm>
            <a:off x="283950" y="4628075"/>
            <a:ext cx="86904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5" name="Google Shape;255;p43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56" name="Google Shape;256;p43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4"/>
          <p:cNvSpPr txBox="1"/>
          <p:nvPr/>
        </p:nvSpPr>
        <p:spPr>
          <a:xfrm>
            <a:off x="240625" y="671750"/>
            <a:ext cx="836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direct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44"/>
          <p:cNvSpPr txBox="1"/>
          <p:nvPr/>
        </p:nvSpPr>
        <p:spPr>
          <a:xfrm>
            <a:off x="0" y="1043625"/>
            <a:ext cx="58152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Glutathione et Thiorédoxine Réductase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3" name="Google Shape;263;p44"/>
          <p:cNvSpPr/>
          <p:nvPr/>
        </p:nvSpPr>
        <p:spPr>
          <a:xfrm>
            <a:off x="0" y="4628075"/>
            <a:ext cx="91440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50" i="1">
                <a:latin typeface="Times New Roman"/>
                <a:ea typeface="Times New Roman"/>
                <a:cs typeface="Times New Roman"/>
                <a:sym typeface="Times New Roman"/>
              </a:rPr>
              <a:t>A High-Throughput Screening Compatible Assay for Activators and Inhibitors of Methionine Sulfoxide Reductase A, David Brunell, Herbert Weissbach, Peter Hodder, and Nathan Brot, 2010, </a:t>
            </a:r>
            <a:r>
              <a:rPr lang="fr" sz="75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https://doi.org/10.1089/adt.2009.0263</a:t>
            </a:r>
            <a:endParaRPr sz="75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50" i="1">
                <a:latin typeface="Times New Roman"/>
                <a:ea typeface="Times New Roman"/>
                <a:cs typeface="Times New Roman"/>
                <a:sym typeface="Times New Roman"/>
              </a:rPr>
              <a:t>Chemical and Functional Aspects of Posttranslational Modification of Proteins, Knorre DG, Kudryashova NV, Godovikova TS, 2009, </a:t>
            </a:r>
            <a:r>
              <a:rPr lang="fr" sz="75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https://doi.org/10.32607/20758251-2009-1-3-29-51</a:t>
            </a:r>
            <a:r>
              <a:rPr lang="fr" sz="75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50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750" i="1">
                <a:latin typeface="Times New Roman"/>
                <a:ea typeface="Times New Roman"/>
                <a:cs typeface="Times New Roman"/>
                <a:sym typeface="Times New Roman"/>
              </a:rPr>
              <a:t>Alamu, O.; Rado, M.; Ekpo, O.; Fisher, D. Differential Sensitivity of Two Endothelial Cell Lines to Hydrogen Peroxide Toxicity: Relevance for In Vitro Studies of the Blood–Brain Barrier. Cells 2020, 9, 403. </a:t>
            </a:r>
            <a:r>
              <a:rPr lang="fr" sz="750" i="1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https://doi.org/10.3390/cells9020403</a:t>
            </a:r>
            <a:r>
              <a:rPr lang="fr" sz="75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750" i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64" name="Google Shape;264;p44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265" name="Google Shape;265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3799" y="1405650"/>
            <a:ext cx="3103675" cy="183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70112" y="3336350"/>
            <a:ext cx="2931051" cy="11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716500" y="1687813"/>
            <a:ext cx="2606925" cy="2339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4"/>
          <p:cNvSpPr txBox="1"/>
          <p:nvPr/>
        </p:nvSpPr>
        <p:spPr>
          <a:xfrm>
            <a:off x="4886963" y="1043625"/>
            <a:ext cx="4266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➢"/>
            </a:pPr>
            <a:r>
              <a:rPr lang="fr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Methionine Sulfoxide Reductase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9" name="Google Shape;269;p44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/>
          <p:nvPr/>
        </p:nvSpPr>
        <p:spPr>
          <a:xfrm>
            <a:off x="8846400" y="4728000"/>
            <a:ext cx="2976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5" name="Google Shape;275;p45"/>
          <p:cNvSpPr txBox="1"/>
          <p:nvPr/>
        </p:nvSpPr>
        <p:spPr>
          <a:xfrm>
            <a:off x="397025" y="643925"/>
            <a:ext cx="64128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55600" algn="l" rtl="0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600"/>
              <a:buFont typeface="Times New Roman"/>
              <a:buChar char="❖"/>
            </a:pPr>
            <a:r>
              <a:rPr lang="fr" sz="1600">
                <a:solidFill>
                  <a:srgbClr val="C27B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Système de réparation indirect</a:t>
            </a:r>
            <a:endParaRPr sz="1600">
              <a:solidFill>
                <a:srgbClr val="C27BA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6" name="Google Shape;276;p45"/>
          <p:cNvSpPr/>
          <p:nvPr/>
        </p:nvSpPr>
        <p:spPr>
          <a:xfrm>
            <a:off x="0" y="4628075"/>
            <a:ext cx="91440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5100" rIns="67500" bIns="35100" anchor="b" anchorCtr="0">
            <a:noAutofit/>
          </a:bodyPr>
          <a:lstStyle/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000" i="1">
                <a:solidFill>
                  <a:schemeClr val="accent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Davies KJ. Oxidative stress, antioxidant defenses, and damage removal, repair, and replacement systems. IUBMB Life. 2000 Oct-Nov;50(4-5):279-89. doi: 10.1080/713803728. PMID: 11327322.</a:t>
            </a:r>
            <a:endParaRPr sz="10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277" name="Google Shape;277;p45"/>
          <p:cNvCxnSpPr/>
          <p:nvPr/>
        </p:nvCxnSpPr>
        <p:spPr>
          <a:xfrm>
            <a:off x="1485900" y="4628070"/>
            <a:ext cx="6286500" cy="12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78" name="Google Shape;278;p45"/>
          <p:cNvSpPr txBox="1"/>
          <p:nvPr/>
        </p:nvSpPr>
        <p:spPr>
          <a:xfrm>
            <a:off x="397025" y="1090325"/>
            <a:ext cx="8055000" cy="14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arenR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Localisation de la molécule (ou partie de la molécule) endommagée, et dégradation de cette dernière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AutoNum type="arabicParenR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Synthèse d’une nouvelle molécule (ou partie de molécule) qui remplace la précédente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397025" y="2732950"/>
            <a:ext cx="4737600" cy="15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Quels types de molécules sont concernés :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Protéines oxydées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Lipides membranaires oxydés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Times New Roman"/>
              <a:buChar char="-"/>
            </a:pPr>
            <a:r>
              <a:rPr lang="fr" sz="1600">
                <a:latin typeface="Times New Roman"/>
                <a:ea typeface="Times New Roman"/>
                <a:cs typeface="Times New Roman"/>
                <a:sym typeface="Times New Roman"/>
              </a:rPr>
              <a:t>ADN oxydés</a:t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0" name="Google Shape;280;p45"/>
          <p:cNvSpPr txBox="1"/>
          <p:nvPr/>
        </p:nvSpPr>
        <p:spPr>
          <a:xfrm>
            <a:off x="0" y="0"/>
            <a:ext cx="91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latin typeface="Times New Roman"/>
                <a:ea typeface="Times New Roman"/>
                <a:cs typeface="Times New Roman"/>
                <a:sym typeface="Times New Roman"/>
              </a:rPr>
              <a:t>Systèmes de Réparation : Systèmes antioxydants enzymatiques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1573</Words>
  <Application>Microsoft Office PowerPoint</Application>
  <PresentationFormat>Affichage à l'écran (16:9)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Simple Light</vt:lpstr>
      <vt:lpstr>Office Theme</vt:lpstr>
      <vt:lpstr>Simple Light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sicard</dc:creator>
  <cp:lastModifiedBy>Cécile Sicard</cp:lastModifiedBy>
  <cp:revision>1</cp:revision>
  <dcterms:modified xsi:type="dcterms:W3CDTF">2023-10-23T08:50:26Z</dcterms:modified>
</cp:coreProperties>
</file>