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Merriweather" panose="020B0604020202020204" charset="0"/>
      <p:regular r:id="rId33"/>
      <p:bold r:id="rId34"/>
      <p:italic r:id="rId35"/>
      <p:boldItalic r:id="rId36"/>
    </p:embeddedFont>
    <p:embeddedFont>
      <p:font typeface="Roboto" panose="020B0604020202020204" charset="0"/>
      <p:regular r:id="rId37"/>
      <p:bold r:id="rId38"/>
      <p:italic r:id="rId39"/>
      <p:boldItalic r:id="rId40"/>
    </p:embeddedFont>
    <p:embeddedFont>
      <p:font typeface="Source Sans Pro" panose="020B0503030403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céane 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40"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cp.universite-paris-saclay.fr/cpsysbio/thematiques/nadph-oxydase/detection-des-ros/#pll_switcher"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joliot.cea.fr/drf/joliot/Pages/Entites_de_recherche/I2BC_saclay/SB2SM/lmb/especes-reactives-de-l-oxygene.aspx"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ature.com/articles/s42255-022-00591-z"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nature.com/articles/s42255-022-00591-z"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nature.com/articles/s42255-022-00591-z#ref-CR6"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nature.com/articles/s42255-022-00591-z#ref-CR7"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u="sng">
                <a:solidFill>
                  <a:schemeClr val="hlink"/>
                </a:solidFill>
                <a:hlinkClick r:id="rId3"/>
              </a:rPr>
              <a:t>https://www.icp.universite-paris-saclay.fr/cpsysbio/thematiques/nadph-oxydase/detection-des-ros/#pll_switcher</a:t>
            </a:r>
            <a:endParaRPr/>
          </a:p>
          <a:p>
            <a:pPr marL="0" lvl="0" indent="0" algn="l" rtl="0">
              <a:spcBef>
                <a:spcPts val="0"/>
              </a:spcBef>
              <a:spcAft>
                <a:spcPts val="0"/>
              </a:spcAft>
              <a:buNone/>
            </a:pPr>
            <a:endParaRPr/>
          </a:p>
          <a:p>
            <a:pPr marL="0" lvl="0" indent="0" algn="l" rtl="0">
              <a:spcBef>
                <a:spcPts val="0"/>
              </a:spcBef>
              <a:spcAft>
                <a:spcPts val="0"/>
              </a:spcAft>
              <a:buNone/>
            </a:pPr>
            <a:r>
              <a:rPr lang="fr" u="sng">
                <a:solidFill>
                  <a:schemeClr val="hlink"/>
                </a:solidFill>
                <a:hlinkClick r:id="rId4"/>
              </a:rPr>
              <a:t>https://joliot.cea.fr/drf/joliot/Pages/Entites_de_recherche/I2BC_saclay/SB2SM/lmb/especes-reactives-de-l-oxygene.aspx</a:t>
            </a: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1f449e88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91f449e88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e986e073e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e986e073e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91a839f458_0_8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91a839f458_0_8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e986618854_2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e986618854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e98661885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e98661885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e98b03b16b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e98b03b16b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e98b03b16b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e98b03b16b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e98b03b16b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e98b03b16b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e98b03b16b_1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e98b03b16b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e98b03b16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e98b03b16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8fceb987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8fceb987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sz="1300">
                <a:solidFill>
                  <a:schemeClr val="dk1"/>
                </a:solidFill>
                <a:highlight>
                  <a:srgbClr val="FFFFFF"/>
                </a:highlight>
                <a:latin typeface="Roboto"/>
                <a:ea typeface="Roboto"/>
                <a:cs typeface="Roboto"/>
                <a:sym typeface="Roboto"/>
              </a:rPr>
              <a:t>https://www.researchgate.net/figure/Detection-of-ROS-by-using-different-biomarkers-ROS-can-be-assessed-in-vivo-either_fig8_235785676</a:t>
            </a:r>
            <a:endParaRPr sz="130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fr" sz="1300" u="sng">
                <a:solidFill>
                  <a:schemeClr val="hlink"/>
                </a:solidFill>
                <a:highlight>
                  <a:srgbClr val="FFFFFF"/>
                </a:highlight>
                <a:latin typeface="Roboto"/>
                <a:ea typeface="Roboto"/>
                <a:cs typeface="Roboto"/>
                <a:sym typeface="Roboto"/>
                <a:hlinkClick r:id="rId3"/>
              </a:rPr>
              <a:t>https://www.nature.com/articles/s42255-022-00591-z</a:t>
            </a:r>
            <a:endParaRPr sz="130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91a839f458_0_8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91a839f458_0_8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e98b03b16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e98b03b16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e98b03b16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e98b03b16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91a839f458_0_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91a839f458_0_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300">
                <a:solidFill>
                  <a:srgbClr val="666666"/>
                </a:solidFill>
                <a:latin typeface="Roboto"/>
                <a:ea typeface="Roboto"/>
                <a:cs typeface="Roboto"/>
                <a:sym typeface="Roboto"/>
              </a:rPr>
              <a:t>When investigating ROS in biological systems, it is important to detect and quantify the ROS of interest. </a:t>
            </a:r>
            <a:r>
              <a:rPr lang="fr" sz="1300">
                <a:solidFill>
                  <a:schemeClr val="dk1"/>
                </a:solidFill>
                <a:highlight>
                  <a:schemeClr val="lt1"/>
                </a:highlight>
                <a:latin typeface="Roboto"/>
                <a:ea typeface="Roboto"/>
                <a:cs typeface="Roboto"/>
                <a:sym typeface="Roboto"/>
              </a:rPr>
              <a:t>Many means are available for ROS detection, they depend on where and how much is produced.</a:t>
            </a:r>
            <a:r>
              <a:rPr lang="fr" sz="1300">
                <a:solidFill>
                  <a:schemeClr val="dk1"/>
                </a:solidFill>
                <a:highlight>
                  <a:srgbClr val="FFFFFF"/>
                </a:highlight>
                <a:latin typeface="Roboto"/>
                <a:ea typeface="Roboto"/>
                <a:cs typeface="Roboto"/>
                <a:sym typeface="Roboto"/>
              </a:rPr>
              <a:t> (Royal Society of Chemistry)</a:t>
            </a:r>
            <a:r>
              <a:rPr lang="fr" sz="1300">
                <a:solidFill>
                  <a:schemeClr val="dk1"/>
                </a:solidFill>
                <a:highlight>
                  <a:schemeClr val="lt1"/>
                </a:highlight>
                <a:latin typeface="Roboto"/>
                <a:ea typeface="Roboto"/>
                <a:cs typeface="Roboto"/>
                <a:sym typeface="Roboto"/>
              </a:rPr>
              <a:t>.(Erard et al. 2018).</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91a839f458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91a839f458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ROS can be assessed either directly or indirectly. Direct methods include fluorescence-based probes and EPR. Indirect methods include measuring products of oxidative damage, total antioxidant capacity, and measuring levels/activities of low-molecular-weight antioxidants/ antioxidant enzymes. </a:t>
            </a:r>
            <a:endParaRPr/>
          </a:p>
          <a:p>
            <a:pPr marL="0" lvl="0" indent="0" algn="l" rtl="0">
              <a:spcBef>
                <a:spcPts val="0"/>
              </a:spcBef>
              <a:spcAft>
                <a:spcPts val="0"/>
              </a:spcAft>
              <a:buNone/>
            </a:pPr>
            <a:endParaRPr/>
          </a:p>
          <a:p>
            <a:pPr marL="0" lvl="0" indent="0" algn="l" rtl="0">
              <a:spcBef>
                <a:spcPts val="0"/>
              </a:spcBef>
              <a:spcAft>
                <a:spcPts val="0"/>
              </a:spcAft>
              <a:buNone/>
            </a:pPr>
            <a:r>
              <a:rPr lang="fr" sz="1300" u="sng">
                <a:solidFill>
                  <a:schemeClr val="hlink"/>
                </a:solidFill>
                <a:highlight>
                  <a:srgbClr val="FFFFFF"/>
                </a:highlight>
                <a:latin typeface="Roboto"/>
                <a:ea typeface="Roboto"/>
                <a:cs typeface="Roboto"/>
                <a:sym typeface="Roboto"/>
                <a:hlinkClick r:id="rId3"/>
              </a:rPr>
              <a:t>https://www.nature.com/articles/s42255-022-00591-z</a:t>
            </a:r>
            <a:endParaRPr sz="130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130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fr" sz="1300">
                <a:solidFill>
                  <a:schemeClr val="dk1"/>
                </a:solidFill>
                <a:highlight>
                  <a:srgbClr val="FFFFFF"/>
                </a:highlight>
                <a:latin typeface="Roboto"/>
                <a:ea typeface="Roboto"/>
                <a:cs typeface="Roboto"/>
                <a:sym typeface="Roboto"/>
              </a:rPr>
              <a:t>https://www.researchgate.net/figure/Detection-of-ROS-by-using-different-biomarkers-ROS-can-be-assessed-in-vivo-either_fig8_235785676</a:t>
            </a:r>
            <a:endParaRPr sz="130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130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130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e986e073ec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e986e073ec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sz="1050">
                <a:solidFill>
                  <a:srgbClr val="222222"/>
                </a:solidFill>
              </a:rPr>
              <a:t>™ Le kit de peroxydation des lipides Image-iT permet de détecter la peroxydation des lipides dans les cellules vivantes par oxydation™ du réactif C11 BODIPY 581/591. Ce réactif se localise aux membranes dans toutes les cellules vivantes et lors de l’oxydation par des hydroperoxydes lipidiques, affiche un décalage de l’émission de fluorescence maximale comprise entre ∼590 nm et ∼510 nm. La fluorescence des cellules vivantes passe du rouge au vert, fournissant une indication ratiométrique de la peroxydation lipidique compatible avec la microscopie à haute densité et traditionnelle, ainsi que la cytométrie en flux. Ce kit inclut également l'hydroperoxyde de cumène comme un composé témoin positif pour induire la peroxydation des lipides dans les cellules.</a:t>
            </a:r>
            <a:endParaRPr sz="130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91a839f458_0_9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291a839f458_0_9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 sz="1300">
                <a:solidFill>
                  <a:schemeClr val="dk1"/>
                </a:solidFill>
                <a:highlight>
                  <a:schemeClr val="lt1"/>
                </a:highlight>
                <a:latin typeface="Roboto"/>
                <a:ea typeface="Roboto"/>
                <a:cs typeface="Roboto"/>
                <a:sym typeface="Roboto"/>
              </a:rPr>
              <a:t>There is the classical and commonly used spectrophotometry methods. </a:t>
            </a:r>
            <a:r>
              <a:rPr lang="fr" sz="1350">
                <a:solidFill>
                  <a:srgbClr val="222222"/>
                </a:solidFill>
                <a:highlight>
                  <a:schemeClr val="lt1"/>
                </a:highlight>
                <a:latin typeface="Times New Roman"/>
                <a:ea typeface="Times New Roman"/>
                <a:cs typeface="Times New Roman"/>
                <a:sym typeface="Times New Roman"/>
              </a:rPr>
              <a:t>Small-molecule fluorescent probes are frequently used to assess ROS within cells. </a:t>
            </a:r>
            <a:endParaRPr sz="1350">
              <a:solidFill>
                <a:srgbClr val="222222"/>
              </a:solidFill>
              <a:highlight>
                <a:schemeClr val="lt1"/>
              </a:highlight>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r>
              <a:rPr lang="fr" sz="1350">
                <a:solidFill>
                  <a:srgbClr val="222222"/>
                </a:solidFill>
                <a:highlight>
                  <a:schemeClr val="lt1"/>
                </a:highlight>
                <a:latin typeface="Times New Roman"/>
                <a:ea typeface="Times New Roman"/>
                <a:cs typeface="Times New Roman"/>
                <a:sym typeface="Times New Roman"/>
              </a:rPr>
              <a:t>Consider the widely used fluorescent probe 2',7'-dichlorodihydrofluorescein (DCFH), usually administered in its diacetate (DCFH-DA) form, which enters cells readily. DCFH is oxidized to the fluorescent product 2',7'-dichlorofluorescein (DCF) by several ROS. So it is not specific for any particular ROS</a:t>
            </a:r>
            <a:r>
              <a:rPr lang="fr" sz="1000" u="sng">
                <a:solidFill>
                  <a:srgbClr val="006699"/>
                </a:solidFill>
                <a:highlight>
                  <a:schemeClr val="lt1"/>
                </a:highlight>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6</a:t>
            </a:r>
            <a:r>
              <a:rPr lang="fr" sz="1000">
                <a:solidFill>
                  <a:srgbClr val="222222"/>
                </a:solidFill>
                <a:highlight>
                  <a:schemeClr val="lt1"/>
                </a:highlight>
                <a:latin typeface="Times New Roman"/>
                <a:ea typeface="Times New Roman"/>
                <a:cs typeface="Times New Roman"/>
                <a:sym typeface="Times New Roman"/>
              </a:rPr>
              <a:t>,</a:t>
            </a:r>
            <a:r>
              <a:rPr lang="fr" sz="1000" u="sng">
                <a:solidFill>
                  <a:srgbClr val="006699"/>
                </a:solidFill>
                <a:highlight>
                  <a:schemeClr val="lt1"/>
                </a:highlight>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7</a:t>
            </a:r>
            <a:r>
              <a:rPr lang="fr" sz="1350">
                <a:solidFill>
                  <a:srgbClr val="222222"/>
                </a:solidFill>
                <a:highlight>
                  <a:schemeClr val="lt1"/>
                </a:highlight>
                <a:latin typeface="Times New Roman"/>
                <a:ea typeface="Times New Roman"/>
                <a:cs typeface="Times New Roman"/>
                <a:sym typeface="Times New Roman"/>
              </a:rPr>
              <a:t>. DCFH is not oxidized directly by H</a:t>
            </a:r>
            <a:r>
              <a:rPr lang="fr" sz="1000">
                <a:solidFill>
                  <a:srgbClr val="222222"/>
                </a:solidFill>
                <a:highlight>
                  <a:schemeClr val="lt1"/>
                </a:highlight>
                <a:latin typeface="Times New Roman"/>
                <a:ea typeface="Times New Roman"/>
                <a:cs typeface="Times New Roman"/>
                <a:sym typeface="Times New Roman"/>
              </a:rPr>
              <a:t>2</a:t>
            </a:r>
            <a:r>
              <a:rPr lang="fr" sz="1350">
                <a:solidFill>
                  <a:srgbClr val="222222"/>
                </a:solidFill>
                <a:highlight>
                  <a:schemeClr val="lt1"/>
                </a:highlight>
                <a:latin typeface="Times New Roman"/>
                <a:ea typeface="Times New Roman"/>
                <a:cs typeface="Times New Roman"/>
                <a:sym typeface="Times New Roman"/>
              </a:rPr>
              <a:t>O</a:t>
            </a:r>
            <a:r>
              <a:rPr lang="fr" sz="1000">
                <a:solidFill>
                  <a:srgbClr val="222222"/>
                </a:solidFill>
                <a:highlight>
                  <a:schemeClr val="lt1"/>
                </a:highlight>
                <a:latin typeface="Times New Roman"/>
                <a:ea typeface="Times New Roman"/>
                <a:cs typeface="Times New Roman"/>
                <a:sym typeface="Times New Roman"/>
              </a:rPr>
              <a:t>2</a:t>
            </a:r>
            <a:r>
              <a:rPr lang="fr" sz="1350">
                <a:solidFill>
                  <a:srgbClr val="222222"/>
                </a:solidFill>
                <a:highlight>
                  <a:schemeClr val="lt1"/>
                </a:highlight>
                <a:latin typeface="Times New Roman"/>
                <a:ea typeface="Times New Roman"/>
                <a:cs typeface="Times New Roman"/>
                <a:sym typeface="Times New Roman"/>
              </a:rPr>
              <a:t> (which it is often claimed to detect), but only after H</a:t>
            </a:r>
            <a:r>
              <a:rPr lang="fr" sz="1000">
                <a:solidFill>
                  <a:srgbClr val="222222"/>
                </a:solidFill>
                <a:highlight>
                  <a:schemeClr val="lt1"/>
                </a:highlight>
                <a:latin typeface="Times New Roman"/>
                <a:ea typeface="Times New Roman"/>
                <a:cs typeface="Times New Roman"/>
                <a:sym typeface="Times New Roman"/>
              </a:rPr>
              <a:t>2</a:t>
            </a:r>
            <a:r>
              <a:rPr lang="fr" sz="1350">
                <a:solidFill>
                  <a:srgbClr val="222222"/>
                </a:solidFill>
                <a:highlight>
                  <a:schemeClr val="lt1"/>
                </a:highlight>
                <a:latin typeface="Times New Roman"/>
                <a:ea typeface="Times New Roman"/>
                <a:cs typeface="Times New Roman"/>
                <a:sym typeface="Times New Roman"/>
              </a:rPr>
              <a:t>O</a:t>
            </a:r>
            <a:r>
              <a:rPr lang="fr" sz="1000">
                <a:solidFill>
                  <a:srgbClr val="222222"/>
                </a:solidFill>
                <a:highlight>
                  <a:schemeClr val="lt1"/>
                </a:highlight>
                <a:latin typeface="Times New Roman"/>
                <a:ea typeface="Times New Roman"/>
                <a:cs typeface="Times New Roman"/>
                <a:sym typeface="Times New Roman"/>
              </a:rPr>
              <a:t>2</a:t>
            </a:r>
            <a:r>
              <a:rPr lang="fr" sz="1350">
                <a:solidFill>
                  <a:srgbClr val="222222"/>
                </a:solidFill>
                <a:highlight>
                  <a:schemeClr val="lt1"/>
                </a:highlight>
                <a:latin typeface="Times New Roman"/>
                <a:ea typeface="Times New Roman"/>
                <a:cs typeface="Times New Roman"/>
                <a:sym typeface="Times New Roman"/>
              </a:rPr>
              <a:t> is converted to more reactive species by redox-active metals or by haem proteins such as cytochrome </a:t>
            </a:r>
            <a:r>
              <a:rPr lang="fr" sz="1350" i="1">
                <a:solidFill>
                  <a:srgbClr val="222222"/>
                </a:solidFill>
                <a:highlight>
                  <a:schemeClr val="lt1"/>
                </a:highlight>
                <a:latin typeface="Times New Roman"/>
                <a:ea typeface="Times New Roman"/>
                <a:cs typeface="Times New Roman"/>
                <a:sym typeface="Times New Roman"/>
              </a:rPr>
              <a:t>c</a:t>
            </a:r>
            <a:r>
              <a:rPr lang="fr" sz="1350">
                <a:solidFill>
                  <a:srgbClr val="222222"/>
                </a:solidFill>
                <a:highlight>
                  <a:schemeClr val="lt1"/>
                </a:highlight>
                <a:latin typeface="Times New Roman"/>
                <a:ea typeface="Times New Roman"/>
                <a:cs typeface="Times New Roman"/>
                <a:sym typeface="Times New Roman"/>
              </a:rPr>
              <a:t> or peroxidases. Furthermore, the oxidation of DCFH and fluorescence of DCF are sensitive to local O</a:t>
            </a:r>
            <a:r>
              <a:rPr lang="fr" sz="1000">
                <a:solidFill>
                  <a:srgbClr val="222222"/>
                </a:solidFill>
                <a:highlight>
                  <a:schemeClr val="lt1"/>
                </a:highlight>
                <a:latin typeface="Times New Roman"/>
                <a:ea typeface="Times New Roman"/>
                <a:cs typeface="Times New Roman"/>
                <a:sym typeface="Times New Roman"/>
              </a:rPr>
              <a:t>2</a:t>
            </a:r>
            <a:r>
              <a:rPr lang="fr" sz="1350">
                <a:solidFill>
                  <a:srgbClr val="222222"/>
                </a:solidFill>
                <a:highlight>
                  <a:schemeClr val="lt1"/>
                </a:highlight>
                <a:latin typeface="Times New Roman"/>
                <a:ea typeface="Times New Roman"/>
                <a:cs typeface="Times New Roman"/>
                <a:sym typeface="Times New Roman"/>
              </a:rPr>
              <a:t> levels and pH, and fluorescence yield may not be linear with increased ROS levels. This is not to say that DCFH, and other non-specific fluorescent probes, should never be used, but their limitations (selectivity, problems of quantification, linearity of response and susceptibility to artefact) should be understood and results interpreted cautiously by</a:t>
            </a:r>
            <a:r>
              <a:rPr lang="fr"/>
              <a:t> carrying out controls.</a:t>
            </a:r>
            <a:endParaRPr sz="130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e986e073e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e986e073e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sz="1300">
                <a:solidFill>
                  <a:schemeClr val="dk1"/>
                </a:solidFill>
                <a:highlight>
                  <a:schemeClr val="lt1"/>
                </a:highlight>
                <a:latin typeface="Roboto"/>
                <a:ea typeface="Roboto"/>
                <a:cs typeface="Roboto"/>
                <a:sym typeface="Roboto"/>
              </a:rPr>
              <a:t>ROS detection </a:t>
            </a:r>
            <a:r>
              <a:rPr lang="fr" sz="1300">
                <a:solidFill>
                  <a:srgbClr val="666666"/>
                </a:solidFill>
                <a:latin typeface="Roboto"/>
                <a:ea typeface="Roboto"/>
                <a:cs typeface="Roboto"/>
                <a:sym typeface="Roboto"/>
              </a:rPr>
              <a:t>can be done by measuring oxidative modifications (‘oxidative damage’, Box 1) in cells.</a:t>
            </a:r>
            <a:endParaRPr sz="130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fr" sz="1300">
                <a:solidFill>
                  <a:schemeClr val="dk1"/>
                </a:solidFill>
                <a:highlight>
                  <a:srgbClr val="FFFFFF"/>
                </a:highlight>
                <a:latin typeface="Roboto"/>
                <a:ea typeface="Roboto"/>
                <a:cs typeface="Roboto"/>
                <a:sym typeface="Roboto"/>
              </a:rPr>
              <a:t>Direct detection of ROS and RNS is quite difficult or sometimes impossible in solution at room temperature due to their very short half-life. Additionally, ROS are usually generated in subcellular compartments, which require detection procedures directed for specific localization. </a:t>
            </a:r>
            <a:endParaRPr sz="130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fr" sz="1300">
                <a:solidFill>
                  <a:schemeClr val="dk1"/>
                </a:solidFill>
                <a:highlight>
                  <a:srgbClr val="FFFFFF"/>
                </a:highlight>
                <a:latin typeface="Roboto"/>
                <a:ea typeface="Roboto"/>
                <a:cs typeface="Roboto"/>
                <a:sym typeface="Roboto"/>
              </a:rPr>
              <a:t>EPR allows us to detect ROS directly and it can also be used to monitor changes in the chemical forms of the oxidizable transition metal ions implicated in ROS generation [10]. EPR spectroscopy stands out from other methods because of its unique ability to detect either short- or long-lived radicals with high specificity and sensitivity in vivo cells. </a:t>
            </a:r>
            <a:endParaRPr sz="130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fr" sz="1300">
                <a:solidFill>
                  <a:schemeClr val="dk1"/>
                </a:solidFill>
                <a:highlight>
                  <a:srgbClr val="FFFFFF"/>
                </a:highlight>
                <a:latin typeface="Roboto"/>
                <a:ea typeface="Roboto"/>
                <a:cs typeface="Roboto"/>
                <a:sym typeface="Roboto"/>
              </a:rPr>
              <a:t>Due to the low sensitivity of EPR, it is particularly challenging to measure ROS directly in vivo. The spin-trapping technique ESR is used to overcome this problem. By ysing the spin-trapping method, ROS are allowed to react with specially selected trap molecules to produce less reactive and more stable species that can be readily detected [11].</a:t>
            </a:r>
            <a:endParaRPr sz="130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e986e073e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1e986e073e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sz="1300">
                <a:solidFill>
                  <a:schemeClr val="dk1"/>
                </a:solidFill>
                <a:highlight>
                  <a:srgbClr val="FFFFFF"/>
                </a:highlight>
                <a:latin typeface="Roboto"/>
                <a:ea typeface="Roboto"/>
                <a:cs typeface="Roboto"/>
                <a:sym typeface="Roboto"/>
              </a:rPr>
              <a:t>ROS can be detected indirectly by using Non-denaturing LC-MS of proteins.</a:t>
            </a:r>
            <a:endParaRPr sz="130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fr" sz="1300">
                <a:solidFill>
                  <a:schemeClr val="dk1"/>
                </a:solidFill>
                <a:highlight>
                  <a:srgbClr val="FFFFFF"/>
                </a:highlight>
                <a:latin typeface="Roboto"/>
                <a:ea typeface="Roboto"/>
                <a:cs typeface="Roboto"/>
                <a:sym typeface="Roboto"/>
              </a:rPr>
              <a:t>Size exclusion chromatography (SEC) and ion exchange chromatography (IEC) are typically non-denaturing methods that can separate proteins by size (SEC) or by charge (IEC).  LC MS can also provide information on the mechanism of oxidation by ROS.</a:t>
            </a:r>
            <a:endParaRPr sz="1350">
              <a:solidFill>
                <a:srgbClr val="222222"/>
              </a:solidFill>
              <a:highlight>
                <a:schemeClr val="lt1"/>
              </a:highlight>
              <a:latin typeface="Times New Roman"/>
              <a:ea typeface="Times New Roman"/>
              <a:cs typeface="Times New Roman"/>
              <a:sym typeface="Times New Roman"/>
            </a:endParaRPr>
          </a:p>
          <a:p>
            <a:pPr marL="0" lvl="0" indent="0" algn="l" rtl="0">
              <a:spcBef>
                <a:spcPts val="0"/>
              </a:spcBef>
              <a:spcAft>
                <a:spcPts val="0"/>
              </a:spcAft>
              <a:buNone/>
            </a:pPr>
            <a:endParaRPr sz="1350">
              <a:solidFill>
                <a:srgbClr val="222222"/>
              </a:solidFill>
              <a:highlight>
                <a:schemeClr val="lt1"/>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fr" sz="1350">
                <a:solidFill>
                  <a:srgbClr val="222222"/>
                </a:solidFill>
                <a:highlight>
                  <a:schemeClr val="lt1"/>
                </a:highlight>
                <a:latin typeface="Times New Roman"/>
                <a:ea typeface="Times New Roman"/>
                <a:cs typeface="Times New Roman"/>
                <a:sym typeface="Times New Roman"/>
              </a:rPr>
              <a:t>LC–MS-based methods have the advantages of high sensitivity, small sample volume requirements and the ability to detect multiple end products.</a:t>
            </a:r>
            <a:endParaRPr sz="1350">
              <a:solidFill>
                <a:srgbClr val="222222"/>
              </a:solidFill>
              <a:highlight>
                <a:schemeClr val="lt1"/>
              </a:highlight>
              <a:latin typeface="Times New Roman"/>
              <a:ea typeface="Times New Roman"/>
              <a:cs typeface="Times New Roman"/>
              <a:sym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91a839f458_0_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291a839f458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91a839f458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91a839f458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44f98da434f09d3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44f98da434f09d3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e986618854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e986618854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e986618854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e986618854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e986618854_2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e986618854_2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e986618854_2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e986618854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91a839f458_0_8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91a839f458_0_8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e986e073e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e986e073e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2.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7.jp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523025"/>
            <a:ext cx="8520600" cy="12801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990"/>
              <a:buNone/>
            </a:pPr>
            <a:r>
              <a:rPr lang="fr" sz="2880" b="1"/>
              <a:t>What are the </a:t>
            </a:r>
            <a:r>
              <a:rPr lang="fr" sz="2880" b="1" u="sng"/>
              <a:t>cellular targets</a:t>
            </a:r>
            <a:r>
              <a:rPr lang="fr" sz="2880" b="1"/>
              <a:t> of ROS ? </a:t>
            </a:r>
            <a:endParaRPr sz="2880" b="1"/>
          </a:p>
          <a:p>
            <a:pPr marL="0" lvl="0" indent="0" algn="l" rtl="0">
              <a:lnSpc>
                <a:spcPct val="150000"/>
              </a:lnSpc>
              <a:spcBef>
                <a:spcPts val="0"/>
              </a:spcBef>
              <a:spcAft>
                <a:spcPts val="0"/>
              </a:spcAft>
              <a:buSzPts val="990"/>
              <a:buNone/>
            </a:pPr>
            <a:r>
              <a:rPr lang="fr" sz="2480" b="1" i="1"/>
              <a:t>Examples of degradations and their detections.</a:t>
            </a:r>
            <a:endParaRPr sz="2480" b="1" i="1"/>
          </a:p>
        </p:txBody>
      </p:sp>
      <p:sp>
        <p:nvSpPr>
          <p:cNvPr id="65" name="Google Shape;65;p13"/>
          <p:cNvSpPr txBox="1">
            <a:spLocks noGrp="1"/>
          </p:cNvSpPr>
          <p:nvPr>
            <p:ph type="subTitle" idx="1"/>
          </p:nvPr>
        </p:nvSpPr>
        <p:spPr>
          <a:xfrm>
            <a:off x="65425" y="4663375"/>
            <a:ext cx="8991900" cy="4800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fr" sz="1700" i="1">
                <a:solidFill>
                  <a:schemeClr val="lt1"/>
                </a:solidFill>
              </a:rPr>
              <a:t>M2 - UE Oxydant stress - Huixue, Kirrthana, Lucas, Océane</a:t>
            </a:r>
            <a:endParaRPr sz="1700" i="1">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Lipid Peroxidation </a:t>
            </a:r>
            <a:endParaRPr/>
          </a:p>
        </p:txBody>
      </p:sp>
      <p:sp>
        <p:nvSpPr>
          <p:cNvPr id="156" name="Google Shape;156;p22"/>
          <p:cNvSpPr txBox="1"/>
          <p:nvPr/>
        </p:nvSpPr>
        <p:spPr>
          <a:xfrm>
            <a:off x="4572000" y="2595025"/>
            <a:ext cx="4407300" cy="1262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Merriweather"/>
              <a:buChar char="➔"/>
            </a:pPr>
            <a:r>
              <a:rPr lang="fr">
                <a:latin typeface="Merriweather"/>
                <a:ea typeface="Merriweather"/>
                <a:cs typeface="Merriweather"/>
                <a:sym typeface="Merriweather"/>
              </a:rPr>
              <a:t>Also described as an Autooxidation Reaction</a:t>
            </a:r>
            <a:endParaRPr>
              <a:latin typeface="Merriweather"/>
              <a:ea typeface="Merriweather"/>
              <a:cs typeface="Merriweather"/>
              <a:sym typeface="Merriweather"/>
            </a:endParaRPr>
          </a:p>
          <a:p>
            <a:pPr marL="457200" lvl="0" indent="-317500" algn="l" rtl="0">
              <a:spcBef>
                <a:spcPts val="0"/>
              </a:spcBef>
              <a:spcAft>
                <a:spcPts val="0"/>
              </a:spcAft>
              <a:buSzPts val="1400"/>
              <a:buFont typeface="Merriweather"/>
              <a:buChar char="➔"/>
            </a:pPr>
            <a:r>
              <a:rPr lang="fr">
                <a:latin typeface="Merriweather"/>
                <a:ea typeface="Merriweather"/>
                <a:cs typeface="Merriweather"/>
                <a:sym typeface="Merriweather"/>
              </a:rPr>
              <a:t>Initiation can be done with HO</a:t>
            </a:r>
            <a:r>
              <a:rPr lang="fr" baseline="30000">
                <a:latin typeface="Merriweather"/>
                <a:ea typeface="Merriweather"/>
                <a:cs typeface="Merriweather"/>
                <a:sym typeface="Merriweather"/>
              </a:rPr>
              <a:t>・</a:t>
            </a:r>
            <a:r>
              <a:rPr lang="fr">
                <a:latin typeface="Merriweather"/>
                <a:ea typeface="Merriweather"/>
                <a:cs typeface="Merriweather"/>
                <a:sym typeface="Merriweather"/>
              </a:rPr>
              <a:t>or HOO</a:t>
            </a:r>
            <a:r>
              <a:rPr lang="fr" baseline="30000">
                <a:latin typeface="Merriweather"/>
                <a:ea typeface="Merriweather"/>
                <a:cs typeface="Merriweather"/>
                <a:sym typeface="Merriweather"/>
              </a:rPr>
              <a:t>・</a:t>
            </a:r>
            <a:endParaRPr>
              <a:latin typeface="Merriweather"/>
              <a:ea typeface="Merriweather"/>
              <a:cs typeface="Merriweather"/>
              <a:sym typeface="Merriweather"/>
            </a:endParaRPr>
          </a:p>
          <a:p>
            <a:pPr marL="457200" lvl="0" indent="-317500" algn="l" rtl="0">
              <a:spcBef>
                <a:spcPts val="0"/>
              </a:spcBef>
              <a:spcAft>
                <a:spcPts val="0"/>
              </a:spcAft>
              <a:buSzPts val="1400"/>
              <a:buFont typeface="Merriweather"/>
              <a:buChar char="➔"/>
            </a:pPr>
            <a:r>
              <a:rPr lang="fr">
                <a:latin typeface="Merriweather"/>
                <a:ea typeface="Merriweather"/>
                <a:cs typeface="Merriweather"/>
                <a:sym typeface="Merriweather"/>
              </a:rPr>
              <a:t>After initiation,  a propagation chain take place</a:t>
            </a:r>
            <a:endParaRPr>
              <a:latin typeface="Merriweather"/>
              <a:ea typeface="Merriweather"/>
              <a:cs typeface="Merriweather"/>
              <a:sym typeface="Merriweather"/>
            </a:endParaRPr>
          </a:p>
        </p:txBody>
      </p:sp>
      <p:pic>
        <p:nvPicPr>
          <p:cNvPr id="157" name="Google Shape;157;p22"/>
          <p:cNvPicPr preferRelativeResize="0"/>
          <p:nvPr/>
        </p:nvPicPr>
        <p:blipFill>
          <a:blip r:embed="rId3">
            <a:alphaModFix/>
          </a:blip>
          <a:stretch>
            <a:fillRect/>
          </a:stretch>
        </p:blipFill>
        <p:spPr>
          <a:xfrm>
            <a:off x="152400" y="1402950"/>
            <a:ext cx="4324359" cy="3646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5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61"/>
        <p:cNvGrpSpPr/>
        <p:nvPr/>
      </p:nvGrpSpPr>
      <p:grpSpPr>
        <a:xfrm>
          <a:off x="0" y="0"/>
          <a:ext cx="0" cy="0"/>
          <a:chOff x="0" y="0"/>
          <a:chExt cx="0" cy="0"/>
        </a:xfrm>
      </p:grpSpPr>
      <p:sp>
        <p:nvSpPr>
          <p:cNvPr id="162" name="Google Shape;162;p2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Lipid Peroxidation </a:t>
            </a:r>
            <a:endParaRPr/>
          </a:p>
        </p:txBody>
      </p:sp>
      <p:pic>
        <p:nvPicPr>
          <p:cNvPr id="163" name="Google Shape;163;p23"/>
          <p:cNvPicPr preferRelativeResize="0"/>
          <p:nvPr/>
        </p:nvPicPr>
        <p:blipFill>
          <a:blip r:embed="rId3">
            <a:alphaModFix/>
          </a:blip>
          <a:stretch>
            <a:fillRect/>
          </a:stretch>
        </p:blipFill>
        <p:spPr>
          <a:xfrm>
            <a:off x="6177350" y="1335150"/>
            <a:ext cx="2844179" cy="3714074"/>
          </a:xfrm>
          <a:prstGeom prst="rect">
            <a:avLst/>
          </a:prstGeom>
          <a:noFill/>
          <a:ln>
            <a:noFill/>
          </a:ln>
        </p:spPr>
      </p:pic>
      <p:sp>
        <p:nvSpPr>
          <p:cNvPr id="164" name="Google Shape;164;p23"/>
          <p:cNvSpPr txBox="1"/>
          <p:nvPr/>
        </p:nvSpPr>
        <p:spPr>
          <a:xfrm>
            <a:off x="978175" y="2240875"/>
            <a:ext cx="4228200" cy="190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u="sng">
                <a:latin typeface="Merriweather"/>
                <a:ea typeface="Merriweather"/>
                <a:cs typeface="Merriweather"/>
                <a:sym typeface="Merriweather"/>
              </a:rPr>
              <a:t>Consequence of Lipid Peroxide formation:</a:t>
            </a:r>
            <a:endParaRPr u="sng">
              <a:latin typeface="Merriweather"/>
              <a:ea typeface="Merriweather"/>
              <a:cs typeface="Merriweather"/>
              <a:sym typeface="Merriweather"/>
            </a:endParaRPr>
          </a:p>
          <a:p>
            <a:pPr marL="0" lvl="0" indent="0" algn="l" rtl="0">
              <a:spcBef>
                <a:spcPts val="0"/>
              </a:spcBef>
              <a:spcAft>
                <a:spcPts val="0"/>
              </a:spcAft>
              <a:buNone/>
            </a:pPr>
            <a:endParaRPr u="sng">
              <a:latin typeface="Merriweather"/>
              <a:ea typeface="Merriweather"/>
              <a:cs typeface="Merriweather"/>
              <a:sym typeface="Merriweather"/>
            </a:endParaRPr>
          </a:p>
          <a:p>
            <a:pPr marL="914400" lvl="0" indent="-317500" algn="l" rtl="0">
              <a:spcBef>
                <a:spcPts val="0"/>
              </a:spcBef>
              <a:spcAft>
                <a:spcPts val="0"/>
              </a:spcAft>
              <a:buSzPts val="1400"/>
              <a:buFont typeface="Merriweather"/>
              <a:buChar char="➔"/>
            </a:pPr>
            <a:r>
              <a:rPr lang="fr">
                <a:latin typeface="Merriweather"/>
                <a:ea typeface="Merriweather"/>
                <a:cs typeface="Merriweather"/>
                <a:sym typeface="Merriweather"/>
              </a:rPr>
              <a:t>Increase in polarity</a:t>
            </a:r>
            <a:endParaRPr>
              <a:latin typeface="Merriweather"/>
              <a:ea typeface="Merriweather"/>
              <a:cs typeface="Merriweather"/>
              <a:sym typeface="Merriweather"/>
            </a:endParaRPr>
          </a:p>
          <a:p>
            <a:pPr marL="914400" lvl="0" indent="-317500" algn="l" rtl="0">
              <a:spcBef>
                <a:spcPts val="0"/>
              </a:spcBef>
              <a:spcAft>
                <a:spcPts val="0"/>
              </a:spcAft>
              <a:buSzPts val="1400"/>
              <a:buFont typeface="Merriweather"/>
              <a:buChar char="➔"/>
            </a:pPr>
            <a:r>
              <a:rPr lang="fr">
                <a:latin typeface="Merriweather"/>
                <a:ea typeface="Merriweather"/>
                <a:cs typeface="Merriweather"/>
                <a:sym typeface="Merriweather"/>
              </a:rPr>
              <a:t>Increase in fluidity </a:t>
            </a:r>
            <a:endParaRPr>
              <a:latin typeface="Merriweather"/>
              <a:ea typeface="Merriweather"/>
              <a:cs typeface="Merriweather"/>
              <a:sym typeface="Merriweather"/>
            </a:endParaRPr>
          </a:p>
          <a:p>
            <a:pPr marL="914400" lvl="0" indent="-317500" algn="l" rtl="0">
              <a:spcBef>
                <a:spcPts val="0"/>
              </a:spcBef>
              <a:spcAft>
                <a:spcPts val="0"/>
              </a:spcAft>
              <a:buSzPts val="1400"/>
              <a:buFont typeface="Merriweather"/>
              <a:buChar char="➔"/>
            </a:pPr>
            <a:r>
              <a:rPr lang="fr">
                <a:latin typeface="Merriweather"/>
                <a:ea typeface="Merriweather"/>
                <a:cs typeface="Merriweather"/>
                <a:sym typeface="Merriweather"/>
              </a:rPr>
              <a:t>Efflux of cytosolic solutes </a:t>
            </a:r>
            <a:endParaRPr>
              <a:latin typeface="Merriweather"/>
              <a:ea typeface="Merriweather"/>
              <a:cs typeface="Merriweather"/>
              <a:sym typeface="Merriweather"/>
            </a:endParaRPr>
          </a:p>
          <a:p>
            <a:pPr marL="914400" lvl="0" indent="-317500" algn="l" rtl="0">
              <a:spcBef>
                <a:spcPts val="0"/>
              </a:spcBef>
              <a:spcAft>
                <a:spcPts val="0"/>
              </a:spcAft>
              <a:buSzPts val="1400"/>
              <a:buFont typeface="Merriweather"/>
              <a:buChar char="➔"/>
            </a:pPr>
            <a:r>
              <a:rPr lang="fr">
                <a:latin typeface="Merriweather"/>
                <a:ea typeface="Merriweather"/>
                <a:cs typeface="Merriweather"/>
                <a:sym typeface="Merriweather"/>
              </a:rPr>
              <a:t>Loss of membrane−protein activities</a:t>
            </a:r>
            <a:endParaRPr>
              <a:latin typeface="Merriweather"/>
              <a:ea typeface="Merriweather"/>
              <a:cs typeface="Merriweather"/>
              <a:sym typeface="Merriweather"/>
            </a:endParaRPr>
          </a:p>
          <a:p>
            <a:pPr marL="0" lvl="0" indent="0" algn="l" rtl="0">
              <a:spcBef>
                <a:spcPts val="0"/>
              </a:spcBef>
              <a:spcAft>
                <a:spcPts val="0"/>
              </a:spcAft>
              <a:buNone/>
            </a:pPr>
            <a:endParaRPr b="1">
              <a:latin typeface="Merriweather"/>
              <a:ea typeface="Merriweather"/>
              <a:cs typeface="Merriweather"/>
              <a:sym typeface="Merriweather"/>
            </a:endParaRPr>
          </a:p>
          <a:p>
            <a:pPr marL="0" lvl="0" indent="0" algn="l" rtl="0">
              <a:spcBef>
                <a:spcPts val="0"/>
              </a:spcBef>
              <a:spcAft>
                <a:spcPts val="0"/>
              </a:spcAft>
              <a:buNone/>
            </a:pPr>
            <a:r>
              <a:rPr lang="fr" b="1">
                <a:latin typeface="Merriweather"/>
                <a:ea typeface="Merriweather"/>
                <a:cs typeface="Merriweather"/>
                <a:sym typeface="Merriweather"/>
              </a:rPr>
              <a:t>⇒ Cell Death </a:t>
            </a:r>
            <a:endParaRPr b="1">
              <a:latin typeface="Merriweather"/>
              <a:ea typeface="Merriweather"/>
              <a:cs typeface="Merriweather"/>
              <a:sym typeface="Merriweather"/>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24"/>
          <p:cNvSpPr txBox="1">
            <a:spLocks noGrp="1"/>
          </p:cNvSpPr>
          <p:nvPr>
            <p:ph type="body" idx="4294967295"/>
          </p:nvPr>
        </p:nvSpPr>
        <p:spPr>
          <a:xfrm>
            <a:off x="311700" y="1505700"/>
            <a:ext cx="3999900" cy="3076200"/>
          </a:xfrm>
          <a:prstGeom prst="rect">
            <a:avLst/>
          </a:prstGeom>
        </p:spPr>
        <p:txBody>
          <a:bodyPr spcFirstLastPara="1" wrap="square" lIns="91425" tIns="91425" rIns="91425" bIns="91425" anchor="t" anchorCtr="0">
            <a:normAutofit/>
          </a:bodyPr>
          <a:lstStyle/>
          <a:p>
            <a:pPr marL="457200" lvl="0" indent="0" algn="l" rtl="0">
              <a:spcBef>
                <a:spcPts val="0"/>
              </a:spcBef>
              <a:spcAft>
                <a:spcPts val="1200"/>
              </a:spcAft>
              <a:buNone/>
            </a:pPr>
            <a:r>
              <a:rPr lang="fr"/>
              <a:t>→ hydroxyl radical /DNA (Lucas)</a:t>
            </a:r>
            <a:endParaRPr/>
          </a:p>
        </p:txBody>
      </p:sp>
      <p:sp>
        <p:nvSpPr>
          <p:cNvPr id="170" name="Google Shape;170;p24"/>
          <p:cNvSpPr txBox="1">
            <a:spLocks noGrp="1"/>
          </p:cNvSpPr>
          <p:nvPr>
            <p:ph type="title"/>
          </p:nvPr>
        </p:nvSpPr>
        <p:spPr>
          <a:xfrm>
            <a:off x="311700" y="3732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Main cellular targets → </a:t>
            </a:r>
            <a:r>
              <a:rPr lang="fr">
                <a:solidFill>
                  <a:srgbClr val="FFFF00"/>
                </a:solidFill>
              </a:rPr>
              <a:t>DNA</a:t>
            </a:r>
            <a:endParaRPr>
              <a:solidFill>
                <a:srgbClr val="FFFF00"/>
              </a:solidFill>
            </a:endParaRPr>
          </a:p>
        </p:txBody>
      </p:sp>
      <p:pic>
        <p:nvPicPr>
          <p:cNvPr id="171" name="Google Shape;171;p24"/>
          <p:cNvPicPr preferRelativeResize="0"/>
          <p:nvPr/>
        </p:nvPicPr>
        <p:blipFill>
          <a:blip r:embed="rId3">
            <a:alphaModFix/>
          </a:blip>
          <a:stretch>
            <a:fillRect/>
          </a:stretch>
        </p:blipFill>
        <p:spPr>
          <a:xfrm>
            <a:off x="205550" y="1505700"/>
            <a:ext cx="4041692" cy="3841750"/>
          </a:xfrm>
          <a:prstGeom prst="rect">
            <a:avLst/>
          </a:prstGeom>
          <a:noFill/>
          <a:ln>
            <a:noFill/>
          </a:ln>
        </p:spPr>
      </p:pic>
      <p:sp>
        <p:nvSpPr>
          <p:cNvPr id="172" name="Google Shape;172;p24"/>
          <p:cNvSpPr txBox="1"/>
          <p:nvPr/>
        </p:nvSpPr>
        <p:spPr>
          <a:xfrm>
            <a:off x="4883425" y="1593450"/>
            <a:ext cx="3580500" cy="3076200"/>
          </a:xfrm>
          <a:prstGeom prst="rect">
            <a:avLst/>
          </a:prstGeom>
          <a:noFill/>
          <a:ln>
            <a:noFill/>
          </a:ln>
        </p:spPr>
        <p:txBody>
          <a:bodyPr spcFirstLastPara="1" wrap="square" lIns="91425" tIns="91425" rIns="91425" bIns="91425" anchor="ctr" anchorCtr="0">
            <a:noAutofit/>
          </a:bodyPr>
          <a:lstStyle/>
          <a:p>
            <a:pPr marL="457200" lvl="0" indent="0" algn="just" rtl="0">
              <a:lnSpc>
                <a:spcPct val="200000"/>
              </a:lnSpc>
              <a:spcBef>
                <a:spcPts val="1000"/>
              </a:spcBef>
              <a:spcAft>
                <a:spcPts val="0"/>
              </a:spcAft>
              <a:buNone/>
            </a:pPr>
            <a:r>
              <a:rPr lang="fr" sz="1800" b="1">
                <a:latin typeface="Roboto"/>
                <a:ea typeface="Roboto"/>
                <a:cs typeface="Roboto"/>
                <a:sym typeface="Roboto"/>
              </a:rPr>
              <a:t>Oxydation target :</a:t>
            </a:r>
            <a:endParaRPr sz="1800" b="1">
              <a:latin typeface="Roboto"/>
              <a:ea typeface="Roboto"/>
              <a:cs typeface="Roboto"/>
              <a:sym typeface="Roboto"/>
            </a:endParaRPr>
          </a:p>
          <a:p>
            <a:pPr marL="457200" lvl="0" indent="-330200" algn="just" rtl="0">
              <a:lnSpc>
                <a:spcPct val="200000"/>
              </a:lnSpc>
              <a:spcBef>
                <a:spcPts val="1000"/>
              </a:spcBef>
              <a:spcAft>
                <a:spcPts val="0"/>
              </a:spcAft>
              <a:buSzPts val="1600"/>
              <a:buFont typeface="Roboto"/>
              <a:buChar char="●"/>
            </a:pPr>
            <a:r>
              <a:rPr lang="fr" sz="1600" b="1">
                <a:latin typeface="Roboto"/>
                <a:ea typeface="Roboto"/>
                <a:cs typeface="Roboto"/>
                <a:sym typeface="Roboto"/>
              </a:rPr>
              <a:t>Nucleic Base - ATGC</a:t>
            </a:r>
            <a:endParaRPr sz="1600" b="1">
              <a:latin typeface="Roboto"/>
              <a:ea typeface="Roboto"/>
              <a:cs typeface="Roboto"/>
              <a:sym typeface="Roboto"/>
            </a:endParaRPr>
          </a:p>
          <a:p>
            <a:pPr marL="457200" lvl="0" indent="-330200" algn="just" rtl="0">
              <a:lnSpc>
                <a:spcPct val="200000"/>
              </a:lnSpc>
              <a:spcBef>
                <a:spcPts val="1000"/>
              </a:spcBef>
              <a:spcAft>
                <a:spcPts val="0"/>
              </a:spcAft>
              <a:buSzPts val="1600"/>
              <a:buFont typeface="Roboto"/>
              <a:buChar char="●"/>
            </a:pPr>
            <a:r>
              <a:rPr lang="fr" sz="1600" b="1">
                <a:latin typeface="Roboto"/>
                <a:ea typeface="Roboto"/>
                <a:cs typeface="Roboto"/>
                <a:sym typeface="Roboto"/>
              </a:rPr>
              <a:t>Sugar</a:t>
            </a:r>
            <a:endParaRPr sz="1600" b="1">
              <a:latin typeface="Roboto"/>
              <a:ea typeface="Roboto"/>
              <a:cs typeface="Roboto"/>
              <a:sym typeface="Roboto"/>
            </a:endParaRPr>
          </a:p>
          <a:p>
            <a:pPr marL="457200" lvl="0" indent="-330200" algn="just" rtl="0">
              <a:lnSpc>
                <a:spcPct val="200000"/>
              </a:lnSpc>
              <a:spcBef>
                <a:spcPts val="1000"/>
              </a:spcBef>
              <a:spcAft>
                <a:spcPts val="1000"/>
              </a:spcAft>
              <a:buSzPts val="1600"/>
              <a:buFont typeface="Roboto"/>
              <a:buChar char="●"/>
            </a:pPr>
            <a:r>
              <a:rPr lang="fr" sz="1600" b="1">
                <a:latin typeface="Roboto"/>
                <a:ea typeface="Roboto"/>
                <a:cs typeface="Roboto"/>
                <a:sym typeface="Roboto"/>
              </a:rPr>
              <a:t>Phosphate </a:t>
            </a:r>
            <a:endParaRPr sz="1600" b="1">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p25"/>
          <p:cNvSpPr txBox="1">
            <a:spLocks noGrp="1"/>
          </p:cNvSpPr>
          <p:nvPr>
            <p:ph type="body" idx="4294967295"/>
          </p:nvPr>
        </p:nvSpPr>
        <p:spPr>
          <a:xfrm>
            <a:off x="311700" y="1505700"/>
            <a:ext cx="3999900" cy="3076200"/>
          </a:xfrm>
          <a:prstGeom prst="rect">
            <a:avLst/>
          </a:prstGeom>
        </p:spPr>
        <p:txBody>
          <a:bodyPr spcFirstLastPara="1" wrap="square" lIns="91425" tIns="91425" rIns="91425" bIns="91425" anchor="t" anchorCtr="0">
            <a:normAutofit/>
          </a:bodyPr>
          <a:lstStyle/>
          <a:p>
            <a:pPr marL="457200" lvl="0" indent="0" algn="l" rtl="0">
              <a:spcBef>
                <a:spcPts val="0"/>
              </a:spcBef>
              <a:spcAft>
                <a:spcPts val="1200"/>
              </a:spcAft>
              <a:buNone/>
            </a:pPr>
            <a:r>
              <a:rPr lang="fr"/>
              <a:t>→ hydroxyl radical /DNA (Lucas)</a:t>
            </a:r>
            <a:endParaRPr/>
          </a:p>
        </p:txBody>
      </p:sp>
      <p:sp>
        <p:nvSpPr>
          <p:cNvPr id="178" name="Google Shape;178;p25"/>
          <p:cNvSpPr txBox="1">
            <a:spLocks noGrp="1"/>
          </p:cNvSpPr>
          <p:nvPr>
            <p:ph type="title"/>
          </p:nvPr>
        </p:nvSpPr>
        <p:spPr>
          <a:xfrm>
            <a:off x="311700" y="3732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Main cellular targets → </a:t>
            </a:r>
            <a:r>
              <a:rPr lang="fr">
                <a:solidFill>
                  <a:srgbClr val="FFFF00"/>
                </a:solidFill>
              </a:rPr>
              <a:t>DNA</a:t>
            </a:r>
            <a:endParaRPr>
              <a:solidFill>
                <a:srgbClr val="FFFF00"/>
              </a:solidFill>
            </a:endParaRPr>
          </a:p>
        </p:txBody>
      </p:sp>
      <p:pic>
        <p:nvPicPr>
          <p:cNvPr id="179" name="Google Shape;179;p25"/>
          <p:cNvPicPr preferRelativeResize="0"/>
          <p:nvPr/>
        </p:nvPicPr>
        <p:blipFill>
          <a:blip r:embed="rId3">
            <a:alphaModFix/>
          </a:blip>
          <a:stretch>
            <a:fillRect/>
          </a:stretch>
        </p:blipFill>
        <p:spPr>
          <a:xfrm>
            <a:off x="205550" y="1505700"/>
            <a:ext cx="4041692" cy="3841750"/>
          </a:xfrm>
          <a:prstGeom prst="rect">
            <a:avLst/>
          </a:prstGeom>
          <a:noFill/>
          <a:ln>
            <a:noFill/>
          </a:ln>
        </p:spPr>
      </p:pic>
      <p:sp>
        <p:nvSpPr>
          <p:cNvPr id="180" name="Google Shape;180;p25"/>
          <p:cNvSpPr txBox="1"/>
          <p:nvPr/>
        </p:nvSpPr>
        <p:spPr>
          <a:xfrm>
            <a:off x="4883425" y="1593450"/>
            <a:ext cx="3580500" cy="3076200"/>
          </a:xfrm>
          <a:prstGeom prst="rect">
            <a:avLst/>
          </a:prstGeom>
          <a:noFill/>
          <a:ln>
            <a:noFill/>
          </a:ln>
        </p:spPr>
        <p:txBody>
          <a:bodyPr spcFirstLastPara="1" wrap="square" lIns="91425" tIns="91425" rIns="91425" bIns="91425" anchor="ctr" anchorCtr="0">
            <a:noAutofit/>
          </a:bodyPr>
          <a:lstStyle/>
          <a:p>
            <a:pPr marL="457200" lvl="0" indent="0" algn="just" rtl="0">
              <a:lnSpc>
                <a:spcPct val="200000"/>
              </a:lnSpc>
              <a:spcBef>
                <a:spcPts val="1000"/>
              </a:spcBef>
              <a:spcAft>
                <a:spcPts val="0"/>
              </a:spcAft>
              <a:buNone/>
            </a:pPr>
            <a:r>
              <a:rPr lang="fr" sz="1800" b="1">
                <a:latin typeface="Roboto"/>
                <a:ea typeface="Roboto"/>
                <a:cs typeface="Roboto"/>
                <a:sym typeface="Roboto"/>
              </a:rPr>
              <a:t>Oxydation target :</a:t>
            </a:r>
            <a:endParaRPr sz="1800" b="1">
              <a:latin typeface="Roboto"/>
              <a:ea typeface="Roboto"/>
              <a:cs typeface="Roboto"/>
              <a:sym typeface="Roboto"/>
            </a:endParaRPr>
          </a:p>
          <a:p>
            <a:pPr marL="457200" lvl="0" indent="-330200" algn="just" rtl="0">
              <a:lnSpc>
                <a:spcPct val="200000"/>
              </a:lnSpc>
              <a:spcBef>
                <a:spcPts val="1000"/>
              </a:spcBef>
              <a:spcAft>
                <a:spcPts val="0"/>
              </a:spcAft>
              <a:buSzPts val="1600"/>
              <a:buFont typeface="Roboto"/>
              <a:buChar char="●"/>
            </a:pPr>
            <a:r>
              <a:rPr lang="fr" sz="1600" b="1">
                <a:latin typeface="Roboto"/>
                <a:ea typeface="Roboto"/>
                <a:cs typeface="Roboto"/>
                <a:sym typeface="Roboto"/>
              </a:rPr>
              <a:t>Nucleic Base - A</a:t>
            </a:r>
            <a:r>
              <a:rPr lang="fr" sz="1600" b="1">
                <a:solidFill>
                  <a:srgbClr val="FF0000"/>
                </a:solidFill>
                <a:latin typeface="Roboto"/>
                <a:ea typeface="Roboto"/>
                <a:cs typeface="Roboto"/>
                <a:sym typeface="Roboto"/>
              </a:rPr>
              <a:t>T</a:t>
            </a:r>
            <a:r>
              <a:rPr lang="fr" sz="1600" b="1">
                <a:latin typeface="Roboto"/>
                <a:ea typeface="Roboto"/>
                <a:cs typeface="Roboto"/>
                <a:sym typeface="Roboto"/>
              </a:rPr>
              <a:t>GC</a:t>
            </a:r>
            <a:endParaRPr sz="1600" b="1">
              <a:latin typeface="Roboto"/>
              <a:ea typeface="Roboto"/>
              <a:cs typeface="Roboto"/>
              <a:sym typeface="Roboto"/>
            </a:endParaRPr>
          </a:p>
          <a:p>
            <a:pPr marL="457200" lvl="0" indent="-330200" algn="just" rtl="0">
              <a:lnSpc>
                <a:spcPct val="200000"/>
              </a:lnSpc>
              <a:spcBef>
                <a:spcPts val="1000"/>
              </a:spcBef>
              <a:spcAft>
                <a:spcPts val="0"/>
              </a:spcAft>
              <a:buSzPts val="1600"/>
              <a:buFont typeface="Roboto"/>
              <a:buChar char="●"/>
            </a:pPr>
            <a:r>
              <a:rPr lang="fr" sz="1600" b="1">
                <a:latin typeface="Roboto"/>
                <a:ea typeface="Roboto"/>
                <a:cs typeface="Roboto"/>
                <a:sym typeface="Roboto"/>
              </a:rPr>
              <a:t>Sugar</a:t>
            </a:r>
            <a:endParaRPr sz="1600" b="1">
              <a:latin typeface="Roboto"/>
              <a:ea typeface="Roboto"/>
              <a:cs typeface="Roboto"/>
              <a:sym typeface="Roboto"/>
            </a:endParaRPr>
          </a:p>
          <a:p>
            <a:pPr marL="457200" lvl="0" indent="-330200" algn="just" rtl="0">
              <a:lnSpc>
                <a:spcPct val="200000"/>
              </a:lnSpc>
              <a:spcBef>
                <a:spcPts val="1000"/>
              </a:spcBef>
              <a:spcAft>
                <a:spcPts val="1000"/>
              </a:spcAft>
              <a:buSzPts val="1600"/>
              <a:buFont typeface="Roboto"/>
              <a:buChar char="●"/>
            </a:pPr>
            <a:r>
              <a:rPr lang="fr" sz="1600" b="1">
                <a:latin typeface="Roboto"/>
                <a:ea typeface="Roboto"/>
                <a:cs typeface="Roboto"/>
                <a:sym typeface="Roboto"/>
              </a:rPr>
              <a:t>Phosphate </a:t>
            </a:r>
            <a:endParaRPr sz="1600" b="1">
              <a:latin typeface="Roboto"/>
              <a:ea typeface="Roboto"/>
              <a:cs typeface="Roboto"/>
              <a:sym typeface="Roboto"/>
            </a:endParaRPr>
          </a:p>
        </p:txBody>
      </p:sp>
      <p:sp>
        <p:nvSpPr>
          <p:cNvPr id="181" name="Google Shape;181;p25"/>
          <p:cNvSpPr/>
          <p:nvPr/>
        </p:nvSpPr>
        <p:spPr>
          <a:xfrm>
            <a:off x="5332950" y="2652275"/>
            <a:ext cx="1378200" cy="4260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p26"/>
          <p:cNvSpPr txBox="1">
            <a:spLocks noGrp="1"/>
          </p:cNvSpPr>
          <p:nvPr>
            <p:ph type="title"/>
          </p:nvPr>
        </p:nvSpPr>
        <p:spPr>
          <a:xfrm>
            <a:off x="311700" y="3732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Main cellular targets → </a:t>
            </a:r>
            <a:r>
              <a:rPr lang="fr">
                <a:solidFill>
                  <a:srgbClr val="FFFF00"/>
                </a:solidFill>
              </a:rPr>
              <a:t>DNA</a:t>
            </a:r>
            <a:endParaRPr>
              <a:solidFill>
                <a:srgbClr val="FFFF00"/>
              </a:solidFill>
            </a:endParaRPr>
          </a:p>
        </p:txBody>
      </p:sp>
      <p:sp>
        <p:nvSpPr>
          <p:cNvPr id="187" name="Google Shape;187;p26"/>
          <p:cNvSpPr txBox="1"/>
          <p:nvPr/>
        </p:nvSpPr>
        <p:spPr>
          <a:xfrm>
            <a:off x="327450" y="1348963"/>
            <a:ext cx="3822000" cy="48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500" b="1">
                <a:latin typeface="Roboto"/>
                <a:ea typeface="Roboto"/>
                <a:cs typeface="Roboto"/>
                <a:sym typeface="Roboto"/>
              </a:rPr>
              <a:t>Thymine oxidation by </a:t>
            </a:r>
            <a:endParaRPr sz="2500" b="1">
              <a:latin typeface="Roboto"/>
              <a:ea typeface="Roboto"/>
              <a:cs typeface="Roboto"/>
              <a:sym typeface="Roboto"/>
            </a:endParaRPr>
          </a:p>
        </p:txBody>
      </p:sp>
      <p:pic>
        <p:nvPicPr>
          <p:cNvPr id="188" name="Google Shape;188;p26"/>
          <p:cNvPicPr preferRelativeResize="0"/>
          <p:nvPr/>
        </p:nvPicPr>
        <p:blipFill>
          <a:blip r:embed="rId3">
            <a:alphaModFix/>
          </a:blip>
          <a:stretch>
            <a:fillRect/>
          </a:stretch>
        </p:blipFill>
        <p:spPr>
          <a:xfrm>
            <a:off x="3578500" y="1407600"/>
            <a:ext cx="848508" cy="483000"/>
          </a:xfrm>
          <a:prstGeom prst="rect">
            <a:avLst/>
          </a:prstGeom>
          <a:noFill/>
          <a:ln>
            <a:noFill/>
          </a:ln>
        </p:spPr>
      </p:pic>
      <p:pic>
        <p:nvPicPr>
          <p:cNvPr id="189" name="Google Shape;189;p26"/>
          <p:cNvPicPr preferRelativeResize="0"/>
          <p:nvPr/>
        </p:nvPicPr>
        <p:blipFill>
          <a:blip r:embed="rId4">
            <a:alphaModFix/>
          </a:blip>
          <a:stretch>
            <a:fillRect/>
          </a:stretch>
        </p:blipFill>
        <p:spPr>
          <a:xfrm>
            <a:off x="152400" y="2251350"/>
            <a:ext cx="2114550" cy="2514600"/>
          </a:xfrm>
          <a:prstGeom prst="rect">
            <a:avLst/>
          </a:prstGeom>
          <a:noFill/>
          <a:ln>
            <a:noFill/>
          </a:ln>
        </p:spPr>
      </p:pic>
      <p:sp>
        <p:nvSpPr>
          <p:cNvPr id="190" name="Google Shape;190;p26"/>
          <p:cNvSpPr/>
          <p:nvPr/>
        </p:nvSpPr>
        <p:spPr>
          <a:xfrm>
            <a:off x="311700" y="1348975"/>
            <a:ext cx="4188000" cy="559200"/>
          </a:xfrm>
          <a:prstGeom prst="rect">
            <a:avLst/>
          </a:prstGeom>
          <a:noFill/>
          <a:ln w="2857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191" name="Google Shape;191;p26"/>
          <p:cNvPicPr preferRelativeResize="0"/>
          <p:nvPr/>
        </p:nvPicPr>
        <p:blipFill>
          <a:blip r:embed="rId5">
            <a:alphaModFix/>
          </a:blip>
          <a:stretch>
            <a:fillRect/>
          </a:stretch>
        </p:blipFill>
        <p:spPr>
          <a:xfrm>
            <a:off x="2311925" y="2015463"/>
            <a:ext cx="4339500" cy="3138765"/>
          </a:xfrm>
          <a:prstGeom prst="rect">
            <a:avLst/>
          </a:prstGeom>
          <a:noFill/>
          <a:ln>
            <a:noFill/>
          </a:ln>
        </p:spPr>
      </p:pic>
      <p:pic>
        <p:nvPicPr>
          <p:cNvPr id="192" name="Google Shape;192;p26"/>
          <p:cNvPicPr preferRelativeResize="0"/>
          <p:nvPr/>
        </p:nvPicPr>
        <p:blipFill>
          <a:blip r:embed="rId6">
            <a:alphaModFix/>
          </a:blip>
          <a:stretch>
            <a:fillRect/>
          </a:stretch>
        </p:blipFill>
        <p:spPr>
          <a:xfrm>
            <a:off x="6430100" y="3278356"/>
            <a:ext cx="848500" cy="273818"/>
          </a:xfrm>
          <a:prstGeom prst="rect">
            <a:avLst/>
          </a:prstGeom>
          <a:noFill/>
          <a:ln>
            <a:noFill/>
          </a:ln>
        </p:spPr>
      </p:pic>
      <p:pic>
        <p:nvPicPr>
          <p:cNvPr id="193" name="Google Shape;193;p26"/>
          <p:cNvPicPr preferRelativeResize="0"/>
          <p:nvPr/>
        </p:nvPicPr>
        <p:blipFill>
          <a:blip r:embed="rId7">
            <a:alphaModFix/>
          </a:blip>
          <a:stretch>
            <a:fillRect/>
          </a:stretch>
        </p:blipFill>
        <p:spPr>
          <a:xfrm>
            <a:off x="7278600" y="1407600"/>
            <a:ext cx="1772258" cy="1976606"/>
          </a:xfrm>
          <a:prstGeom prst="rect">
            <a:avLst/>
          </a:prstGeom>
          <a:noFill/>
          <a:ln>
            <a:noFill/>
          </a:ln>
        </p:spPr>
      </p:pic>
      <p:pic>
        <p:nvPicPr>
          <p:cNvPr id="194" name="Google Shape;194;p26"/>
          <p:cNvPicPr preferRelativeResize="0"/>
          <p:nvPr/>
        </p:nvPicPr>
        <p:blipFill>
          <a:blip r:embed="rId8">
            <a:alphaModFix/>
          </a:blip>
          <a:stretch>
            <a:fillRect/>
          </a:stretch>
        </p:blipFill>
        <p:spPr>
          <a:xfrm>
            <a:off x="7278600" y="3416829"/>
            <a:ext cx="1865400" cy="1857547"/>
          </a:xfrm>
          <a:prstGeom prst="rect">
            <a:avLst/>
          </a:prstGeom>
          <a:noFill/>
          <a:ln>
            <a:noFill/>
          </a:ln>
        </p:spPr>
      </p:pic>
      <p:sp>
        <p:nvSpPr>
          <p:cNvPr id="195" name="Google Shape;195;p26"/>
          <p:cNvSpPr/>
          <p:nvPr/>
        </p:nvSpPr>
        <p:spPr>
          <a:xfrm>
            <a:off x="2266950" y="2078475"/>
            <a:ext cx="4480200" cy="3195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6" name="Google Shape;196;p26"/>
          <p:cNvSpPr/>
          <p:nvPr/>
        </p:nvSpPr>
        <p:spPr>
          <a:xfrm>
            <a:off x="4787350" y="1436463"/>
            <a:ext cx="4480200" cy="3805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7" name="Google Shape;197;p26"/>
          <p:cNvSpPr txBox="1"/>
          <p:nvPr/>
        </p:nvSpPr>
        <p:spPr>
          <a:xfrm>
            <a:off x="4842875" y="1436475"/>
            <a:ext cx="2520000" cy="392400"/>
          </a:xfrm>
          <a:prstGeom prst="rect">
            <a:avLst/>
          </a:prstGeom>
          <a:noFill/>
          <a:ln w="28575" cap="flat" cmpd="sng">
            <a:solidFill>
              <a:srgbClr val="22222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r" b="1">
                <a:solidFill>
                  <a:srgbClr val="FF0000"/>
                </a:solidFill>
                <a:latin typeface="Roboto"/>
                <a:ea typeface="Roboto"/>
                <a:cs typeface="Roboto"/>
                <a:sym typeface="Roboto"/>
              </a:rPr>
              <a:t>Paramagnetic </a:t>
            </a:r>
            <a:r>
              <a:rPr lang="fr" b="1">
                <a:latin typeface="Roboto"/>
                <a:ea typeface="Roboto"/>
                <a:cs typeface="Roboto"/>
                <a:sym typeface="Roboto"/>
              </a:rPr>
              <a:t>/ </a:t>
            </a:r>
            <a:r>
              <a:rPr lang="fr" b="1">
                <a:solidFill>
                  <a:srgbClr val="0000FF"/>
                </a:solidFill>
                <a:latin typeface="Roboto"/>
                <a:ea typeface="Roboto"/>
                <a:cs typeface="Roboto"/>
                <a:sym typeface="Roboto"/>
              </a:rPr>
              <a:t>Diamagnetic</a:t>
            </a:r>
            <a:endParaRPr b="1">
              <a:solidFill>
                <a:srgbClr val="0000FF"/>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Google Shape;202;p27"/>
          <p:cNvSpPr txBox="1">
            <a:spLocks noGrp="1"/>
          </p:cNvSpPr>
          <p:nvPr>
            <p:ph type="title"/>
          </p:nvPr>
        </p:nvSpPr>
        <p:spPr>
          <a:xfrm>
            <a:off x="311700" y="3732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Main cellular targets → </a:t>
            </a:r>
            <a:r>
              <a:rPr lang="fr">
                <a:solidFill>
                  <a:srgbClr val="FFFF00"/>
                </a:solidFill>
              </a:rPr>
              <a:t>DNA</a:t>
            </a:r>
            <a:endParaRPr>
              <a:solidFill>
                <a:srgbClr val="FFFF00"/>
              </a:solidFill>
            </a:endParaRPr>
          </a:p>
        </p:txBody>
      </p:sp>
      <p:sp>
        <p:nvSpPr>
          <p:cNvPr id="203" name="Google Shape;203;p27"/>
          <p:cNvSpPr txBox="1"/>
          <p:nvPr/>
        </p:nvSpPr>
        <p:spPr>
          <a:xfrm>
            <a:off x="327450" y="1348963"/>
            <a:ext cx="3822000" cy="48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500" b="1">
                <a:latin typeface="Roboto"/>
                <a:ea typeface="Roboto"/>
                <a:cs typeface="Roboto"/>
                <a:sym typeface="Roboto"/>
              </a:rPr>
              <a:t>Thymine oxidation by </a:t>
            </a:r>
            <a:endParaRPr sz="2500" b="1">
              <a:latin typeface="Roboto"/>
              <a:ea typeface="Roboto"/>
              <a:cs typeface="Roboto"/>
              <a:sym typeface="Roboto"/>
            </a:endParaRPr>
          </a:p>
        </p:txBody>
      </p:sp>
      <p:pic>
        <p:nvPicPr>
          <p:cNvPr id="204" name="Google Shape;204;p27"/>
          <p:cNvPicPr preferRelativeResize="0"/>
          <p:nvPr/>
        </p:nvPicPr>
        <p:blipFill>
          <a:blip r:embed="rId3">
            <a:alphaModFix/>
          </a:blip>
          <a:stretch>
            <a:fillRect/>
          </a:stretch>
        </p:blipFill>
        <p:spPr>
          <a:xfrm>
            <a:off x="3578500" y="1407600"/>
            <a:ext cx="848508" cy="483000"/>
          </a:xfrm>
          <a:prstGeom prst="rect">
            <a:avLst/>
          </a:prstGeom>
          <a:noFill/>
          <a:ln>
            <a:noFill/>
          </a:ln>
        </p:spPr>
      </p:pic>
      <p:pic>
        <p:nvPicPr>
          <p:cNvPr id="205" name="Google Shape;205;p27"/>
          <p:cNvPicPr preferRelativeResize="0"/>
          <p:nvPr/>
        </p:nvPicPr>
        <p:blipFill>
          <a:blip r:embed="rId4">
            <a:alphaModFix/>
          </a:blip>
          <a:stretch>
            <a:fillRect/>
          </a:stretch>
        </p:blipFill>
        <p:spPr>
          <a:xfrm>
            <a:off x="152400" y="2251350"/>
            <a:ext cx="2114550" cy="2514600"/>
          </a:xfrm>
          <a:prstGeom prst="rect">
            <a:avLst/>
          </a:prstGeom>
          <a:noFill/>
          <a:ln>
            <a:noFill/>
          </a:ln>
        </p:spPr>
      </p:pic>
      <p:sp>
        <p:nvSpPr>
          <p:cNvPr id="206" name="Google Shape;206;p27"/>
          <p:cNvSpPr/>
          <p:nvPr/>
        </p:nvSpPr>
        <p:spPr>
          <a:xfrm>
            <a:off x="311700" y="1348975"/>
            <a:ext cx="4188000" cy="559200"/>
          </a:xfrm>
          <a:prstGeom prst="rect">
            <a:avLst/>
          </a:prstGeom>
          <a:noFill/>
          <a:ln w="2857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207" name="Google Shape;207;p27"/>
          <p:cNvPicPr preferRelativeResize="0"/>
          <p:nvPr/>
        </p:nvPicPr>
        <p:blipFill>
          <a:blip r:embed="rId5">
            <a:alphaModFix/>
          </a:blip>
          <a:stretch>
            <a:fillRect/>
          </a:stretch>
        </p:blipFill>
        <p:spPr>
          <a:xfrm>
            <a:off x="2311925" y="2015463"/>
            <a:ext cx="4339500" cy="3138765"/>
          </a:xfrm>
          <a:prstGeom prst="rect">
            <a:avLst/>
          </a:prstGeom>
          <a:noFill/>
          <a:ln>
            <a:noFill/>
          </a:ln>
        </p:spPr>
      </p:pic>
      <p:pic>
        <p:nvPicPr>
          <p:cNvPr id="208" name="Google Shape;208;p27"/>
          <p:cNvPicPr preferRelativeResize="0"/>
          <p:nvPr/>
        </p:nvPicPr>
        <p:blipFill>
          <a:blip r:embed="rId6">
            <a:alphaModFix/>
          </a:blip>
          <a:stretch>
            <a:fillRect/>
          </a:stretch>
        </p:blipFill>
        <p:spPr>
          <a:xfrm>
            <a:off x="6658700" y="3278356"/>
            <a:ext cx="848500" cy="273818"/>
          </a:xfrm>
          <a:prstGeom prst="rect">
            <a:avLst/>
          </a:prstGeom>
          <a:noFill/>
          <a:ln>
            <a:noFill/>
          </a:ln>
        </p:spPr>
      </p:pic>
      <p:pic>
        <p:nvPicPr>
          <p:cNvPr id="209" name="Google Shape;209;p27"/>
          <p:cNvPicPr preferRelativeResize="0"/>
          <p:nvPr/>
        </p:nvPicPr>
        <p:blipFill>
          <a:blip r:embed="rId7">
            <a:alphaModFix/>
          </a:blip>
          <a:stretch>
            <a:fillRect/>
          </a:stretch>
        </p:blipFill>
        <p:spPr>
          <a:xfrm>
            <a:off x="7278600" y="1407600"/>
            <a:ext cx="1772258" cy="1976606"/>
          </a:xfrm>
          <a:prstGeom prst="rect">
            <a:avLst/>
          </a:prstGeom>
          <a:noFill/>
          <a:ln>
            <a:noFill/>
          </a:ln>
        </p:spPr>
      </p:pic>
      <p:pic>
        <p:nvPicPr>
          <p:cNvPr id="210" name="Google Shape;210;p27"/>
          <p:cNvPicPr preferRelativeResize="0"/>
          <p:nvPr/>
        </p:nvPicPr>
        <p:blipFill>
          <a:blip r:embed="rId8">
            <a:alphaModFix/>
          </a:blip>
          <a:stretch>
            <a:fillRect/>
          </a:stretch>
        </p:blipFill>
        <p:spPr>
          <a:xfrm>
            <a:off x="7278600" y="3416829"/>
            <a:ext cx="1865400" cy="1857547"/>
          </a:xfrm>
          <a:prstGeom prst="rect">
            <a:avLst/>
          </a:prstGeom>
          <a:noFill/>
          <a:ln>
            <a:noFill/>
          </a:ln>
        </p:spPr>
      </p:pic>
      <p:sp>
        <p:nvSpPr>
          <p:cNvPr id="211" name="Google Shape;211;p27"/>
          <p:cNvSpPr/>
          <p:nvPr/>
        </p:nvSpPr>
        <p:spPr>
          <a:xfrm>
            <a:off x="6616150" y="1436463"/>
            <a:ext cx="4480200" cy="3805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12" name="Google Shape;212;p27"/>
          <p:cNvSpPr/>
          <p:nvPr/>
        </p:nvSpPr>
        <p:spPr>
          <a:xfrm>
            <a:off x="4572000" y="4944625"/>
            <a:ext cx="407100" cy="209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13" name="Google Shape;213;p27"/>
          <p:cNvSpPr/>
          <p:nvPr/>
        </p:nvSpPr>
        <p:spPr>
          <a:xfrm>
            <a:off x="3901375" y="5102783"/>
            <a:ext cx="1609500" cy="17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14" name="Google Shape;214;p27"/>
          <p:cNvSpPr txBox="1"/>
          <p:nvPr/>
        </p:nvSpPr>
        <p:spPr>
          <a:xfrm>
            <a:off x="4842875" y="1436475"/>
            <a:ext cx="2520000" cy="392400"/>
          </a:xfrm>
          <a:prstGeom prst="rect">
            <a:avLst/>
          </a:prstGeom>
          <a:noFill/>
          <a:ln w="28575" cap="flat" cmpd="sng">
            <a:solidFill>
              <a:srgbClr val="22222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r" b="1">
                <a:solidFill>
                  <a:srgbClr val="FF0000"/>
                </a:solidFill>
                <a:latin typeface="Roboto"/>
                <a:ea typeface="Roboto"/>
                <a:cs typeface="Roboto"/>
                <a:sym typeface="Roboto"/>
              </a:rPr>
              <a:t>Paramagnetic </a:t>
            </a:r>
            <a:r>
              <a:rPr lang="fr" b="1">
                <a:latin typeface="Roboto"/>
                <a:ea typeface="Roboto"/>
                <a:cs typeface="Roboto"/>
                <a:sym typeface="Roboto"/>
              </a:rPr>
              <a:t>/ </a:t>
            </a:r>
            <a:r>
              <a:rPr lang="fr" b="1">
                <a:solidFill>
                  <a:srgbClr val="0000FF"/>
                </a:solidFill>
                <a:latin typeface="Roboto"/>
                <a:ea typeface="Roboto"/>
                <a:cs typeface="Roboto"/>
                <a:sym typeface="Roboto"/>
              </a:rPr>
              <a:t>Diamagnetic</a:t>
            </a:r>
            <a:endParaRPr b="1">
              <a:solidFill>
                <a:srgbClr val="0000FF"/>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28"/>
          <p:cNvSpPr txBox="1">
            <a:spLocks noGrp="1"/>
          </p:cNvSpPr>
          <p:nvPr>
            <p:ph type="title"/>
          </p:nvPr>
        </p:nvSpPr>
        <p:spPr>
          <a:xfrm>
            <a:off x="311700" y="3732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Main cellular targets → </a:t>
            </a:r>
            <a:r>
              <a:rPr lang="fr">
                <a:solidFill>
                  <a:srgbClr val="FFFF00"/>
                </a:solidFill>
              </a:rPr>
              <a:t>DNA</a:t>
            </a:r>
            <a:endParaRPr>
              <a:solidFill>
                <a:srgbClr val="FFFF00"/>
              </a:solidFill>
            </a:endParaRPr>
          </a:p>
        </p:txBody>
      </p:sp>
      <p:sp>
        <p:nvSpPr>
          <p:cNvPr id="220" name="Google Shape;220;p28"/>
          <p:cNvSpPr txBox="1"/>
          <p:nvPr/>
        </p:nvSpPr>
        <p:spPr>
          <a:xfrm>
            <a:off x="327450" y="1348963"/>
            <a:ext cx="3822000" cy="48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500" b="1">
                <a:latin typeface="Roboto"/>
                <a:ea typeface="Roboto"/>
                <a:cs typeface="Roboto"/>
                <a:sym typeface="Roboto"/>
              </a:rPr>
              <a:t>Thymine oxidation by </a:t>
            </a:r>
            <a:endParaRPr sz="2500" b="1">
              <a:latin typeface="Roboto"/>
              <a:ea typeface="Roboto"/>
              <a:cs typeface="Roboto"/>
              <a:sym typeface="Roboto"/>
            </a:endParaRPr>
          </a:p>
        </p:txBody>
      </p:sp>
      <p:pic>
        <p:nvPicPr>
          <p:cNvPr id="221" name="Google Shape;221;p28"/>
          <p:cNvPicPr preferRelativeResize="0"/>
          <p:nvPr/>
        </p:nvPicPr>
        <p:blipFill>
          <a:blip r:embed="rId3">
            <a:alphaModFix/>
          </a:blip>
          <a:stretch>
            <a:fillRect/>
          </a:stretch>
        </p:blipFill>
        <p:spPr>
          <a:xfrm>
            <a:off x="3578500" y="1407600"/>
            <a:ext cx="848508" cy="483000"/>
          </a:xfrm>
          <a:prstGeom prst="rect">
            <a:avLst/>
          </a:prstGeom>
          <a:noFill/>
          <a:ln>
            <a:noFill/>
          </a:ln>
        </p:spPr>
      </p:pic>
      <p:pic>
        <p:nvPicPr>
          <p:cNvPr id="222" name="Google Shape;222;p28"/>
          <p:cNvPicPr preferRelativeResize="0"/>
          <p:nvPr/>
        </p:nvPicPr>
        <p:blipFill>
          <a:blip r:embed="rId4">
            <a:alphaModFix/>
          </a:blip>
          <a:stretch>
            <a:fillRect/>
          </a:stretch>
        </p:blipFill>
        <p:spPr>
          <a:xfrm>
            <a:off x="152400" y="2251350"/>
            <a:ext cx="2114550" cy="2514600"/>
          </a:xfrm>
          <a:prstGeom prst="rect">
            <a:avLst/>
          </a:prstGeom>
          <a:noFill/>
          <a:ln>
            <a:noFill/>
          </a:ln>
        </p:spPr>
      </p:pic>
      <p:sp>
        <p:nvSpPr>
          <p:cNvPr id="223" name="Google Shape;223;p28"/>
          <p:cNvSpPr/>
          <p:nvPr/>
        </p:nvSpPr>
        <p:spPr>
          <a:xfrm>
            <a:off x="311700" y="1348975"/>
            <a:ext cx="4188000" cy="559200"/>
          </a:xfrm>
          <a:prstGeom prst="rect">
            <a:avLst/>
          </a:prstGeom>
          <a:noFill/>
          <a:ln w="2857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224" name="Google Shape;224;p28"/>
          <p:cNvPicPr preferRelativeResize="0"/>
          <p:nvPr/>
        </p:nvPicPr>
        <p:blipFill>
          <a:blip r:embed="rId5">
            <a:alphaModFix/>
          </a:blip>
          <a:stretch>
            <a:fillRect/>
          </a:stretch>
        </p:blipFill>
        <p:spPr>
          <a:xfrm>
            <a:off x="2311925" y="2015463"/>
            <a:ext cx="4339500" cy="3138765"/>
          </a:xfrm>
          <a:prstGeom prst="rect">
            <a:avLst/>
          </a:prstGeom>
          <a:noFill/>
          <a:ln>
            <a:noFill/>
          </a:ln>
        </p:spPr>
      </p:pic>
      <p:pic>
        <p:nvPicPr>
          <p:cNvPr id="225" name="Google Shape;225;p28"/>
          <p:cNvPicPr preferRelativeResize="0"/>
          <p:nvPr/>
        </p:nvPicPr>
        <p:blipFill>
          <a:blip r:embed="rId6">
            <a:alphaModFix/>
          </a:blip>
          <a:stretch>
            <a:fillRect/>
          </a:stretch>
        </p:blipFill>
        <p:spPr>
          <a:xfrm>
            <a:off x="6430100" y="3278356"/>
            <a:ext cx="848500" cy="273818"/>
          </a:xfrm>
          <a:prstGeom prst="rect">
            <a:avLst/>
          </a:prstGeom>
          <a:noFill/>
          <a:ln>
            <a:noFill/>
          </a:ln>
        </p:spPr>
      </p:pic>
      <p:pic>
        <p:nvPicPr>
          <p:cNvPr id="226" name="Google Shape;226;p28"/>
          <p:cNvPicPr preferRelativeResize="0"/>
          <p:nvPr/>
        </p:nvPicPr>
        <p:blipFill>
          <a:blip r:embed="rId7">
            <a:alphaModFix/>
          </a:blip>
          <a:stretch>
            <a:fillRect/>
          </a:stretch>
        </p:blipFill>
        <p:spPr>
          <a:xfrm>
            <a:off x="7278600" y="1331400"/>
            <a:ext cx="1772258" cy="1976606"/>
          </a:xfrm>
          <a:prstGeom prst="rect">
            <a:avLst/>
          </a:prstGeom>
          <a:noFill/>
          <a:ln>
            <a:noFill/>
          </a:ln>
        </p:spPr>
      </p:pic>
      <p:pic>
        <p:nvPicPr>
          <p:cNvPr id="227" name="Google Shape;227;p28"/>
          <p:cNvPicPr preferRelativeResize="0"/>
          <p:nvPr/>
        </p:nvPicPr>
        <p:blipFill>
          <a:blip r:embed="rId8">
            <a:alphaModFix/>
          </a:blip>
          <a:stretch>
            <a:fillRect/>
          </a:stretch>
        </p:blipFill>
        <p:spPr>
          <a:xfrm>
            <a:off x="7278600" y="3264429"/>
            <a:ext cx="1865400" cy="1857547"/>
          </a:xfrm>
          <a:prstGeom prst="rect">
            <a:avLst/>
          </a:prstGeom>
          <a:noFill/>
          <a:ln>
            <a:noFill/>
          </a:ln>
        </p:spPr>
      </p:pic>
      <p:sp>
        <p:nvSpPr>
          <p:cNvPr id="228" name="Google Shape;228;p28"/>
          <p:cNvSpPr/>
          <p:nvPr/>
        </p:nvSpPr>
        <p:spPr>
          <a:xfrm>
            <a:off x="3901375" y="5102783"/>
            <a:ext cx="1609500" cy="17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29" name="Google Shape;229;p28"/>
          <p:cNvSpPr/>
          <p:nvPr/>
        </p:nvSpPr>
        <p:spPr>
          <a:xfrm>
            <a:off x="4572000" y="4944625"/>
            <a:ext cx="407100" cy="209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0" name="Google Shape;230;p28"/>
          <p:cNvSpPr txBox="1"/>
          <p:nvPr/>
        </p:nvSpPr>
        <p:spPr>
          <a:xfrm>
            <a:off x="4842875" y="1436475"/>
            <a:ext cx="2520000" cy="392400"/>
          </a:xfrm>
          <a:prstGeom prst="rect">
            <a:avLst/>
          </a:prstGeom>
          <a:noFill/>
          <a:ln w="28575" cap="flat" cmpd="sng">
            <a:solidFill>
              <a:srgbClr val="22222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r" b="1">
                <a:solidFill>
                  <a:srgbClr val="FF0000"/>
                </a:solidFill>
                <a:latin typeface="Roboto"/>
                <a:ea typeface="Roboto"/>
                <a:cs typeface="Roboto"/>
                <a:sym typeface="Roboto"/>
              </a:rPr>
              <a:t>Paramagnetic </a:t>
            </a:r>
            <a:r>
              <a:rPr lang="fr" b="1">
                <a:latin typeface="Roboto"/>
                <a:ea typeface="Roboto"/>
                <a:cs typeface="Roboto"/>
                <a:sym typeface="Roboto"/>
              </a:rPr>
              <a:t>/ </a:t>
            </a:r>
            <a:r>
              <a:rPr lang="fr" b="1">
                <a:solidFill>
                  <a:srgbClr val="0000FF"/>
                </a:solidFill>
                <a:latin typeface="Roboto"/>
                <a:ea typeface="Roboto"/>
                <a:cs typeface="Roboto"/>
                <a:sym typeface="Roboto"/>
              </a:rPr>
              <a:t>Diamagnetic</a:t>
            </a:r>
            <a:endParaRPr b="1">
              <a:solidFill>
                <a:srgbClr val="0000FF"/>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29"/>
          <p:cNvSpPr txBox="1">
            <a:spLocks noGrp="1"/>
          </p:cNvSpPr>
          <p:nvPr>
            <p:ph type="title"/>
          </p:nvPr>
        </p:nvSpPr>
        <p:spPr>
          <a:xfrm>
            <a:off x="311700" y="3732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Main cellular targets → </a:t>
            </a:r>
            <a:r>
              <a:rPr lang="fr">
                <a:solidFill>
                  <a:srgbClr val="FFFF00"/>
                </a:solidFill>
              </a:rPr>
              <a:t>DNA</a:t>
            </a:r>
            <a:endParaRPr>
              <a:solidFill>
                <a:srgbClr val="FFFF00"/>
              </a:solidFill>
            </a:endParaRPr>
          </a:p>
        </p:txBody>
      </p:sp>
      <p:sp>
        <p:nvSpPr>
          <p:cNvPr id="236" name="Google Shape;236;p29"/>
          <p:cNvSpPr txBox="1"/>
          <p:nvPr/>
        </p:nvSpPr>
        <p:spPr>
          <a:xfrm>
            <a:off x="327450" y="1348963"/>
            <a:ext cx="3822000" cy="48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500" b="1">
                <a:latin typeface="Roboto"/>
                <a:ea typeface="Roboto"/>
                <a:cs typeface="Roboto"/>
                <a:sym typeface="Roboto"/>
              </a:rPr>
              <a:t>Thymine oxidation by </a:t>
            </a:r>
            <a:endParaRPr sz="2500" b="1">
              <a:latin typeface="Roboto"/>
              <a:ea typeface="Roboto"/>
              <a:cs typeface="Roboto"/>
              <a:sym typeface="Roboto"/>
            </a:endParaRPr>
          </a:p>
        </p:txBody>
      </p:sp>
      <p:pic>
        <p:nvPicPr>
          <p:cNvPr id="237" name="Google Shape;237;p29"/>
          <p:cNvPicPr preferRelativeResize="0"/>
          <p:nvPr/>
        </p:nvPicPr>
        <p:blipFill>
          <a:blip r:embed="rId3">
            <a:alphaModFix/>
          </a:blip>
          <a:stretch>
            <a:fillRect/>
          </a:stretch>
        </p:blipFill>
        <p:spPr>
          <a:xfrm>
            <a:off x="3578500" y="1407600"/>
            <a:ext cx="848508" cy="483000"/>
          </a:xfrm>
          <a:prstGeom prst="rect">
            <a:avLst/>
          </a:prstGeom>
          <a:noFill/>
          <a:ln>
            <a:noFill/>
          </a:ln>
        </p:spPr>
      </p:pic>
      <p:pic>
        <p:nvPicPr>
          <p:cNvPr id="238" name="Google Shape;238;p29"/>
          <p:cNvPicPr preferRelativeResize="0"/>
          <p:nvPr/>
        </p:nvPicPr>
        <p:blipFill>
          <a:blip r:embed="rId4">
            <a:alphaModFix/>
          </a:blip>
          <a:stretch>
            <a:fillRect/>
          </a:stretch>
        </p:blipFill>
        <p:spPr>
          <a:xfrm>
            <a:off x="76200" y="2687369"/>
            <a:ext cx="1811975" cy="2154781"/>
          </a:xfrm>
          <a:prstGeom prst="rect">
            <a:avLst/>
          </a:prstGeom>
          <a:noFill/>
          <a:ln>
            <a:noFill/>
          </a:ln>
        </p:spPr>
      </p:pic>
      <p:sp>
        <p:nvSpPr>
          <p:cNvPr id="239" name="Google Shape;239;p29"/>
          <p:cNvSpPr/>
          <p:nvPr/>
        </p:nvSpPr>
        <p:spPr>
          <a:xfrm>
            <a:off x="311700" y="1348975"/>
            <a:ext cx="4188000" cy="559200"/>
          </a:xfrm>
          <a:prstGeom prst="rect">
            <a:avLst/>
          </a:prstGeom>
          <a:noFill/>
          <a:ln w="2857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40" name="Google Shape;240;p29"/>
          <p:cNvSpPr/>
          <p:nvPr/>
        </p:nvSpPr>
        <p:spPr>
          <a:xfrm>
            <a:off x="4656925" y="2405858"/>
            <a:ext cx="1609500" cy="17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41" name="Google Shape;241;p29"/>
          <p:cNvSpPr/>
          <p:nvPr/>
        </p:nvSpPr>
        <p:spPr>
          <a:xfrm>
            <a:off x="2440000" y="2405858"/>
            <a:ext cx="1609500" cy="17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42" name="Google Shape;242;p29"/>
          <p:cNvSpPr/>
          <p:nvPr/>
        </p:nvSpPr>
        <p:spPr>
          <a:xfrm>
            <a:off x="3013875" y="2184009"/>
            <a:ext cx="104400" cy="1083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43" name="Google Shape;243;p29"/>
          <p:cNvSpPr txBox="1"/>
          <p:nvPr/>
        </p:nvSpPr>
        <p:spPr>
          <a:xfrm>
            <a:off x="4842875" y="1436475"/>
            <a:ext cx="2520000" cy="392400"/>
          </a:xfrm>
          <a:prstGeom prst="rect">
            <a:avLst/>
          </a:prstGeom>
          <a:noFill/>
          <a:ln w="28575" cap="flat" cmpd="sng">
            <a:solidFill>
              <a:srgbClr val="22222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r" b="1">
                <a:solidFill>
                  <a:srgbClr val="FF0000"/>
                </a:solidFill>
                <a:latin typeface="Roboto"/>
                <a:ea typeface="Roboto"/>
                <a:cs typeface="Roboto"/>
                <a:sym typeface="Roboto"/>
              </a:rPr>
              <a:t>Paramagnetic </a:t>
            </a:r>
            <a:r>
              <a:rPr lang="fr" b="1">
                <a:latin typeface="Roboto"/>
                <a:ea typeface="Roboto"/>
                <a:cs typeface="Roboto"/>
                <a:sym typeface="Roboto"/>
              </a:rPr>
              <a:t>/ </a:t>
            </a:r>
            <a:r>
              <a:rPr lang="fr" b="1">
                <a:solidFill>
                  <a:srgbClr val="0000FF"/>
                </a:solidFill>
                <a:latin typeface="Roboto"/>
                <a:ea typeface="Roboto"/>
                <a:cs typeface="Roboto"/>
                <a:sym typeface="Roboto"/>
              </a:rPr>
              <a:t>Diamagnetic</a:t>
            </a:r>
            <a:endParaRPr b="1">
              <a:solidFill>
                <a:srgbClr val="0000FF"/>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7"/>
        <p:cNvGrpSpPr/>
        <p:nvPr/>
      </p:nvGrpSpPr>
      <p:grpSpPr>
        <a:xfrm>
          <a:off x="0" y="0"/>
          <a:ext cx="0" cy="0"/>
          <a:chOff x="0" y="0"/>
          <a:chExt cx="0" cy="0"/>
        </a:xfrm>
      </p:grpSpPr>
      <p:sp>
        <p:nvSpPr>
          <p:cNvPr id="248" name="Google Shape;248;p30"/>
          <p:cNvSpPr txBox="1">
            <a:spLocks noGrp="1"/>
          </p:cNvSpPr>
          <p:nvPr>
            <p:ph type="title"/>
          </p:nvPr>
        </p:nvSpPr>
        <p:spPr>
          <a:xfrm>
            <a:off x="311700" y="3732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Main cellular targets → </a:t>
            </a:r>
            <a:r>
              <a:rPr lang="fr">
                <a:solidFill>
                  <a:srgbClr val="FFFF00"/>
                </a:solidFill>
              </a:rPr>
              <a:t>DNA</a:t>
            </a:r>
            <a:endParaRPr>
              <a:solidFill>
                <a:srgbClr val="FFFF00"/>
              </a:solidFill>
            </a:endParaRPr>
          </a:p>
        </p:txBody>
      </p:sp>
      <p:sp>
        <p:nvSpPr>
          <p:cNvPr id="249" name="Google Shape;249;p30"/>
          <p:cNvSpPr txBox="1"/>
          <p:nvPr/>
        </p:nvSpPr>
        <p:spPr>
          <a:xfrm>
            <a:off x="327450" y="1348963"/>
            <a:ext cx="3822000" cy="48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500" b="1">
                <a:latin typeface="Roboto"/>
                <a:ea typeface="Roboto"/>
                <a:cs typeface="Roboto"/>
                <a:sym typeface="Roboto"/>
              </a:rPr>
              <a:t>Thymine oxidation by </a:t>
            </a:r>
            <a:endParaRPr sz="2500" b="1">
              <a:latin typeface="Roboto"/>
              <a:ea typeface="Roboto"/>
              <a:cs typeface="Roboto"/>
              <a:sym typeface="Roboto"/>
            </a:endParaRPr>
          </a:p>
        </p:txBody>
      </p:sp>
      <p:pic>
        <p:nvPicPr>
          <p:cNvPr id="250" name="Google Shape;250;p30"/>
          <p:cNvPicPr preferRelativeResize="0"/>
          <p:nvPr/>
        </p:nvPicPr>
        <p:blipFill>
          <a:blip r:embed="rId3">
            <a:alphaModFix/>
          </a:blip>
          <a:stretch>
            <a:fillRect/>
          </a:stretch>
        </p:blipFill>
        <p:spPr>
          <a:xfrm>
            <a:off x="3578500" y="1407600"/>
            <a:ext cx="848508" cy="483000"/>
          </a:xfrm>
          <a:prstGeom prst="rect">
            <a:avLst/>
          </a:prstGeom>
          <a:noFill/>
          <a:ln>
            <a:noFill/>
          </a:ln>
        </p:spPr>
      </p:pic>
      <p:pic>
        <p:nvPicPr>
          <p:cNvPr id="251" name="Google Shape;251;p30"/>
          <p:cNvPicPr preferRelativeResize="0"/>
          <p:nvPr/>
        </p:nvPicPr>
        <p:blipFill>
          <a:blip r:embed="rId4">
            <a:alphaModFix/>
          </a:blip>
          <a:stretch>
            <a:fillRect/>
          </a:stretch>
        </p:blipFill>
        <p:spPr>
          <a:xfrm>
            <a:off x="76200" y="2687369"/>
            <a:ext cx="1811975" cy="2154781"/>
          </a:xfrm>
          <a:prstGeom prst="rect">
            <a:avLst/>
          </a:prstGeom>
          <a:noFill/>
          <a:ln>
            <a:noFill/>
          </a:ln>
        </p:spPr>
      </p:pic>
      <p:sp>
        <p:nvSpPr>
          <p:cNvPr id="252" name="Google Shape;252;p30"/>
          <p:cNvSpPr/>
          <p:nvPr/>
        </p:nvSpPr>
        <p:spPr>
          <a:xfrm>
            <a:off x="311700" y="1348975"/>
            <a:ext cx="4188000" cy="559200"/>
          </a:xfrm>
          <a:prstGeom prst="rect">
            <a:avLst/>
          </a:prstGeom>
          <a:noFill/>
          <a:ln w="2857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253" name="Google Shape;253;p30"/>
          <p:cNvPicPr preferRelativeResize="0"/>
          <p:nvPr/>
        </p:nvPicPr>
        <p:blipFill>
          <a:blip r:embed="rId5">
            <a:alphaModFix/>
          </a:blip>
          <a:stretch>
            <a:fillRect/>
          </a:stretch>
        </p:blipFill>
        <p:spPr>
          <a:xfrm>
            <a:off x="2148825" y="2417000"/>
            <a:ext cx="4117726" cy="2348950"/>
          </a:xfrm>
          <a:prstGeom prst="rect">
            <a:avLst/>
          </a:prstGeom>
          <a:noFill/>
          <a:ln>
            <a:noFill/>
          </a:ln>
        </p:spPr>
      </p:pic>
      <p:sp>
        <p:nvSpPr>
          <p:cNvPr id="254" name="Google Shape;254;p30"/>
          <p:cNvSpPr/>
          <p:nvPr/>
        </p:nvSpPr>
        <p:spPr>
          <a:xfrm>
            <a:off x="4656925" y="2405858"/>
            <a:ext cx="1609500" cy="17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255" name="Google Shape;255;p30"/>
          <p:cNvPicPr preferRelativeResize="0"/>
          <p:nvPr/>
        </p:nvPicPr>
        <p:blipFill>
          <a:blip r:embed="rId6">
            <a:alphaModFix/>
          </a:blip>
          <a:stretch>
            <a:fillRect/>
          </a:stretch>
        </p:blipFill>
        <p:spPr>
          <a:xfrm>
            <a:off x="1811975" y="3349975"/>
            <a:ext cx="848500" cy="556847"/>
          </a:xfrm>
          <a:prstGeom prst="rect">
            <a:avLst/>
          </a:prstGeom>
          <a:noFill/>
          <a:ln>
            <a:noFill/>
          </a:ln>
        </p:spPr>
      </p:pic>
      <p:sp>
        <p:nvSpPr>
          <p:cNvPr id="256" name="Google Shape;256;p30"/>
          <p:cNvSpPr/>
          <p:nvPr/>
        </p:nvSpPr>
        <p:spPr>
          <a:xfrm>
            <a:off x="2440000" y="2405858"/>
            <a:ext cx="1609500" cy="17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57" name="Google Shape;257;p30"/>
          <p:cNvSpPr/>
          <p:nvPr/>
        </p:nvSpPr>
        <p:spPr>
          <a:xfrm>
            <a:off x="3013875" y="2184009"/>
            <a:ext cx="104400" cy="1083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58" name="Google Shape;258;p30"/>
          <p:cNvSpPr txBox="1"/>
          <p:nvPr/>
        </p:nvSpPr>
        <p:spPr>
          <a:xfrm>
            <a:off x="4842875" y="1436475"/>
            <a:ext cx="2520000" cy="392400"/>
          </a:xfrm>
          <a:prstGeom prst="rect">
            <a:avLst/>
          </a:prstGeom>
          <a:noFill/>
          <a:ln w="28575" cap="flat" cmpd="sng">
            <a:solidFill>
              <a:srgbClr val="22222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r" b="1">
                <a:solidFill>
                  <a:srgbClr val="FF0000"/>
                </a:solidFill>
                <a:latin typeface="Roboto"/>
                <a:ea typeface="Roboto"/>
                <a:cs typeface="Roboto"/>
                <a:sym typeface="Roboto"/>
              </a:rPr>
              <a:t>Paramagnetic </a:t>
            </a:r>
            <a:r>
              <a:rPr lang="fr" b="1">
                <a:latin typeface="Roboto"/>
                <a:ea typeface="Roboto"/>
                <a:cs typeface="Roboto"/>
                <a:sym typeface="Roboto"/>
              </a:rPr>
              <a:t>/ </a:t>
            </a:r>
            <a:r>
              <a:rPr lang="fr" b="1">
                <a:solidFill>
                  <a:srgbClr val="0000FF"/>
                </a:solidFill>
                <a:latin typeface="Roboto"/>
                <a:ea typeface="Roboto"/>
                <a:cs typeface="Roboto"/>
                <a:sym typeface="Roboto"/>
              </a:rPr>
              <a:t>Diamagnetic</a:t>
            </a:r>
            <a:endParaRPr b="1">
              <a:solidFill>
                <a:srgbClr val="0000FF"/>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p31"/>
          <p:cNvSpPr txBox="1">
            <a:spLocks noGrp="1"/>
          </p:cNvSpPr>
          <p:nvPr>
            <p:ph type="title"/>
          </p:nvPr>
        </p:nvSpPr>
        <p:spPr>
          <a:xfrm>
            <a:off x="311700" y="3732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Main cellular targets → </a:t>
            </a:r>
            <a:r>
              <a:rPr lang="fr">
                <a:solidFill>
                  <a:srgbClr val="FFFF00"/>
                </a:solidFill>
              </a:rPr>
              <a:t>DNA</a:t>
            </a:r>
            <a:endParaRPr>
              <a:solidFill>
                <a:srgbClr val="FFFF00"/>
              </a:solidFill>
            </a:endParaRPr>
          </a:p>
        </p:txBody>
      </p:sp>
      <p:sp>
        <p:nvSpPr>
          <p:cNvPr id="264" name="Google Shape;264;p31"/>
          <p:cNvSpPr txBox="1"/>
          <p:nvPr/>
        </p:nvSpPr>
        <p:spPr>
          <a:xfrm>
            <a:off x="327450" y="1348963"/>
            <a:ext cx="3822000" cy="48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500" b="1">
                <a:latin typeface="Roboto"/>
                <a:ea typeface="Roboto"/>
                <a:cs typeface="Roboto"/>
                <a:sym typeface="Roboto"/>
              </a:rPr>
              <a:t>Thymine oxidation by </a:t>
            </a:r>
            <a:endParaRPr sz="2500" b="1">
              <a:latin typeface="Roboto"/>
              <a:ea typeface="Roboto"/>
              <a:cs typeface="Roboto"/>
              <a:sym typeface="Roboto"/>
            </a:endParaRPr>
          </a:p>
        </p:txBody>
      </p:sp>
      <p:pic>
        <p:nvPicPr>
          <p:cNvPr id="265" name="Google Shape;265;p31"/>
          <p:cNvPicPr preferRelativeResize="0"/>
          <p:nvPr/>
        </p:nvPicPr>
        <p:blipFill>
          <a:blip r:embed="rId3">
            <a:alphaModFix/>
          </a:blip>
          <a:stretch>
            <a:fillRect/>
          </a:stretch>
        </p:blipFill>
        <p:spPr>
          <a:xfrm>
            <a:off x="3578500" y="1407600"/>
            <a:ext cx="848508" cy="483000"/>
          </a:xfrm>
          <a:prstGeom prst="rect">
            <a:avLst/>
          </a:prstGeom>
          <a:noFill/>
          <a:ln>
            <a:noFill/>
          </a:ln>
        </p:spPr>
      </p:pic>
      <p:pic>
        <p:nvPicPr>
          <p:cNvPr id="266" name="Google Shape;266;p31"/>
          <p:cNvPicPr preferRelativeResize="0"/>
          <p:nvPr/>
        </p:nvPicPr>
        <p:blipFill>
          <a:blip r:embed="rId4">
            <a:alphaModFix/>
          </a:blip>
          <a:stretch>
            <a:fillRect/>
          </a:stretch>
        </p:blipFill>
        <p:spPr>
          <a:xfrm>
            <a:off x="76200" y="2687369"/>
            <a:ext cx="1811975" cy="2154781"/>
          </a:xfrm>
          <a:prstGeom prst="rect">
            <a:avLst/>
          </a:prstGeom>
          <a:noFill/>
          <a:ln>
            <a:noFill/>
          </a:ln>
        </p:spPr>
      </p:pic>
      <p:sp>
        <p:nvSpPr>
          <p:cNvPr id="267" name="Google Shape;267;p31"/>
          <p:cNvSpPr/>
          <p:nvPr/>
        </p:nvSpPr>
        <p:spPr>
          <a:xfrm>
            <a:off x="311700" y="1348975"/>
            <a:ext cx="4188000" cy="559200"/>
          </a:xfrm>
          <a:prstGeom prst="rect">
            <a:avLst/>
          </a:prstGeom>
          <a:noFill/>
          <a:ln w="2857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268" name="Google Shape;268;p31"/>
          <p:cNvPicPr preferRelativeResize="0"/>
          <p:nvPr/>
        </p:nvPicPr>
        <p:blipFill>
          <a:blip r:embed="rId5">
            <a:alphaModFix/>
          </a:blip>
          <a:stretch>
            <a:fillRect/>
          </a:stretch>
        </p:blipFill>
        <p:spPr>
          <a:xfrm>
            <a:off x="2148825" y="2417000"/>
            <a:ext cx="4117726" cy="2348950"/>
          </a:xfrm>
          <a:prstGeom prst="rect">
            <a:avLst/>
          </a:prstGeom>
          <a:noFill/>
          <a:ln>
            <a:noFill/>
          </a:ln>
        </p:spPr>
      </p:pic>
      <p:sp>
        <p:nvSpPr>
          <p:cNvPr id="269" name="Google Shape;269;p31"/>
          <p:cNvSpPr/>
          <p:nvPr/>
        </p:nvSpPr>
        <p:spPr>
          <a:xfrm>
            <a:off x="4656925" y="2405858"/>
            <a:ext cx="1609500" cy="17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270" name="Google Shape;270;p31"/>
          <p:cNvPicPr preferRelativeResize="0"/>
          <p:nvPr/>
        </p:nvPicPr>
        <p:blipFill>
          <a:blip r:embed="rId6">
            <a:alphaModFix/>
          </a:blip>
          <a:stretch>
            <a:fillRect/>
          </a:stretch>
        </p:blipFill>
        <p:spPr>
          <a:xfrm>
            <a:off x="1811975" y="3349975"/>
            <a:ext cx="848500" cy="556847"/>
          </a:xfrm>
          <a:prstGeom prst="rect">
            <a:avLst/>
          </a:prstGeom>
          <a:noFill/>
          <a:ln>
            <a:noFill/>
          </a:ln>
        </p:spPr>
      </p:pic>
      <p:sp>
        <p:nvSpPr>
          <p:cNvPr id="271" name="Google Shape;271;p31"/>
          <p:cNvSpPr/>
          <p:nvPr/>
        </p:nvSpPr>
        <p:spPr>
          <a:xfrm>
            <a:off x="2440000" y="2405858"/>
            <a:ext cx="1609500" cy="17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72" name="Google Shape;272;p31"/>
          <p:cNvSpPr/>
          <p:nvPr/>
        </p:nvSpPr>
        <p:spPr>
          <a:xfrm>
            <a:off x="3013875" y="2184009"/>
            <a:ext cx="104400" cy="1083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273" name="Google Shape;273;p31"/>
          <p:cNvPicPr preferRelativeResize="0"/>
          <p:nvPr/>
        </p:nvPicPr>
        <p:blipFill>
          <a:blip r:embed="rId7">
            <a:alphaModFix/>
          </a:blip>
          <a:stretch>
            <a:fillRect/>
          </a:stretch>
        </p:blipFill>
        <p:spPr>
          <a:xfrm>
            <a:off x="5789050" y="3267606"/>
            <a:ext cx="848500" cy="273818"/>
          </a:xfrm>
          <a:prstGeom prst="rect">
            <a:avLst/>
          </a:prstGeom>
          <a:noFill/>
          <a:ln>
            <a:noFill/>
          </a:ln>
        </p:spPr>
      </p:pic>
      <p:pic>
        <p:nvPicPr>
          <p:cNvPr id="274" name="Google Shape;274;p31"/>
          <p:cNvPicPr preferRelativeResize="0"/>
          <p:nvPr/>
        </p:nvPicPr>
        <p:blipFill>
          <a:blip r:embed="rId8">
            <a:alphaModFix/>
          </a:blip>
          <a:stretch>
            <a:fillRect/>
          </a:stretch>
        </p:blipFill>
        <p:spPr>
          <a:xfrm>
            <a:off x="6332750" y="1392607"/>
            <a:ext cx="1609500" cy="1435368"/>
          </a:xfrm>
          <a:prstGeom prst="rect">
            <a:avLst/>
          </a:prstGeom>
          <a:noFill/>
          <a:ln>
            <a:noFill/>
          </a:ln>
        </p:spPr>
      </p:pic>
      <p:pic>
        <p:nvPicPr>
          <p:cNvPr id="275" name="Google Shape;275;p31"/>
          <p:cNvPicPr preferRelativeResize="0"/>
          <p:nvPr/>
        </p:nvPicPr>
        <p:blipFill>
          <a:blip r:embed="rId9">
            <a:alphaModFix/>
          </a:blip>
          <a:stretch>
            <a:fillRect/>
          </a:stretch>
        </p:blipFill>
        <p:spPr>
          <a:xfrm>
            <a:off x="7631875" y="2271088"/>
            <a:ext cx="1305275" cy="1317750"/>
          </a:xfrm>
          <a:prstGeom prst="rect">
            <a:avLst/>
          </a:prstGeom>
          <a:noFill/>
          <a:ln>
            <a:noFill/>
          </a:ln>
        </p:spPr>
      </p:pic>
      <p:pic>
        <p:nvPicPr>
          <p:cNvPr id="276" name="Google Shape;276;p31"/>
          <p:cNvPicPr preferRelativeResize="0"/>
          <p:nvPr/>
        </p:nvPicPr>
        <p:blipFill>
          <a:blip r:embed="rId10">
            <a:alphaModFix/>
          </a:blip>
          <a:stretch>
            <a:fillRect/>
          </a:stretch>
        </p:blipFill>
        <p:spPr>
          <a:xfrm>
            <a:off x="6325425" y="3617622"/>
            <a:ext cx="2790025" cy="114062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fr" sz="3800" b="1"/>
              <a:t>Plan</a:t>
            </a:r>
            <a:endParaRPr sz="3800" b="1"/>
          </a:p>
        </p:txBody>
      </p:sp>
      <p:sp>
        <p:nvSpPr>
          <p:cNvPr id="71" name="Google Shape;71;p14"/>
          <p:cNvSpPr txBox="1">
            <a:spLocks noGrp="1"/>
          </p:cNvSpPr>
          <p:nvPr>
            <p:ph type="body" idx="2"/>
          </p:nvPr>
        </p:nvSpPr>
        <p:spPr>
          <a:xfrm>
            <a:off x="4988450" y="555625"/>
            <a:ext cx="3954000" cy="4111500"/>
          </a:xfrm>
          <a:prstGeom prst="rect">
            <a:avLst/>
          </a:prstGeom>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Char char="●"/>
            </a:pPr>
            <a:r>
              <a:rPr lang="fr" sz="2200" b="1"/>
              <a:t>Introduction</a:t>
            </a:r>
            <a:endParaRPr sz="2200" b="1"/>
          </a:p>
          <a:p>
            <a:pPr marL="457200" lvl="0" indent="0" algn="l" rtl="0">
              <a:lnSpc>
                <a:spcPct val="115000"/>
              </a:lnSpc>
              <a:spcBef>
                <a:spcPts val="0"/>
              </a:spcBef>
              <a:spcAft>
                <a:spcPts val="0"/>
              </a:spcAft>
              <a:buNone/>
            </a:pPr>
            <a:endParaRPr sz="2200" b="1"/>
          </a:p>
          <a:p>
            <a:pPr marL="457200" lvl="0" indent="-368300" algn="l" rtl="0">
              <a:lnSpc>
                <a:spcPct val="115000"/>
              </a:lnSpc>
              <a:spcBef>
                <a:spcPts val="0"/>
              </a:spcBef>
              <a:spcAft>
                <a:spcPts val="0"/>
              </a:spcAft>
              <a:buSzPts val="2200"/>
              <a:buChar char="●"/>
            </a:pPr>
            <a:r>
              <a:rPr lang="fr" sz="2200" b="1"/>
              <a:t>Main cellular targets</a:t>
            </a:r>
            <a:endParaRPr sz="2200" b="1"/>
          </a:p>
          <a:p>
            <a:pPr marL="457200" lvl="0" indent="0" algn="l" rtl="0">
              <a:lnSpc>
                <a:spcPct val="115000"/>
              </a:lnSpc>
              <a:spcBef>
                <a:spcPts val="0"/>
              </a:spcBef>
              <a:spcAft>
                <a:spcPts val="0"/>
              </a:spcAft>
              <a:buNone/>
            </a:pPr>
            <a:r>
              <a:rPr lang="fr" sz="2200"/>
              <a:t>→ Lipids </a:t>
            </a:r>
            <a:endParaRPr sz="2200"/>
          </a:p>
          <a:p>
            <a:pPr marL="457200" lvl="0" indent="0" algn="l" rtl="0">
              <a:lnSpc>
                <a:spcPct val="115000"/>
              </a:lnSpc>
              <a:spcBef>
                <a:spcPts val="0"/>
              </a:spcBef>
              <a:spcAft>
                <a:spcPts val="0"/>
              </a:spcAft>
              <a:buNone/>
            </a:pPr>
            <a:r>
              <a:rPr lang="fr" sz="2200"/>
              <a:t>→ DNA</a:t>
            </a:r>
            <a:endParaRPr sz="2200"/>
          </a:p>
          <a:p>
            <a:pPr marL="457200" lvl="0" indent="0" algn="l" rtl="0">
              <a:lnSpc>
                <a:spcPct val="115000"/>
              </a:lnSpc>
              <a:spcBef>
                <a:spcPts val="0"/>
              </a:spcBef>
              <a:spcAft>
                <a:spcPts val="0"/>
              </a:spcAft>
              <a:buNone/>
            </a:pPr>
            <a:r>
              <a:rPr lang="fr" sz="2200"/>
              <a:t>→ Proteins</a:t>
            </a:r>
            <a:endParaRPr sz="2200"/>
          </a:p>
          <a:p>
            <a:pPr marL="0" lvl="0" indent="0" algn="l" rtl="0">
              <a:lnSpc>
                <a:spcPct val="115000"/>
              </a:lnSpc>
              <a:spcBef>
                <a:spcPts val="0"/>
              </a:spcBef>
              <a:spcAft>
                <a:spcPts val="0"/>
              </a:spcAft>
              <a:buNone/>
            </a:pPr>
            <a:endParaRPr sz="2200" b="1"/>
          </a:p>
          <a:p>
            <a:pPr marL="457200" lvl="0" indent="-368300" algn="l" rtl="0">
              <a:lnSpc>
                <a:spcPct val="115000"/>
              </a:lnSpc>
              <a:spcBef>
                <a:spcPts val="0"/>
              </a:spcBef>
              <a:spcAft>
                <a:spcPts val="0"/>
              </a:spcAft>
              <a:buSzPts val="2200"/>
              <a:buChar char="●"/>
            </a:pPr>
            <a:r>
              <a:rPr lang="fr" sz="2200" b="1"/>
              <a:t>Detection </a:t>
            </a:r>
            <a:endParaRPr sz="2200" b="1"/>
          </a:p>
          <a:p>
            <a:pPr marL="0" lvl="0" indent="0" algn="l" rtl="0">
              <a:lnSpc>
                <a:spcPct val="115000"/>
              </a:lnSpc>
              <a:spcBef>
                <a:spcPts val="0"/>
              </a:spcBef>
              <a:spcAft>
                <a:spcPts val="0"/>
              </a:spcAft>
              <a:buNone/>
            </a:pPr>
            <a:endParaRPr sz="2200" b="1"/>
          </a:p>
          <a:p>
            <a:pPr marL="457200" lvl="0" indent="-368300" algn="l" rtl="0">
              <a:lnSpc>
                <a:spcPct val="115000"/>
              </a:lnSpc>
              <a:spcBef>
                <a:spcPts val="0"/>
              </a:spcBef>
              <a:spcAft>
                <a:spcPts val="0"/>
              </a:spcAft>
              <a:buSzPts val="2200"/>
              <a:buChar char="●"/>
            </a:pPr>
            <a:r>
              <a:rPr lang="fr" sz="2200" b="1"/>
              <a:t>Conclusion</a:t>
            </a:r>
            <a:endParaRPr sz="22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p32"/>
          <p:cNvSpPr txBox="1">
            <a:spLocks noGrp="1"/>
          </p:cNvSpPr>
          <p:nvPr>
            <p:ph type="body" idx="4294967295"/>
          </p:nvPr>
        </p:nvSpPr>
        <p:spPr>
          <a:xfrm>
            <a:off x="745650" y="3855238"/>
            <a:ext cx="3551700" cy="732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fr" sz="1200">
                <a:solidFill>
                  <a:srgbClr val="202124"/>
                </a:solidFill>
                <a:highlight>
                  <a:srgbClr val="FFFFFF"/>
                </a:highlight>
                <a:latin typeface="Arial"/>
                <a:ea typeface="Arial"/>
                <a:cs typeface="Arial"/>
                <a:sym typeface="Arial"/>
              </a:rPr>
              <a:t>Peroxynitrite (ONOO−) is </a:t>
            </a:r>
            <a:r>
              <a:rPr lang="fr" sz="1200">
                <a:solidFill>
                  <a:srgbClr val="040C28"/>
                </a:solidFill>
                <a:latin typeface="Arial"/>
                <a:ea typeface="Arial"/>
                <a:cs typeface="Arial"/>
                <a:sym typeface="Arial"/>
              </a:rPr>
              <a:t>an oxidant produced by the reaction between nitric oxide (NO) and superoxide radicals (O2 −</a:t>
            </a:r>
            <a:r>
              <a:rPr lang="fr" sz="1200">
                <a:solidFill>
                  <a:srgbClr val="202124"/>
                </a:solidFill>
                <a:highlight>
                  <a:srgbClr val="FFFFFF"/>
                </a:highlight>
                <a:latin typeface="Arial"/>
                <a:ea typeface="Arial"/>
                <a:cs typeface="Arial"/>
                <a:sym typeface="Arial"/>
              </a:rPr>
              <a:t> </a:t>
            </a:r>
            <a:r>
              <a:rPr lang="fr" sz="1200">
                <a:solidFill>
                  <a:srgbClr val="040C28"/>
                </a:solidFill>
                <a:latin typeface="Arial"/>
                <a:ea typeface="Arial"/>
                <a:cs typeface="Arial"/>
                <a:sym typeface="Arial"/>
              </a:rPr>
              <a:t>)</a:t>
            </a:r>
            <a:r>
              <a:rPr lang="fr" sz="1200">
                <a:solidFill>
                  <a:srgbClr val="202124"/>
                </a:solidFill>
                <a:highlight>
                  <a:srgbClr val="FFFFFF"/>
                </a:highlight>
                <a:latin typeface="Arial"/>
                <a:ea typeface="Arial"/>
                <a:cs typeface="Arial"/>
                <a:sym typeface="Arial"/>
              </a:rPr>
              <a:t>.</a:t>
            </a:r>
            <a:endParaRPr sz="1200">
              <a:solidFill>
                <a:srgbClr val="202124"/>
              </a:solidFill>
              <a:highlight>
                <a:srgbClr val="FFFFFF"/>
              </a:highlight>
              <a:latin typeface="Arial"/>
              <a:ea typeface="Arial"/>
              <a:cs typeface="Arial"/>
              <a:sym typeface="Arial"/>
            </a:endParaRPr>
          </a:p>
        </p:txBody>
      </p:sp>
      <p:sp>
        <p:nvSpPr>
          <p:cNvPr id="282" name="Google Shape;282;p32"/>
          <p:cNvSpPr txBox="1">
            <a:spLocks noGrp="1"/>
          </p:cNvSpPr>
          <p:nvPr>
            <p:ph type="title"/>
          </p:nvPr>
        </p:nvSpPr>
        <p:spPr>
          <a:xfrm>
            <a:off x="311700" y="3732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Main cellular targets → </a:t>
            </a:r>
            <a:r>
              <a:rPr lang="fr">
                <a:solidFill>
                  <a:srgbClr val="FFFF00"/>
                </a:solidFill>
              </a:rPr>
              <a:t>Proteins</a:t>
            </a:r>
            <a:endParaRPr>
              <a:solidFill>
                <a:srgbClr val="FFFF00"/>
              </a:solidFill>
            </a:endParaRPr>
          </a:p>
        </p:txBody>
      </p:sp>
      <p:pic>
        <p:nvPicPr>
          <p:cNvPr id="283" name="Google Shape;283;p32"/>
          <p:cNvPicPr preferRelativeResize="0"/>
          <p:nvPr/>
        </p:nvPicPr>
        <p:blipFill>
          <a:blip r:embed="rId3">
            <a:alphaModFix/>
          </a:blip>
          <a:stretch>
            <a:fillRect/>
          </a:stretch>
        </p:blipFill>
        <p:spPr>
          <a:xfrm>
            <a:off x="1645575" y="2075375"/>
            <a:ext cx="1768649" cy="1706350"/>
          </a:xfrm>
          <a:prstGeom prst="rect">
            <a:avLst/>
          </a:prstGeom>
          <a:noFill/>
          <a:ln>
            <a:noFill/>
          </a:ln>
        </p:spPr>
      </p:pic>
      <p:sp>
        <p:nvSpPr>
          <p:cNvPr id="284" name="Google Shape;284;p32"/>
          <p:cNvSpPr txBox="1"/>
          <p:nvPr/>
        </p:nvSpPr>
        <p:spPr>
          <a:xfrm>
            <a:off x="251375" y="4661050"/>
            <a:ext cx="446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000"/>
              <a:t>Acc. Chem. Res. 2013, 46, 2, 550–559 https://doi.org/10.1021/ar300234c</a:t>
            </a:r>
            <a:endParaRPr sz="1000"/>
          </a:p>
        </p:txBody>
      </p:sp>
      <p:pic>
        <p:nvPicPr>
          <p:cNvPr id="285" name="Google Shape;285;p32"/>
          <p:cNvPicPr preferRelativeResize="0"/>
          <p:nvPr/>
        </p:nvPicPr>
        <p:blipFill>
          <a:blip r:embed="rId4">
            <a:alphaModFix/>
          </a:blip>
          <a:stretch>
            <a:fillRect/>
          </a:stretch>
        </p:blipFill>
        <p:spPr>
          <a:xfrm>
            <a:off x="4876400" y="1965708"/>
            <a:ext cx="3348400" cy="1212075"/>
          </a:xfrm>
          <a:prstGeom prst="rect">
            <a:avLst/>
          </a:prstGeom>
          <a:noFill/>
          <a:ln>
            <a:noFill/>
          </a:ln>
        </p:spPr>
      </p:pic>
      <p:sp>
        <p:nvSpPr>
          <p:cNvPr id="286" name="Google Shape;286;p32"/>
          <p:cNvSpPr txBox="1"/>
          <p:nvPr/>
        </p:nvSpPr>
        <p:spPr>
          <a:xfrm>
            <a:off x="4936700" y="3944350"/>
            <a:ext cx="3000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200"/>
              <a:t>Tyrosine residues in proteins typically constitute in average 3-4 mol %</a:t>
            </a:r>
            <a:endParaRPr sz="1200"/>
          </a:p>
        </p:txBody>
      </p:sp>
      <p:sp>
        <p:nvSpPr>
          <p:cNvPr id="287" name="Google Shape;287;p32"/>
          <p:cNvSpPr txBox="1"/>
          <p:nvPr/>
        </p:nvSpPr>
        <p:spPr>
          <a:xfrm>
            <a:off x="1852350" y="1465175"/>
            <a:ext cx="60396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700" b="1">
                <a:solidFill>
                  <a:srgbClr val="B4A7D6"/>
                </a:solidFill>
              </a:rPr>
              <a:t>Protein Tyrosine Nitration as a Free Radical Process</a:t>
            </a:r>
            <a:endParaRPr sz="1700" b="1">
              <a:solidFill>
                <a:srgbClr val="B4A7D6"/>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
        <p:cNvGrpSpPr/>
        <p:nvPr/>
      </p:nvGrpSpPr>
      <p:grpSpPr>
        <a:xfrm>
          <a:off x="0" y="0"/>
          <a:ext cx="0" cy="0"/>
          <a:chOff x="0" y="0"/>
          <a:chExt cx="0" cy="0"/>
        </a:xfrm>
      </p:grpSpPr>
      <p:sp>
        <p:nvSpPr>
          <p:cNvPr id="292" name="Google Shape;292;p33"/>
          <p:cNvSpPr txBox="1">
            <a:spLocks noGrp="1"/>
          </p:cNvSpPr>
          <p:nvPr>
            <p:ph type="title"/>
          </p:nvPr>
        </p:nvSpPr>
        <p:spPr>
          <a:xfrm>
            <a:off x="311700" y="3732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Main cellular targets → </a:t>
            </a:r>
            <a:r>
              <a:rPr lang="fr">
                <a:solidFill>
                  <a:srgbClr val="FFFF00"/>
                </a:solidFill>
              </a:rPr>
              <a:t>Proteins</a:t>
            </a:r>
            <a:endParaRPr>
              <a:solidFill>
                <a:srgbClr val="FFFF00"/>
              </a:solidFill>
            </a:endParaRPr>
          </a:p>
        </p:txBody>
      </p:sp>
      <p:sp>
        <p:nvSpPr>
          <p:cNvPr id="293" name="Google Shape;293;p33"/>
          <p:cNvSpPr txBox="1"/>
          <p:nvPr/>
        </p:nvSpPr>
        <p:spPr>
          <a:xfrm>
            <a:off x="251375" y="4661050"/>
            <a:ext cx="446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000"/>
              <a:t>Acc. Chem. Res. 2013, 46, 2, 550–559 https://doi.org/10.1021/ar300234c</a:t>
            </a:r>
            <a:endParaRPr sz="1000"/>
          </a:p>
        </p:txBody>
      </p:sp>
      <p:sp>
        <p:nvSpPr>
          <p:cNvPr id="294" name="Google Shape;294;p33"/>
          <p:cNvSpPr txBox="1"/>
          <p:nvPr/>
        </p:nvSpPr>
        <p:spPr>
          <a:xfrm>
            <a:off x="6272150" y="2240550"/>
            <a:ext cx="1931100" cy="1231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700" b="1">
                <a:solidFill>
                  <a:srgbClr val="B4A7D6"/>
                </a:solidFill>
              </a:rPr>
              <a:t>Protein Tyrosine Nitration as a Free Radical Process</a:t>
            </a:r>
            <a:endParaRPr sz="1700" b="1">
              <a:solidFill>
                <a:srgbClr val="B4A7D6"/>
              </a:solidFill>
            </a:endParaRPr>
          </a:p>
        </p:txBody>
      </p:sp>
      <p:pic>
        <p:nvPicPr>
          <p:cNvPr id="295" name="Google Shape;295;p33"/>
          <p:cNvPicPr preferRelativeResize="0"/>
          <p:nvPr/>
        </p:nvPicPr>
        <p:blipFill>
          <a:blip r:embed="rId3">
            <a:alphaModFix/>
          </a:blip>
          <a:stretch>
            <a:fillRect/>
          </a:stretch>
        </p:blipFill>
        <p:spPr>
          <a:xfrm>
            <a:off x="505600" y="1150000"/>
            <a:ext cx="4764000" cy="3412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p34"/>
          <p:cNvSpPr txBox="1">
            <a:spLocks noGrp="1"/>
          </p:cNvSpPr>
          <p:nvPr>
            <p:ph type="title"/>
          </p:nvPr>
        </p:nvSpPr>
        <p:spPr>
          <a:xfrm>
            <a:off x="311700" y="3732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Main cellular targets → </a:t>
            </a:r>
            <a:r>
              <a:rPr lang="fr">
                <a:solidFill>
                  <a:srgbClr val="FFFF00"/>
                </a:solidFill>
              </a:rPr>
              <a:t>Proteins</a:t>
            </a:r>
            <a:endParaRPr>
              <a:solidFill>
                <a:srgbClr val="FFFF00"/>
              </a:solidFill>
            </a:endParaRPr>
          </a:p>
        </p:txBody>
      </p:sp>
      <p:sp>
        <p:nvSpPr>
          <p:cNvPr id="301" name="Google Shape;301;p34"/>
          <p:cNvSpPr txBox="1"/>
          <p:nvPr/>
        </p:nvSpPr>
        <p:spPr>
          <a:xfrm>
            <a:off x="251375" y="4661050"/>
            <a:ext cx="446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000"/>
              <a:t>Acc. Chem. Res. 2013, 46, 2, 550–559 https://doi.org/10.1021/ar300234c</a:t>
            </a:r>
            <a:endParaRPr sz="1000"/>
          </a:p>
        </p:txBody>
      </p:sp>
      <p:pic>
        <p:nvPicPr>
          <p:cNvPr id="302" name="Google Shape;302;p34"/>
          <p:cNvPicPr preferRelativeResize="0"/>
          <p:nvPr/>
        </p:nvPicPr>
        <p:blipFill>
          <a:blip r:embed="rId3">
            <a:alphaModFix/>
          </a:blip>
          <a:stretch>
            <a:fillRect/>
          </a:stretch>
        </p:blipFill>
        <p:spPr>
          <a:xfrm>
            <a:off x="1609725" y="2520175"/>
            <a:ext cx="5924550" cy="1752600"/>
          </a:xfrm>
          <a:prstGeom prst="rect">
            <a:avLst/>
          </a:prstGeom>
          <a:noFill/>
          <a:ln>
            <a:noFill/>
          </a:ln>
        </p:spPr>
      </p:pic>
      <p:sp>
        <p:nvSpPr>
          <p:cNvPr id="303" name="Google Shape;303;p34"/>
          <p:cNvSpPr txBox="1"/>
          <p:nvPr/>
        </p:nvSpPr>
        <p:spPr>
          <a:xfrm>
            <a:off x="1892550" y="1731700"/>
            <a:ext cx="535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the "site-directed" nitration involves three redox steps as follows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7"/>
        <p:cNvGrpSpPr/>
        <p:nvPr/>
      </p:nvGrpSpPr>
      <p:grpSpPr>
        <a:xfrm>
          <a:off x="0" y="0"/>
          <a:ext cx="0" cy="0"/>
          <a:chOff x="0" y="0"/>
          <a:chExt cx="0" cy="0"/>
        </a:xfrm>
      </p:grpSpPr>
      <p:sp>
        <p:nvSpPr>
          <p:cNvPr id="308" name="Google Shape;308;p35"/>
          <p:cNvSpPr txBox="1">
            <a:spLocks noGrp="1"/>
          </p:cNvSpPr>
          <p:nvPr>
            <p:ph type="title"/>
          </p:nvPr>
        </p:nvSpPr>
        <p:spPr>
          <a:xfrm>
            <a:off x="311700" y="3732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Detection</a:t>
            </a:r>
            <a:endParaRPr/>
          </a:p>
        </p:txBody>
      </p:sp>
      <p:pic>
        <p:nvPicPr>
          <p:cNvPr id="309" name="Google Shape;309;p35"/>
          <p:cNvPicPr preferRelativeResize="0"/>
          <p:nvPr/>
        </p:nvPicPr>
        <p:blipFill>
          <a:blip r:embed="rId3">
            <a:alphaModFix/>
          </a:blip>
          <a:stretch>
            <a:fillRect/>
          </a:stretch>
        </p:blipFill>
        <p:spPr>
          <a:xfrm>
            <a:off x="2190201" y="1688650"/>
            <a:ext cx="4763600" cy="2736550"/>
          </a:xfrm>
          <a:prstGeom prst="rect">
            <a:avLst/>
          </a:prstGeom>
          <a:noFill/>
          <a:ln>
            <a:noFill/>
          </a:ln>
        </p:spPr>
      </p:pic>
      <p:sp>
        <p:nvSpPr>
          <p:cNvPr id="310" name="Google Shape;310;p35"/>
          <p:cNvSpPr txBox="1"/>
          <p:nvPr/>
        </p:nvSpPr>
        <p:spPr>
          <a:xfrm>
            <a:off x="0" y="4558500"/>
            <a:ext cx="3000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a:p>
          <a:p>
            <a:pPr marL="0" lvl="0" indent="0" algn="l" rtl="0">
              <a:spcBef>
                <a:spcPts val="0"/>
              </a:spcBef>
              <a:spcAft>
                <a:spcPts val="0"/>
              </a:spcAft>
              <a:buNone/>
            </a:pPr>
            <a:r>
              <a:rPr lang="fr" sz="1100" b="1" i="1">
                <a:solidFill>
                  <a:schemeClr val="dk2"/>
                </a:solidFill>
                <a:highlight>
                  <a:srgbClr val="FFFFFF"/>
                </a:highlight>
                <a:latin typeface="Source Sans Pro"/>
                <a:ea typeface="Source Sans Pro"/>
                <a:cs typeface="Source Sans Pro"/>
                <a:sym typeface="Source Sans Pro"/>
              </a:rPr>
              <a:t>Anal. Methods</a:t>
            </a:r>
            <a:r>
              <a:rPr lang="fr" sz="1100">
                <a:solidFill>
                  <a:schemeClr val="dk2"/>
                </a:solidFill>
                <a:highlight>
                  <a:srgbClr val="FFFFFF"/>
                </a:highlight>
                <a:latin typeface="Source Sans Pro"/>
                <a:ea typeface="Source Sans Pro"/>
                <a:cs typeface="Source Sans Pro"/>
                <a:sym typeface="Source Sans Pro"/>
              </a:rPr>
              <a:t>, 2018,</a:t>
            </a:r>
            <a:r>
              <a:rPr lang="fr" sz="1100" b="1">
                <a:solidFill>
                  <a:schemeClr val="dk2"/>
                </a:solidFill>
                <a:highlight>
                  <a:srgbClr val="FFFFFF"/>
                </a:highlight>
                <a:latin typeface="Source Sans Pro"/>
                <a:ea typeface="Source Sans Pro"/>
                <a:cs typeface="Source Sans Pro"/>
                <a:sym typeface="Source Sans Pro"/>
              </a:rPr>
              <a:t>10</a:t>
            </a:r>
            <a:r>
              <a:rPr lang="fr" sz="1100">
                <a:solidFill>
                  <a:schemeClr val="dk2"/>
                </a:solidFill>
                <a:highlight>
                  <a:srgbClr val="FFFFFF"/>
                </a:highlight>
                <a:latin typeface="Source Sans Pro"/>
                <a:ea typeface="Source Sans Pro"/>
                <a:cs typeface="Source Sans Pro"/>
                <a:sym typeface="Source Sans Pro"/>
              </a:rPr>
              <a:t>, 4625-4638 (RSC)</a:t>
            </a:r>
            <a:endParaRPr sz="1100">
              <a:solidFill>
                <a:schemeClr val="dk2"/>
              </a:solidFill>
              <a:highlight>
                <a:srgbClr val="FFFFFF"/>
              </a:highlight>
              <a:latin typeface="Source Sans Pro"/>
              <a:ea typeface="Source Sans Pro"/>
              <a:cs typeface="Source Sans Pro"/>
              <a:sym typeface="Source Sans Pr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p:cNvGrpSpPr/>
        <p:nvPr/>
      </p:nvGrpSpPr>
      <p:grpSpPr>
        <a:xfrm>
          <a:off x="0" y="0"/>
          <a:ext cx="0" cy="0"/>
          <a:chOff x="0" y="0"/>
          <a:chExt cx="0" cy="0"/>
        </a:xfrm>
      </p:grpSpPr>
      <p:sp>
        <p:nvSpPr>
          <p:cNvPr id="315" name="Google Shape;315;p36"/>
          <p:cNvSpPr txBox="1">
            <a:spLocks noGrp="1"/>
          </p:cNvSpPr>
          <p:nvPr>
            <p:ph type="title"/>
          </p:nvPr>
        </p:nvSpPr>
        <p:spPr>
          <a:xfrm>
            <a:off x="311700" y="3732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Detection</a:t>
            </a:r>
            <a:endParaRPr/>
          </a:p>
        </p:txBody>
      </p:sp>
      <p:pic>
        <p:nvPicPr>
          <p:cNvPr id="316" name="Google Shape;316;p36"/>
          <p:cNvPicPr preferRelativeResize="0"/>
          <p:nvPr/>
        </p:nvPicPr>
        <p:blipFill>
          <a:blip r:embed="rId3">
            <a:alphaModFix/>
          </a:blip>
          <a:stretch>
            <a:fillRect/>
          </a:stretch>
        </p:blipFill>
        <p:spPr>
          <a:xfrm>
            <a:off x="4364425" y="223900"/>
            <a:ext cx="4536099" cy="4477399"/>
          </a:xfrm>
          <a:prstGeom prst="rect">
            <a:avLst/>
          </a:prstGeom>
          <a:noFill/>
          <a:ln>
            <a:noFill/>
          </a:ln>
        </p:spPr>
      </p:pic>
      <p:sp>
        <p:nvSpPr>
          <p:cNvPr id="317" name="Google Shape;317;p36"/>
          <p:cNvSpPr txBox="1"/>
          <p:nvPr/>
        </p:nvSpPr>
        <p:spPr>
          <a:xfrm>
            <a:off x="0" y="4789500"/>
            <a:ext cx="9144000" cy="338700"/>
          </a:xfrm>
          <a:prstGeom prst="rect">
            <a:avLst/>
          </a:prstGeom>
          <a:noFill/>
          <a:ln>
            <a:noFill/>
          </a:ln>
        </p:spPr>
        <p:txBody>
          <a:bodyPr spcFirstLastPara="1" wrap="square" lIns="91425" tIns="91425" rIns="91425" bIns="91425" anchor="t" anchorCtr="0">
            <a:spAutoFit/>
          </a:bodyPr>
          <a:lstStyle/>
          <a:p>
            <a:pPr marL="0" lvl="0" indent="0" algn="l" rtl="0">
              <a:lnSpc>
                <a:spcPct val="95600"/>
              </a:lnSpc>
              <a:spcBef>
                <a:spcPts val="0"/>
              </a:spcBef>
              <a:spcAft>
                <a:spcPts val="0"/>
              </a:spcAft>
              <a:buNone/>
            </a:pPr>
            <a:r>
              <a:rPr lang="fr" sz="1000" i="1">
                <a:solidFill>
                  <a:schemeClr val="dk2"/>
                </a:solidFill>
                <a:latin typeface="Roboto"/>
                <a:ea typeface="Roboto"/>
                <a:cs typeface="Roboto"/>
                <a:sym typeface="Roboto"/>
              </a:rPr>
              <a:t>ANTIOXIDANTS &amp; REDOX SIGNALING - Volume 19, Number 17, 2013 - Mary Ann Liebert, Inc. - DOI: 10.1089/ars.2012.4662</a:t>
            </a:r>
            <a:endParaRPr sz="1000" i="1">
              <a:solidFill>
                <a:schemeClr val="dk2"/>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1"/>
        <p:cNvGrpSpPr/>
        <p:nvPr/>
      </p:nvGrpSpPr>
      <p:grpSpPr>
        <a:xfrm>
          <a:off x="0" y="0"/>
          <a:ext cx="0" cy="0"/>
          <a:chOff x="0" y="0"/>
          <a:chExt cx="0" cy="0"/>
        </a:xfrm>
      </p:grpSpPr>
      <p:sp>
        <p:nvSpPr>
          <p:cNvPr id="322" name="Google Shape;322;p37"/>
          <p:cNvSpPr txBox="1">
            <a:spLocks noGrp="1"/>
          </p:cNvSpPr>
          <p:nvPr>
            <p:ph type="title"/>
          </p:nvPr>
        </p:nvSpPr>
        <p:spPr>
          <a:xfrm>
            <a:off x="311700" y="373250"/>
            <a:ext cx="8520600" cy="623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Detection → </a:t>
            </a:r>
            <a:r>
              <a:rPr lang="fr">
                <a:solidFill>
                  <a:srgbClr val="FFFF00"/>
                </a:solidFill>
              </a:rPr>
              <a:t>Lipid </a:t>
            </a:r>
            <a:r>
              <a:rPr lang="fr" sz="2355"/>
              <a:t>with fluorescent probes (direct method)</a:t>
            </a:r>
            <a:endParaRPr>
              <a:solidFill>
                <a:srgbClr val="FFFF00"/>
              </a:solidFill>
            </a:endParaRPr>
          </a:p>
        </p:txBody>
      </p:sp>
      <p:pic>
        <p:nvPicPr>
          <p:cNvPr id="323" name="Google Shape;323;p37"/>
          <p:cNvPicPr preferRelativeResize="0"/>
          <p:nvPr/>
        </p:nvPicPr>
        <p:blipFill rotWithShape="1">
          <a:blip r:embed="rId3">
            <a:alphaModFix/>
          </a:blip>
          <a:srcRect r="60164"/>
          <a:stretch/>
        </p:blipFill>
        <p:spPr>
          <a:xfrm>
            <a:off x="1186382" y="1523525"/>
            <a:ext cx="2697400" cy="3256676"/>
          </a:xfrm>
          <a:prstGeom prst="rect">
            <a:avLst/>
          </a:prstGeom>
          <a:noFill/>
          <a:ln>
            <a:noFill/>
          </a:ln>
        </p:spPr>
      </p:pic>
      <p:sp>
        <p:nvSpPr>
          <p:cNvPr id="324" name="Google Shape;324;p37"/>
          <p:cNvSpPr txBox="1"/>
          <p:nvPr/>
        </p:nvSpPr>
        <p:spPr>
          <a:xfrm>
            <a:off x="679100" y="2339150"/>
            <a:ext cx="2223000" cy="3156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850" b="1">
                <a:solidFill>
                  <a:srgbClr val="222222"/>
                </a:solidFill>
                <a:highlight>
                  <a:schemeClr val="lt1"/>
                </a:highlight>
              </a:rPr>
              <a:t>C11 BODIPY</a:t>
            </a:r>
            <a:r>
              <a:rPr lang="fr" sz="850">
                <a:solidFill>
                  <a:srgbClr val="222222"/>
                </a:solidFill>
                <a:highlight>
                  <a:schemeClr val="lt1"/>
                </a:highlight>
              </a:rPr>
              <a:t> 581/591 (nonfluorescent)</a:t>
            </a:r>
            <a:endParaRPr sz="1200">
              <a:highlight>
                <a:schemeClr val="lt1"/>
              </a:highlight>
            </a:endParaRPr>
          </a:p>
        </p:txBody>
      </p:sp>
      <p:pic>
        <p:nvPicPr>
          <p:cNvPr id="325" name="Google Shape;325;p37"/>
          <p:cNvPicPr preferRelativeResize="0"/>
          <p:nvPr/>
        </p:nvPicPr>
        <p:blipFill>
          <a:blip r:embed="rId4">
            <a:alphaModFix/>
          </a:blip>
          <a:stretch>
            <a:fillRect/>
          </a:stretch>
        </p:blipFill>
        <p:spPr>
          <a:xfrm>
            <a:off x="1036275" y="1275050"/>
            <a:ext cx="2556900" cy="1142075"/>
          </a:xfrm>
          <a:prstGeom prst="rect">
            <a:avLst/>
          </a:prstGeom>
          <a:noFill/>
          <a:ln>
            <a:noFill/>
          </a:ln>
        </p:spPr>
      </p:pic>
      <p:pic>
        <p:nvPicPr>
          <p:cNvPr id="326" name="Google Shape;326;p37"/>
          <p:cNvPicPr preferRelativeResize="0"/>
          <p:nvPr/>
        </p:nvPicPr>
        <p:blipFill rotWithShape="1">
          <a:blip r:embed="rId5">
            <a:alphaModFix/>
          </a:blip>
          <a:srcRect l="23324" t="64317" r="50000" b="6591"/>
          <a:stretch/>
        </p:blipFill>
        <p:spPr>
          <a:xfrm>
            <a:off x="1374275" y="3981350"/>
            <a:ext cx="1405100" cy="824400"/>
          </a:xfrm>
          <a:prstGeom prst="rect">
            <a:avLst/>
          </a:prstGeom>
          <a:noFill/>
          <a:ln>
            <a:noFill/>
          </a:ln>
        </p:spPr>
      </p:pic>
      <p:sp>
        <p:nvSpPr>
          <p:cNvPr id="327" name="Google Shape;327;p37"/>
          <p:cNvSpPr txBox="1"/>
          <p:nvPr/>
        </p:nvSpPr>
        <p:spPr>
          <a:xfrm>
            <a:off x="1076275" y="3739850"/>
            <a:ext cx="1865700" cy="3156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850" b="1">
                <a:solidFill>
                  <a:srgbClr val="00FF00"/>
                </a:solidFill>
                <a:highlight>
                  <a:schemeClr val="lt1"/>
                </a:highlight>
              </a:rPr>
              <a:t>BODIPY</a:t>
            </a:r>
            <a:r>
              <a:rPr lang="fr" sz="850">
                <a:solidFill>
                  <a:srgbClr val="00FF00"/>
                </a:solidFill>
                <a:highlight>
                  <a:schemeClr val="lt1"/>
                </a:highlight>
              </a:rPr>
              <a:t> 581/591 (fluorescent)</a:t>
            </a:r>
            <a:endParaRPr sz="1200">
              <a:solidFill>
                <a:srgbClr val="00FF00"/>
              </a:solidFill>
              <a:highlight>
                <a:schemeClr val="lt1"/>
              </a:highlight>
            </a:endParaRPr>
          </a:p>
        </p:txBody>
      </p:sp>
      <p:pic>
        <p:nvPicPr>
          <p:cNvPr id="328" name="Google Shape;328;p37"/>
          <p:cNvPicPr preferRelativeResize="0"/>
          <p:nvPr/>
        </p:nvPicPr>
        <p:blipFill rotWithShape="1">
          <a:blip r:embed="rId6">
            <a:alphaModFix/>
          </a:blip>
          <a:srcRect l="18409" t="35131" r="13959" b="9358"/>
          <a:stretch/>
        </p:blipFill>
        <p:spPr>
          <a:xfrm>
            <a:off x="1274975" y="3981350"/>
            <a:ext cx="1468300" cy="964100"/>
          </a:xfrm>
          <a:prstGeom prst="rect">
            <a:avLst/>
          </a:prstGeom>
          <a:noFill/>
          <a:ln>
            <a:noFill/>
          </a:ln>
        </p:spPr>
      </p:pic>
      <p:sp>
        <p:nvSpPr>
          <p:cNvPr id="329" name="Google Shape;329;p37"/>
          <p:cNvSpPr txBox="1"/>
          <p:nvPr/>
        </p:nvSpPr>
        <p:spPr>
          <a:xfrm>
            <a:off x="2229925" y="2751875"/>
            <a:ext cx="1806600" cy="9927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750" b="1">
              <a:solidFill>
                <a:srgbClr val="222222"/>
              </a:solidFill>
              <a:highlight>
                <a:schemeClr val="lt1"/>
              </a:highlight>
            </a:endParaRPr>
          </a:p>
          <a:p>
            <a:pPr marL="0" lvl="0" indent="0" algn="ctr" rtl="0">
              <a:spcBef>
                <a:spcPts val="0"/>
              </a:spcBef>
              <a:spcAft>
                <a:spcPts val="0"/>
              </a:spcAft>
              <a:buNone/>
            </a:pPr>
            <a:endParaRPr sz="750" b="1">
              <a:solidFill>
                <a:srgbClr val="222222"/>
              </a:solidFill>
              <a:highlight>
                <a:schemeClr val="lt1"/>
              </a:highlight>
            </a:endParaRPr>
          </a:p>
          <a:p>
            <a:pPr marL="0" lvl="0" indent="0" algn="ctr" rtl="0">
              <a:spcBef>
                <a:spcPts val="0"/>
              </a:spcBef>
              <a:spcAft>
                <a:spcPts val="0"/>
              </a:spcAft>
              <a:buNone/>
            </a:pPr>
            <a:endParaRPr sz="750" b="1">
              <a:solidFill>
                <a:srgbClr val="222222"/>
              </a:solidFill>
              <a:highlight>
                <a:schemeClr val="lt1"/>
              </a:highlight>
            </a:endParaRPr>
          </a:p>
          <a:p>
            <a:pPr marL="0" lvl="0" indent="0" algn="ctr" rtl="0">
              <a:spcBef>
                <a:spcPts val="0"/>
              </a:spcBef>
              <a:spcAft>
                <a:spcPts val="0"/>
              </a:spcAft>
              <a:buNone/>
            </a:pPr>
            <a:endParaRPr sz="750" b="1">
              <a:solidFill>
                <a:srgbClr val="222222"/>
              </a:solidFill>
              <a:highlight>
                <a:schemeClr val="lt1"/>
              </a:highlight>
            </a:endParaRPr>
          </a:p>
          <a:p>
            <a:pPr marL="0" lvl="0" indent="0" algn="ctr" rtl="0">
              <a:spcBef>
                <a:spcPts val="0"/>
              </a:spcBef>
              <a:spcAft>
                <a:spcPts val="0"/>
              </a:spcAft>
              <a:buNone/>
            </a:pPr>
            <a:endParaRPr sz="750" b="1">
              <a:solidFill>
                <a:srgbClr val="222222"/>
              </a:solidFill>
              <a:highlight>
                <a:schemeClr val="lt1"/>
              </a:highlight>
            </a:endParaRPr>
          </a:p>
          <a:p>
            <a:pPr marL="0" lvl="0" indent="0" algn="ctr" rtl="0">
              <a:spcBef>
                <a:spcPts val="0"/>
              </a:spcBef>
              <a:spcAft>
                <a:spcPts val="0"/>
              </a:spcAft>
              <a:buNone/>
            </a:pPr>
            <a:endParaRPr sz="750" b="1">
              <a:solidFill>
                <a:srgbClr val="222222"/>
              </a:solidFill>
              <a:highlight>
                <a:schemeClr val="lt1"/>
              </a:highlight>
            </a:endParaRPr>
          </a:p>
          <a:p>
            <a:pPr marL="0" lvl="0" indent="0" algn="ctr" rtl="0">
              <a:spcBef>
                <a:spcPts val="0"/>
              </a:spcBef>
              <a:spcAft>
                <a:spcPts val="0"/>
              </a:spcAft>
              <a:buNone/>
            </a:pPr>
            <a:endParaRPr sz="750" b="1">
              <a:solidFill>
                <a:srgbClr val="222222"/>
              </a:solidFill>
              <a:highlight>
                <a:schemeClr val="lt1"/>
              </a:highlight>
            </a:endParaRPr>
          </a:p>
        </p:txBody>
      </p:sp>
      <p:sp>
        <p:nvSpPr>
          <p:cNvPr id="330" name="Google Shape;330;p37"/>
          <p:cNvSpPr txBox="1"/>
          <p:nvPr/>
        </p:nvSpPr>
        <p:spPr>
          <a:xfrm>
            <a:off x="1240500" y="2695237"/>
            <a:ext cx="1806600" cy="6465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750" b="1">
              <a:solidFill>
                <a:srgbClr val="222222"/>
              </a:solidFill>
              <a:highlight>
                <a:schemeClr val="lt1"/>
              </a:highlight>
            </a:endParaRPr>
          </a:p>
          <a:p>
            <a:pPr marL="0" lvl="0" indent="0" algn="l" rtl="0">
              <a:spcBef>
                <a:spcPts val="0"/>
              </a:spcBef>
              <a:spcAft>
                <a:spcPts val="0"/>
              </a:spcAft>
              <a:buNone/>
            </a:pPr>
            <a:endParaRPr sz="750" b="1">
              <a:solidFill>
                <a:srgbClr val="222222"/>
              </a:solidFill>
              <a:highlight>
                <a:schemeClr val="lt1"/>
              </a:highlight>
            </a:endParaRPr>
          </a:p>
          <a:p>
            <a:pPr marL="0" lvl="0" indent="0" algn="l" rtl="0">
              <a:spcBef>
                <a:spcPts val="0"/>
              </a:spcBef>
              <a:spcAft>
                <a:spcPts val="0"/>
              </a:spcAft>
              <a:buNone/>
            </a:pPr>
            <a:endParaRPr sz="750" b="1">
              <a:solidFill>
                <a:srgbClr val="222222"/>
              </a:solidFill>
              <a:highlight>
                <a:schemeClr val="lt1"/>
              </a:highlight>
            </a:endParaRPr>
          </a:p>
          <a:p>
            <a:pPr marL="0" lvl="0" indent="0" algn="l" rtl="0">
              <a:spcBef>
                <a:spcPts val="0"/>
              </a:spcBef>
              <a:spcAft>
                <a:spcPts val="0"/>
              </a:spcAft>
              <a:buNone/>
            </a:pPr>
            <a:endParaRPr sz="750" b="1">
              <a:solidFill>
                <a:srgbClr val="222222"/>
              </a:solidFill>
              <a:highlight>
                <a:schemeClr val="lt1"/>
              </a:highlight>
            </a:endParaRPr>
          </a:p>
        </p:txBody>
      </p:sp>
      <p:pic>
        <p:nvPicPr>
          <p:cNvPr id="331" name="Google Shape;331;p37"/>
          <p:cNvPicPr preferRelativeResize="0"/>
          <p:nvPr/>
        </p:nvPicPr>
        <p:blipFill>
          <a:blip r:embed="rId7">
            <a:alphaModFix/>
          </a:blip>
          <a:stretch>
            <a:fillRect/>
          </a:stretch>
        </p:blipFill>
        <p:spPr>
          <a:xfrm>
            <a:off x="6658675" y="3160350"/>
            <a:ext cx="2149168" cy="1474650"/>
          </a:xfrm>
          <a:prstGeom prst="rect">
            <a:avLst/>
          </a:prstGeom>
          <a:noFill/>
          <a:ln>
            <a:noFill/>
          </a:ln>
        </p:spPr>
      </p:pic>
      <p:pic>
        <p:nvPicPr>
          <p:cNvPr id="332" name="Google Shape;332;p37"/>
          <p:cNvPicPr preferRelativeResize="0"/>
          <p:nvPr/>
        </p:nvPicPr>
        <p:blipFill rotWithShape="1">
          <a:blip r:embed="rId3">
            <a:alphaModFix/>
          </a:blip>
          <a:srcRect l="53995" t="54718" r="13172"/>
          <a:stretch/>
        </p:blipFill>
        <p:spPr>
          <a:xfrm>
            <a:off x="4159725" y="3160338"/>
            <a:ext cx="2223002" cy="1474651"/>
          </a:xfrm>
          <a:prstGeom prst="rect">
            <a:avLst/>
          </a:prstGeom>
          <a:noFill/>
          <a:ln>
            <a:noFill/>
          </a:ln>
        </p:spPr>
      </p:pic>
      <p:pic>
        <p:nvPicPr>
          <p:cNvPr id="333" name="Google Shape;333;p37"/>
          <p:cNvPicPr preferRelativeResize="0"/>
          <p:nvPr/>
        </p:nvPicPr>
        <p:blipFill rotWithShape="1">
          <a:blip r:embed="rId3">
            <a:alphaModFix/>
          </a:blip>
          <a:srcRect l="40212" b="48867"/>
          <a:stretch/>
        </p:blipFill>
        <p:spPr>
          <a:xfrm>
            <a:off x="4249850" y="1407319"/>
            <a:ext cx="4048200" cy="1665251"/>
          </a:xfrm>
          <a:prstGeom prst="rect">
            <a:avLst/>
          </a:prstGeom>
          <a:noFill/>
          <a:ln>
            <a:noFill/>
          </a:ln>
        </p:spPr>
      </p:pic>
      <p:sp>
        <p:nvSpPr>
          <p:cNvPr id="334" name="Google Shape;334;p37"/>
          <p:cNvSpPr txBox="1"/>
          <p:nvPr/>
        </p:nvSpPr>
        <p:spPr>
          <a:xfrm>
            <a:off x="5122250" y="1319575"/>
            <a:ext cx="2223000" cy="315600"/>
          </a:xfrm>
          <a:prstGeom prst="rect">
            <a:avLst/>
          </a:prstGeom>
          <a:solidFill>
            <a:srgbClr val="F5F5F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850" b="1">
                <a:solidFill>
                  <a:srgbClr val="222222"/>
                </a:solidFill>
              </a:rPr>
              <a:t>C11 BODIPY</a:t>
            </a:r>
            <a:r>
              <a:rPr lang="fr" sz="850">
                <a:solidFill>
                  <a:srgbClr val="222222"/>
                </a:solidFill>
              </a:rPr>
              <a:t> 581/591 (nonfluorescent)</a:t>
            </a:r>
            <a:endParaRPr sz="1200"/>
          </a:p>
        </p:txBody>
      </p:sp>
      <p:sp>
        <p:nvSpPr>
          <p:cNvPr id="335" name="Google Shape;335;p37"/>
          <p:cNvSpPr txBox="1"/>
          <p:nvPr/>
        </p:nvSpPr>
        <p:spPr>
          <a:xfrm>
            <a:off x="5645950" y="2215075"/>
            <a:ext cx="1699200" cy="346200"/>
          </a:xfrm>
          <a:prstGeom prst="rect">
            <a:avLst/>
          </a:prstGeom>
          <a:solidFill>
            <a:srgbClr val="F5F5F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050" b="1">
                <a:solidFill>
                  <a:srgbClr val="00FF00"/>
                </a:solidFill>
              </a:rPr>
              <a:t>  BODIPY</a:t>
            </a:r>
            <a:endParaRPr>
              <a:solidFill>
                <a:srgbClr val="00FF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339"/>
        <p:cNvGrpSpPr/>
        <p:nvPr/>
      </p:nvGrpSpPr>
      <p:grpSpPr>
        <a:xfrm>
          <a:off x="0" y="0"/>
          <a:ext cx="0" cy="0"/>
          <a:chOff x="0" y="0"/>
          <a:chExt cx="0" cy="0"/>
        </a:xfrm>
      </p:grpSpPr>
      <p:sp>
        <p:nvSpPr>
          <p:cNvPr id="340" name="Google Shape;340;p38"/>
          <p:cNvSpPr txBox="1">
            <a:spLocks noGrp="1"/>
          </p:cNvSpPr>
          <p:nvPr>
            <p:ph type="title"/>
          </p:nvPr>
        </p:nvSpPr>
        <p:spPr>
          <a:xfrm>
            <a:off x="311700" y="3732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Detection → </a:t>
            </a:r>
            <a:r>
              <a:rPr lang="fr" sz="2355"/>
              <a:t>fluorescent probes (direct method)</a:t>
            </a:r>
            <a:endParaRPr sz="2355"/>
          </a:p>
        </p:txBody>
      </p:sp>
      <p:pic>
        <p:nvPicPr>
          <p:cNvPr id="341" name="Google Shape;341;p38"/>
          <p:cNvPicPr preferRelativeResize="0"/>
          <p:nvPr/>
        </p:nvPicPr>
        <p:blipFill>
          <a:blip r:embed="rId3">
            <a:alphaModFix/>
          </a:blip>
          <a:stretch>
            <a:fillRect/>
          </a:stretch>
        </p:blipFill>
        <p:spPr>
          <a:xfrm>
            <a:off x="1186387" y="1523526"/>
            <a:ext cx="6771226" cy="32566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5"/>
        <p:cNvGrpSpPr/>
        <p:nvPr/>
      </p:nvGrpSpPr>
      <p:grpSpPr>
        <a:xfrm>
          <a:off x="0" y="0"/>
          <a:ext cx="0" cy="0"/>
          <a:chOff x="0" y="0"/>
          <a:chExt cx="0" cy="0"/>
        </a:xfrm>
      </p:grpSpPr>
      <p:pic>
        <p:nvPicPr>
          <p:cNvPr id="346" name="Google Shape;346;p39"/>
          <p:cNvPicPr preferRelativeResize="0"/>
          <p:nvPr/>
        </p:nvPicPr>
        <p:blipFill rotWithShape="1">
          <a:blip r:embed="rId3">
            <a:alphaModFix amt="45000"/>
          </a:blip>
          <a:srcRect r="43747"/>
          <a:stretch/>
        </p:blipFill>
        <p:spPr>
          <a:xfrm>
            <a:off x="2807776" y="1333050"/>
            <a:ext cx="4154650" cy="3877525"/>
          </a:xfrm>
          <a:prstGeom prst="rect">
            <a:avLst/>
          </a:prstGeom>
          <a:noFill/>
          <a:ln>
            <a:noFill/>
          </a:ln>
        </p:spPr>
      </p:pic>
      <p:sp>
        <p:nvSpPr>
          <p:cNvPr id="347" name="Google Shape;347;p39"/>
          <p:cNvSpPr txBox="1">
            <a:spLocks noGrp="1"/>
          </p:cNvSpPr>
          <p:nvPr>
            <p:ph type="title"/>
          </p:nvPr>
        </p:nvSpPr>
        <p:spPr>
          <a:xfrm>
            <a:off x="311700" y="235650"/>
            <a:ext cx="8520600" cy="761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Detection → </a:t>
            </a:r>
            <a:r>
              <a:rPr lang="fr" sz="2133">
                <a:solidFill>
                  <a:srgbClr val="FFFF00"/>
                </a:solidFill>
              </a:rPr>
              <a:t>electron paramagnetic (spin) resonance (EPR/ESR)</a:t>
            </a:r>
            <a:endParaRPr sz="2133">
              <a:solidFill>
                <a:srgbClr val="FFFF00"/>
              </a:solidFill>
            </a:endParaRPr>
          </a:p>
          <a:p>
            <a:pPr marL="1371600" lvl="0" indent="457200" algn="l" rtl="0">
              <a:spcBef>
                <a:spcPts val="0"/>
              </a:spcBef>
              <a:spcAft>
                <a:spcPts val="0"/>
              </a:spcAft>
              <a:buNone/>
            </a:pPr>
            <a:r>
              <a:rPr lang="fr" sz="2133">
                <a:solidFill>
                  <a:srgbClr val="FFFF00"/>
                </a:solidFill>
              </a:rPr>
              <a:t> (direct method) </a:t>
            </a:r>
            <a:endParaRPr sz="2133">
              <a:solidFill>
                <a:srgbClr val="FFFF00"/>
              </a:solidFill>
            </a:endParaRPr>
          </a:p>
        </p:txBody>
      </p:sp>
      <p:pic>
        <p:nvPicPr>
          <p:cNvPr id="348" name="Google Shape;348;p39"/>
          <p:cNvPicPr preferRelativeResize="0"/>
          <p:nvPr/>
        </p:nvPicPr>
        <p:blipFill rotWithShape="1">
          <a:blip r:embed="rId4">
            <a:alphaModFix/>
          </a:blip>
          <a:srcRect l="3388" t="12518" r="2218" b="6141"/>
          <a:stretch/>
        </p:blipFill>
        <p:spPr>
          <a:xfrm>
            <a:off x="83626" y="2312948"/>
            <a:ext cx="2724151" cy="1917726"/>
          </a:xfrm>
          <a:prstGeom prst="rect">
            <a:avLst/>
          </a:prstGeom>
          <a:noFill/>
          <a:ln>
            <a:noFill/>
          </a:ln>
        </p:spPr>
      </p:pic>
      <p:pic>
        <p:nvPicPr>
          <p:cNvPr id="349" name="Google Shape;349;p39"/>
          <p:cNvPicPr preferRelativeResize="0"/>
          <p:nvPr/>
        </p:nvPicPr>
        <p:blipFill>
          <a:blip r:embed="rId5">
            <a:alphaModFix/>
          </a:blip>
          <a:stretch>
            <a:fillRect/>
          </a:stretch>
        </p:blipFill>
        <p:spPr>
          <a:xfrm>
            <a:off x="5763325" y="1295138"/>
            <a:ext cx="3380675" cy="25532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3"/>
        <p:cNvGrpSpPr/>
        <p:nvPr/>
      </p:nvGrpSpPr>
      <p:grpSpPr>
        <a:xfrm>
          <a:off x="0" y="0"/>
          <a:ext cx="0" cy="0"/>
          <a:chOff x="0" y="0"/>
          <a:chExt cx="0" cy="0"/>
        </a:xfrm>
      </p:grpSpPr>
      <p:sp>
        <p:nvSpPr>
          <p:cNvPr id="354" name="Google Shape;354;p40"/>
          <p:cNvSpPr txBox="1">
            <a:spLocks noGrp="1"/>
          </p:cNvSpPr>
          <p:nvPr>
            <p:ph type="title"/>
          </p:nvPr>
        </p:nvSpPr>
        <p:spPr>
          <a:xfrm>
            <a:off x="159650" y="373250"/>
            <a:ext cx="8856600" cy="623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ct val="40909"/>
              <a:buNone/>
            </a:pPr>
            <a:r>
              <a:rPr lang="fr" sz="2420"/>
              <a:t>Detection → </a:t>
            </a:r>
            <a:r>
              <a:rPr lang="fr" sz="2420">
                <a:solidFill>
                  <a:srgbClr val="FFFF00"/>
                </a:solidFill>
              </a:rPr>
              <a:t>Quantitative detection by LC-MS (indirect method)</a:t>
            </a:r>
            <a:endParaRPr sz="2420"/>
          </a:p>
        </p:txBody>
      </p:sp>
      <p:pic>
        <p:nvPicPr>
          <p:cNvPr id="355" name="Google Shape;355;p40"/>
          <p:cNvPicPr preferRelativeResize="0"/>
          <p:nvPr/>
        </p:nvPicPr>
        <p:blipFill rotWithShape="1">
          <a:blip r:embed="rId3">
            <a:alphaModFix/>
          </a:blip>
          <a:srcRect l="1156" b="68214"/>
          <a:stretch/>
        </p:blipFill>
        <p:spPr>
          <a:xfrm>
            <a:off x="0" y="2356275"/>
            <a:ext cx="4401126" cy="1327025"/>
          </a:xfrm>
          <a:prstGeom prst="rect">
            <a:avLst/>
          </a:prstGeom>
          <a:noFill/>
          <a:ln>
            <a:noFill/>
          </a:ln>
        </p:spPr>
      </p:pic>
      <p:pic>
        <p:nvPicPr>
          <p:cNvPr id="356" name="Google Shape;356;p40"/>
          <p:cNvPicPr preferRelativeResize="0"/>
          <p:nvPr/>
        </p:nvPicPr>
        <p:blipFill>
          <a:blip r:embed="rId4">
            <a:alphaModFix/>
          </a:blip>
          <a:stretch>
            <a:fillRect/>
          </a:stretch>
        </p:blipFill>
        <p:spPr>
          <a:xfrm>
            <a:off x="4469350" y="1803075"/>
            <a:ext cx="4546900" cy="26513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0"/>
        <p:cNvGrpSpPr/>
        <p:nvPr/>
      </p:nvGrpSpPr>
      <p:grpSpPr>
        <a:xfrm>
          <a:off x="0" y="0"/>
          <a:ext cx="0" cy="0"/>
          <a:chOff x="0" y="0"/>
          <a:chExt cx="0" cy="0"/>
        </a:xfrm>
      </p:grpSpPr>
      <p:sp>
        <p:nvSpPr>
          <p:cNvPr id="361" name="Google Shape;361;p41"/>
          <p:cNvSpPr txBox="1">
            <a:spLocks noGrp="1"/>
          </p:cNvSpPr>
          <p:nvPr>
            <p:ph type="title"/>
          </p:nvPr>
        </p:nvSpPr>
        <p:spPr>
          <a:xfrm>
            <a:off x="311700" y="3732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Conclusion</a:t>
            </a:r>
            <a:endParaRPr/>
          </a:p>
        </p:txBody>
      </p:sp>
      <p:pic>
        <p:nvPicPr>
          <p:cNvPr id="362" name="Google Shape;362;p41"/>
          <p:cNvPicPr preferRelativeResize="0"/>
          <p:nvPr/>
        </p:nvPicPr>
        <p:blipFill>
          <a:blip r:embed="rId3">
            <a:alphaModFix/>
          </a:blip>
          <a:stretch>
            <a:fillRect/>
          </a:stretch>
        </p:blipFill>
        <p:spPr>
          <a:xfrm>
            <a:off x="84700" y="1514488"/>
            <a:ext cx="4487301" cy="3368625"/>
          </a:xfrm>
          <a:prstGeom prst="rect">
            <a:avLst/>
          </a:prstGeom>
          <a:noFill/>
          <a:ln>
            <a:noFill/>
          </a:ln>
        </p:spPr>
      </p:pic>
      <p:pic>
        <p:nvPicPr>
          <p:cNvPr id="363" name="Google Shape;363;p41"/>
          <p:cNvPicPr preferRelativeResize="0"/>
          <p:nvPr/>
        </p:nvPicPr>
        <p:blipFill>
          <a:blip r:embed="rId4">
            <a:alphaModFix/>
          </a:blip>
          <a:stretch>
            <a:fillRect/>
          </a:stretch>
        </p:blipFill>
        <p:spPr>
          <a:xfrm>
            <a:off x="4572000" y="1885562"/>
            <a:ext cx="4572000" cy="262647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3732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Introduction</a:t>
            </a:r>
            <a:endParaRPr/>
          </a:p>
        </p:txBody>
      </p:sp>
      <p:pic>
        <p:nvPicPr>
          <p:cNvPr id="77" name="Google Shape;77;p15"/>
          <p:cNvPicPr preferRelativeResize="0"/>
          <p:nvPr/>
        </p:nvPicPr>
        <p:blipFill>
          <a:blip r:embed="rId3">
            <a:alphaModFix/>
          </a:blip>
          <a:stretch>
            <a:fillRect/>
          </a:stretch>
        </p:blipFill>
        <p:spPr>
          <a:xfrm>
            <a:off x="899962" y="1325425"/>
            <a:ext cx="7344073" cy="381807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2"/>
          <p:cNvSpPr/>
          <p:nvPr/>
        </p:nvSpPr>
        <p:spPr>
          <a:xfrm>
            <a:off x="0" y="1690350"/>
            <a:ext cx="9144000" cy="17628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69" name="Google Shape;369;p42"/>
          <p:cNvSpPr txBox="1"/>
          <p:nvPr/>
        </p:nvSpPr>
        <p:spPr>
          <a:xfrm>
            <a:off x="1593000" y="1742350"/>
            <a:ext cx="5958000" cy="119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800" b="1">
              <a:solidFill>
                <a:schemeClr val="lt1"/>
              </a:solidFill>
              <a:latin typeface="Merriweather"/>
              <a:ea typeface="Merriweather"/>
              <a:cs typeface="Merriweather"/>
              <a:sym typeface="Merriweather"/>
            </a:endParaRPr>
          </a:p>
          <a:p>
            <a:pPr marL="0" lvl="0" indent="0" algn="ctr" rtl="0">
              <a:spcBef>
                <a:spcPts val="0"/>
              </a:spcBef>
              <a:spcAft>
                <a:spcPts val="0"/>
              </a:spcAft>
              <a:buNone/>
            </a:pPr>
            <a:r>
              <a:rPr lang="fr" sz="2800" b="1">
                <a:solidFill>
                  <a:schemeClr val="lt1"/>
                </a:solidFill>
                <a:latin typeface="Merriweather"/>
                <a:ea typeface="Merriweather"/>
                <a:cs typeface="Merriweather"/>
                <a:sym typeface="Merriweather"/>
              </a:rPr>
              <a:t>ANY QUESTIONS ?</a:t>
            </a:r>
            <a:endParaRPr sz="2800" b="1">
              <a:solidFill>
                <a:schemeClr val="lt1"/>
              </a:solidFill>
              <a:latin typeface="Merriweather"/>
              <a:ea typeface="Merriweather"/>
              <a:cs typeface="Merriweather"/>
              <a:sym typeface="Merriweather"/>
            </a:endParaRPr>
          </a:p>
          <a:p>
            <a:pPr marL="0" lvl="0" indent="0" algn="ctr" rtl="0">
              <a:spcBef>
                <a:spcPts val="0"/>
              </a:spcBef>
              <a:spcAft>
                <a:spcPts val="0"/>
              </a:spcAft>
              <a:buNone/>
            </a:pPr>
            <a:endParaRPr sz="1000" b="1">
              <a:solidFill>
                <a:schemeClr val="lt1"/>
              </a:solidFill>
              <a:latin typeface="Merriweather"/>
              <a:ea typeface="Merriweather"/>
              <a:cs typeface="Merriweather"/>
              <a:sym typeface="Merriweather"/>
            </a:endParaRPr>
          </a:p>
        </p:txBody>
      </p:sp>
      <p:sp>
        <p:nvSpPr>
          <p:cNvPr id="370" name="Google Shape;370;p42"/>
          <p:cNvSpPr txBox="1"/>
          <p:nvPr/>
        </p:nvSpPr>
        <p:spPr>
          <a:xfrm>
            <a:off x="7551000" y="3134275"/>
            <a:ext cx="1666500" cy="27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600" b="1">
                <a:solidFill>
                  <a:schemeClr val="lt1"/>
                </a:solidFill>
                <a:latin typeface="Merriweather"/>
                <a:ea typeface="Merriweather"/>
                <a:cs typeface="Merriweather"/>
                <a:sym typeface="Merriweather"/>
              </a:rPr>
              <a:t>(No Please 😭😭😭)</a:t>
            </a:r>
            <a:endParaRPr sz="600" b="1">
              <a:solidFill>
                <a:schemeClr val="lt1"/>
              </a:solidFill>
              <a:latin typeface="Merriweather"/>
              <a:ea typeface="Merriweather"/>
              <a:cs typeface="Merriweather"/>
              <a:sym typeface="Merriweather"/>
            </a:endParaRPr>
          </a:p>
          <a:p>
            <a:pPr marL="0" lvl="0" indent="0" algn="l" rtl="0">
              <a:spcBef>
                <a:spcPts val="0"/>
              </a:spcBef>
              <a:spcAft>
                <a:spcPts val="0"/>
              </a:spcAft>
              <a:buNone/>
            </a:pPr>
            <a:endParaRPr sz="10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3732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Introduction</a:t>
            </a:r>
            <a:endParaRPr/>
          </a:p>
        </p:txBody>
      </p:sp>
      <p:pic>
        <p:nvPicPr>
          <p:cNvPr id="83" name="Google Shape;83;p16"/>
          <p:cNvPicPr preferRelativeResize="0"/>
          <p:nvPr/>
        </p:nvPicPr>
        <p:blipFill>
          <a:blip r:embed="rId3">
            <a:alphaModFix/>
          </a:blip>
          <a:stretch>
            <a:fillRect/>
          </a:stretch>
        </p:blipFill>
        <p:spPr>
          <a:xfrm>
            <a:off x="90000" y="1517600"/>
            <a:ext cx="4673026" cy="3507501"/>
          </a:xfrm>
          <a:prstGeom prst="rect">
            <a:avLst/>
          </a:prstGeom>
          <a:noFill/>
          <a:ln w="28575" cap="flat" cmpd="sng">
            <a:solidFill>
              <a:schemeClr val="dk1"/>
            </a:solidFill>
            <a:prstDash val="solid"/>
            <a:round/>
            <a:headEnd type="none" w="sm" len="sm"/>
            <a:tailEnd type="none" w="sm" len="sm"/>
          </a:ln>
        </p:spPr>
      </p:pic>
      <p:sp>
        <p:nvSpPr>
          <p:cNvPr id="84" name="Google Shape;84;p16"/>
          <p:cNvSpPr txBox="1"/>
          <p:nvPr/>
        </p:nvSpPr>
        <p:spPr>
          <a:xfrm>
            <a:off x="5611975" y="1517600"/>
            <a:ext cx="2657100" cy="623700"/>
          </a:xfrm>
          <a:prstGeom prst="rect">
            <a:avLst/>
          </a:prstGeom>
          <a:noFill/>
          <a:ln w="19050"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700" b="1">
                <a:latin typeface="Roboto"/>
                <a:ea typeface="Roboto"/>
                <a:cs typeface="Roboto"/>
                <a:sym typeface="Roboto"/>
              </a:rPr>
              <a:t>ROS in cells </a:t>
            </a:r>
            <a:endParaRPr sz="2700" b="1">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7"/>
          <p:cNvSpPr txBox="1"/>
          <p:nvPr/>
        </p:nvSpPr>
        <p:spPr>
          <a:xfrm>
            <a:off x="7713175" y="2585750"/>
            <a:ext cx="15489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2200" b="1">
                <a:latin typeface="Roboto"/>
                <a:ea typeface="Roboto"/>
                <a:cs typeface="Roboto"/>
                <a:sym typeface="Roboto"/>
              </a:rPr>
              <a:t>ROS</a:t>
            </a:r>
            <a:endParaRPr sz="2200" b="1">
              <a:latin typeface="Roboto"/>
              <a:ea typeface="Roboto"/>
              <a:cs typeface="Roboto"/>
              <a:sym typeface="Roboto"/>
            </a:endParaRPr>
          </a:p>
        </p:txBody>
      </p:sp>
      <p:sp>
        <p:nvSpPr>
          <p:cNvPr id="90" name="Google Shape;90;p17"/>
          <p:cNvSpPr txBox="1">
            <a:spLocks noGrp="1"/>
          </p:cNvSpPr>
          <p:nvPr>
            <p:ph type="title"/>
          </p:nvPr>
        </p:nvSpPr>
        <p:spPr>
          <a:xfrm>
            <a:off x="311700" y="3732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Introduction</a:t>
            </a:r>
            <a:endParaRPr/>
          </a:p>
        </p:txBody>
      </p:sp>
      <p:pic>
        <p:nvPicPr>
          <p:cNvPr id="91" name="Google Shape;91;p17"/>
          <p:cNvPicPr preferRelativeResize="0"/>
          <p:nvPr/>
        </p:nvPicPr>
        <p:blipFill>
          <a:blip r:embed="rId3">
            <a:alphaModFix/>
          </a:blip>
          <a:stretch>
            <a:fillRect/>
          </a:stretch>
        </p:blipFill>
        <p:spPr>
          <a:xfrm>
            <a:off x="90000" y="1517600"/>
            <a:ext cx="4673026" cy="3507501"/>
          </a:xfrm>
          <a:prstGeom prst="rect">
            <a:avLst/>
          </a:prstGeom>
          <a:noFill/>
          <a:ln w="28575" cap="flat" cmpd="sng">
            <a:solidFill>
              <a:schemeClr val="dk1"/>
            </a:solidFill>
            <a:prstDash val="solid"/>
            <a:round/>
            <a:headEnd type="none" w="sm" len="sm"/>
            <a:tailEnd type="none" w="sm" len="sm"/>
          </a:ln>
        </p:spPr>
      </p:pic>
      <p:sp>
        <p:nvSpPr>
          <p:cNvPr id="92" name="Google Shape;92;p17"/>
          <p:cNvSpPr txBox="1"/>
          <p:nvPr/>
        </p:nvSpPr>
        <p:spPr>
          <a:xfrm>
            <a:off x="5611975" y="1517600"/>
            <a:ext cx="2657100" cy="623700"/>
          </a:xfrm>
          <a:prstGeom prst="rect">
            <a:avLst/>
          </a:prstGeom>
          <a:noFill/>
          <a:ln w="19050"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700" b="1">
                <a:latin typeface="Roboto"/>
                <a:ea typeface="Roboto"/>
                <a:cs typeface="Roboto"/>
                <a:sym typeface="Roboto"/>
              </a:rPr>
              <a:t>ROS in cells </a:t>
            </a:r>
            <a:endParaRPr sz="2700" b="1">
              <a:latin typeface="Roboto"/>
              <a:ea typeface="Roboto"/>
              <a:cs typeface="Roboto"/>
              <a:sym typeface="Roboto"/>
            </a:endParaRPr>
          </a:p>
        </p:txBody>
      </p:sp>
      <p:sp>
        <p:nvSpPr>
          <p:cNvPr id="93" name="Google Shape;93;p17"/>
          <p:cNvSpPr txBox="1"/>
          <p:nvPr/>
        </p:nvSpPr>
        <p:spPr>
          <a:xfrm>
            <a:off x="5168875" y="2585750"/>
            <a:ext cx="15489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2200" b="1">
                <a:latin typeface="Roboto"/>
                <a:ea typeface="Roboto"/>
                <a:cs typeface="Roboto"/>
                <a:sym typeface="Roboto"/>
              </a:rPr>
              <a:t>Cell Stress </a:t>
            </a:r>
            <a:endParaRPr sz="2200" b="1">
              <a:latin typeface="Roboto"/>
              <a:ea typeface="Roboto"/>
              <a:cs typeface="Roboto"/>
              <a:sym typeface="Roboto"/>
            </a:endParaRPr>
          </a:p>
        </p:txBody>
      </p:sp>
      <p:sp>
        <p:nvSpPr>
          <p:cNvPr id="94" name="Google Shape;94;p17"/>
          <p:cNvSpPr/>
          <p:nvPr/>
        </p:nvSpPr>
        <p:spPr>
          <a:xfrm>
            <a:off x="6813175" y="2763350"/>
            <a:ext cx="880800" cy="355200"/>
          </a:xfrm>
          <a:prstGeom prst="rightArrow">
            <a:avLst>
              <a:gd name="adj1" fmla="val 50000"/>
              <a:gd name="adj2" fmla="val 50000"/>
            </a:avLst>
          </a:prstGeom>
          <a:solidFill>
            <a:srgbClr val="0000FF"/>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95" name="Google Shape;95;p17"/>
          <p:cNvSpPr/>
          <p:nvPr/>
        </p:nvSpPr>
        <p:spPr>
          <a:xfrm rot="2038819">
            <a:off x="7867378" y="2678832"/>
            <a:ext cx="164249" cy="499485"/>
          </a:xfrm>
          <a:prstGeom prst="up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18"/>
          <p:cNvSpPr txBox="1"/>
          <p:nvPr/>
        </p:nvSpPr>
        <p:spPr>
          <a:xfrm>
            <a:off x="7713175" y="2585750"/>
            <a:ext cx="15489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2200" b="1">
                <a:latin typeface="Roboto"/>
                <a:ea typeface="Roboto"/>
                <a:cs typeface="Roboto"/>
                <a:sym typeface="Roboto"/>
              </a:rPr>
              <a:t>ROS</a:t>
            </a:r>
            <a:endParaRPr sz="2200" b="1">
              <a:latin typeface="Roboto"/>
              <a:ea typeface="Roboto"/>
              <a:cs typeface="Roboto"/>
              <a:sym typeface="Roboto"/>
            </a:endParaRPr>
          </a:p>
        </p:txBody>
      </p:sp>
      <p:sp>
        <p:nvSpPr>
          <p:cNvPr id="101" name="Google Shape;101;p18"/>
          <p:cNvSpPr txBox="1">
            <a:spLocks noGrp="1"/>
          </p:cNvSpPr>
          <p:nvPr>
            <p:ph type="title"/>
          </p:nvPr>
        </p:nvSpPr>
        <p:spPr>
          <a:xfrm>
            <a:off x="311700" y="3732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Introduction</a:t>
            </a:r>
            <a:endParaRPr/>
          </a:p>
        </p:txBody>
      </p:sp>
      <p:pic>
        <p:nvPicPr>
          <p:cNvPr id="102" name="Google Shape;102;p18"/>
          <p:cNvPicPr preferRelativeResize="0"/>
          <p:nvPr/>
        </p:nvPicPr>
        <p:blipFill>
          <a:blip r:embed="rId3">
            <a:alphaModFix/>
          </a:blip>
          <a:stretch>
            <a:fillRect/>
          </a:stretch>
        </p:blipFill>
        <p:spPr>
          <a:xfrm>
            <a:off x="90000" y="1517600"/>
            <a:ext cx="4673026" cy="3507501"/>
          </a:xfrm>
          <a:prstGeom prst="rect">
            <a:avLst/>
          </a:prstGeom>
          <a:noFill/>
          <a:ln w="28575" cap="flat" cmpd="sng">
            <a:solidFill>
              <a:schemeClr val="dk1"/>
            </a:solidFill>
            <a:prstDash val="solid"/>
            <a:round/>
            <a:headEnd type="none" w="sm" len="sm"/>
            <a:tailEnd type="none" w="sm" len="sm"/>
          </a:ln>
        </p:spPr>
      </p:pic>
      <p:sp>
        <p:nvSpPr>
          <p:cNvPr id="103" name="Google Shape;103;p18"/>
          <p:cNvSpPr txBox="1"/>
          <p:nvPr/>
        </p:nvSpPr>
        <p:spPr>
          <a:xfrm>
            <a:off x="5611975" y="1517600"/>
            <a:ext cx="2657100" cy="623700"/>
          </a:xfrm>
          <a:prstGeom prst="rect">
            <a:avLst/>
          </a:prstGeom>
          <a:noFill/>
          <a:ln w="19050"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700" b="1">
                <a:latin typeface="Roboto"/>
                <a:ea typeface="Roboto"/>
                <a:cs typeface="Roboto"/>
                <a:sym typeface="Roboto"/>
              </a:rPr>
              <a:t>ROS in cells </a:t>
            </a:r>
            <a:endParaRPr sz="2700" b="1">
              <a:latin typeface="Roboto"/>
              <a:ea typeface="Roboto"/>
              <a:cs typeface="Roboto"/>
              <a:sym typeface="Roboto"/>
            </a:endParaRPr>
          </a:p>
        </p:txBody>
      </p:sp>
      <p:sp>
        <p:nvSpPr>
          <p:cNvPr id="104" name="Google Shape;104;p18"/>
          <p:cNvSpPr txBox="1"/>
          <p:nvPr/>
        </p:nvSpPr>
        <p:spPr>
          <a:xfrm>
            <a:off x="5168875" y="2585750"/>
            <a:ext cx="15489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2200" b="1">
                <a:latin typeface="Roboto"/>
                <a:ea typeface="Roboto"/>
                <a:cs typeface="Roboto"/>
                <a:sym typeface="Roboto"/>
              </a:rPr>
              <a:t>Cell Stress </a:t>
            </a:r>
            <a:endParaRPr sz="2200" b="1">
              <a:latin typeface="Roboto"/>
              <a:ea typeface="Roboto"/>
              <a:cs typeface="Roboto"/>
              <a:sym typeface="Roboto"/>
            </a:endParaRPr>
          </a:p>
        </p:txBody>
      </p:sp>
      <p:sp>
        <p:nvSpPr>
          <p:cNvPr id="105" name="Google Shape;105;p18"/>
          <p:cNvSpPr/>
          <p:nvPr/>
        </p:nvSpPr>
        <p:spPr>
          <a:xfrm>
            <a:off x="6813175" y="2763350"/>
            <a:ext cx="880800" cy="355200"/>
          </a:xfrm>
          <a:prstGeom prst="rightArrow">
            <a:avLst>
              <a:gd name="adj1" fmla="val 50000"/>
              <a:gd name="adj2" fmla="val 50000"/>
            </a:avLst>
          </a:prstGeom>
          <a:solidFill>
            <a:srgbClr val="0000FF"/>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6" name="Google Shape;106;p18"/>
          <p:cNvSpPr/>
          <p:nvPr/>
        </p:nvSpPr>
        <p:spPr>
          <a:xfrm rot="2038819">
            <a:off x="7867378" y="2678832"/>
            <a:ext cx="164249" cy="499485"/>
          </a:xfrm>
          <a:prstGeom prst="up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7" name="Google Shape;107;p18"/>
          <p:cNvSpPr txBox="1"/>
          <p:nvPr/>
        </p:nvSpPr>
        <p:spPr>
          <a:xfrm>
            <a:off x="5034575" y="3500150"/>
            <a:ext cx="16071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2200" b="1">
                <a:latin typeface="Roboto"/>
                <a:ea typeface="Roboto"/>
                <a:cs typeface="Roboto"/>
                <a:sym typeface="Roboto"/>
              </a:rPr>
              <a:t>Cell Response</a:t>
            </a:r>
            <a:endParaRPr sz="2200" b="1">
              <a:latin typeface="Roboto"/>
              <a:ea typeface="Roboto"/>
              <a:cs typeface="Roboto"/>
              <a:sym typeface="Roboto"/>
            </a:endParaRPr>
          </a:p>
        </p:txBody>
      </p:sp>
      <p:sp>
        <p:nvSpPr>
          <p:cNvPr id="108" name="Google Shape;108;p18"/>
          <p:cNvSpPr/>
          <p:nvPr/>
        </p:nvSpPr>
        <p:spPr>
          <a:xfrm>
            <a:off x="6736975" y="3677750"/>
            <a:ext cx="880800" cy="355200"/>
          </a:xfrm>
          <a:prstGeom prst="rightArrow">
            <a:avLst>
              <a:gd name="adj1" fmla="val 50000"/>
              <a:gd name="adj2" fmla="val 50000"/>
            </a:avLst>
          </a:prstGeom>
          <a:solidFill>
            <a:srgbClr val="0000FF"/>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9" name="Google Shape;109;p18"/>
          <p:cNvSpPr/>
          <p:nvPr/>
        </p:nvSpPr>
        <p:spPr>
          <a:xfrm rot="2038819">
            <a:off x="7791178" y="3593232"/>
            <a:ext cx="164249" cy="499485"/>
          </a:xfrm>
          <a:prstGeom prst="up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0" name="Google Shape;110;p18"/>
          <p:cNvSpPr txBox="1"/>
          <p:nvPr/>
        </p:nvSpPr>
        <p:spPr>
          <a:xfrm>
            <a:off x="7713175" y="3538025"/>
            <a:ext cx="15489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2200" b="1">
                <a:latin typeface="Roboto"/>
                <a:ea typeface="Roboto"/>
                <a:cs typeface="Roboto"/>
                <a:sym typeface="Roboto"/>
              </a:rPr>
              <a:t>SOD, Catalase</a:t>
            </a:r>
            <a:endParaRPr sz="2200" b="1">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19"/>
          <p:cNvSpPr txBox="1"/>
          <p:nvPr/>
        </p:nvSpPr>
        <p:spPr>
          <a:xfrm>
            <a:off x="7713175" y="3538025"/>
            <a:ext cx="15489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2200" b="1">
                <a:latin typeface="Roboto"/>
                <a:ea typeface="Roboto"/>
                <a:cs typeface="Roboto"/>
                <a:sym typeface="Roboto"/>
              </a:rPr>
              <a:t>SOD, Catalase</a:t>
            </a:r>
            <a:endParaRPr sz="2200" b="1">
              <a:latin typeface="Roboto"/>
              <a:ea typeface="Roboto"/>
              <a:cs typeface="Roboto"/>
              <a:sym typeface="Roboto"/>
            </a:endParaRPr>
          </a:p>
        </p:txBody>
      </p:sp>
      <p:sp>
        <p:nvSpPr>
          <p:cNvPr id="116" name="Google Shape;116;p19"/>
          <p:cNvSpPr txBox="1"/>
          <p:nvPr/>
        </p:nvSpPr>
        <p:spPr>
          <a:xfrm>
            <a:off x="7713175" y="2585750"/>
            <a:ext cx="15489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2200" b="1">
                <a:latin typeface="Roboto"/>
                <a:ea typeface="Roboto"/>
                <a:cs typeface="Roboto"/>
                <a:sym typeface="Roboto"/>
              </a:rPr>
              <a:t>ROS</a:t>
            </a:r>
            <a:endParaRPr sz="2200" b="1">
              <a:latin typeface="Roboto"/>
              <a:ea typeface="Roboto"/>
              <a:cs typeface="Roboto"/>
              <a:sym typeface="Roboto"/>
            </a:endParaRPr>
          </a:p>
        </p:txBody>
      </p:sp>
      <p:sp>
        <p:nvSpPr>
          <p:cNvPr id="117" name="Google Shape;117;p19"/>
          <p:cNvSpPr txBox="1">
            <a:spLocks noGrp="1"/>
          </p:cNvSpPr>
          <p:nvPr>
            <p:ph type="title"/>
          </p:nvPr>
        </p:nvSpPr>
        <p:spPr>
          <a:xfrm>
            <a:off x="311700" y="3732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Introduction</a:t>
            </a:r>
            <a:endParaRPr/>
          </a:p>
        </p:txBody>
      </p:sp>
      <p:pic>
        <p:nvPicPr>
          <p:cNvPr id="118" name="Google Shape;118;p19"/>
          <p:cNvPicPr preferRelativeResize="0"/>
          <p:nvPr/>
        </p:nvPicPr>
        <p:blipFill>
          <a:blip r:embed="rId3">
            <a:alphaModFix/>
          </a:blip>
          <a:stretch>
            <a:fillRect/>
          </a:stretch>
        </p:blipFill>
        <p:spPr>
          <a:xfrm>
            <a:off x="90000" y="1517600"/>
            <a:ext cx="4673026" cy="3507501"/>
          </a:xfrm>
          <a:prstGeom prst="rect">
            <a:avLst/>
          </a:prstGeom>
          <a:noFill/>
          <a:ln w="28575" cap="flat" cmpd="sng">
            <a:solidFill>
              <a:schemeClr val="dk1"/>
            </a:solidFill>
            <a:prstDash val="solid"/>
            <a:round/>
            <a:headEnd type="none" w="sm" len="sm"/>
            <a:tailEnd type="none" w="sm" len="sm"/>
          </a:ln>
        </p:spPr>
      </p:pic>
      <p:sp>
        <p:nvSpPr>
          <p:cNvPr id="119" name="Google Shape;119;p19"/>
          <p:cNvSpPr txBox="1"/>
          <p:nvPr/>
        </p:nvSpPr>
        <p:spPr>
          <a:xfrm>
            <a:off x="5611975" y="1517600"/>
            <a:ext cx="2657100" cy="623700"/>
          </a:xfrm>
          <a:prstGeom prst="rect">
            <a:avLst/>
          </a:prstGeom>
          <a:noFill/>
          <a:ln w="19050"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2700" b="1">
                <a:latin typeface="Roboto"/>
                <a:ea typeface="Roboto"/>
                <a:cs typeface="Roboto"/>
                <a:sym typeface="Roboto"/>
              </a:rPr>
              <a:t>ROS in cells </a:t>
            </a:r>
            <a:endParaRPr sz="2700" b="1">
              <a:latin typeface="Roboto"/>
              <a:ea typeface="Roboto"/>
              <a:cs typeface="Roboto"/>
              <a:sym typeface="Roboto"/>
            </a:endParaRPr>
          </a:p>
        </p:txBody>
      </p:sp>
      <p:sp>
        <p:nvSpPr>
          <p:cNvPr id="120" name="Google Shape;120;p19"/>
          <p:cNvSpPr txBox="1"/>
          <p:nvPr/>
        </p:nvSpPr>
        <p:spPr>
          <a:xfrm>
            <a:off x="5168875" y="2585750"/>
            <a:ext cx="15489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2200" b="1">
                <a:latin typeface="Roboto"/>
                <a:ea typeface="Roboto"/>
                <a:cs typeface="Roboto"/>
                <a:sym typeface="Roboto"/>
              </a:rPr>
              <a:t>Cell Stress </a:t>
            </a:r>
            <a:endParaRPr sz="2200" b="1">
              <a:latin typeface="Roboto"/>
              <a:ea typeface="Roboto"/>
              <a:cs typeface="Roboto"/>
              <a:sym typeface="Roboto"/>
            </a:endParaRPr>
          </a:p>
        </p:txBody>
      </p:sp>
      <p:sp>
        <p:nvSpPr>
          <p:cNvPr id="121" name="Google Shape;121;p19"/>
          <p:cNvSpPr/>
          <p:nvPr/>
        </p:nvSpPr>
        <p:spPr>
          <a:xfrm>
            <a:off x="6813175" y="2763350"/>
            <a:ext cx="880800" cy="355200"/>
          </a:xfrm>
          <a:prstGeom prst="rightArrow">
            <a:avLst>
              <a:gd name="adj1" fmla="val 50000"/>
              <a:gd name="adj2" fmla="val 50000"/>
            </a:avLst>
          </a:prstGeom>
          <a:solidFill>
            <a:srgbClr val="0000FF"/>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2" name="Google Shape;122;p19"/>
          <p:cNvSpPr/>
          <p:nvPr/>
        </p:nvSpPr>
        <p:spPr>
          <a:xfrm rot="2038593">
            <a:off x="7807161" y="2481534"/>
            <a:ext cx="332824" cy="779806"/>
          </a:xfrm>
          <a:prstGeom prst="up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3" name="Google Shape;123;p19"/>
          <p:cNvSpPr txBox="1"/>
          <p:nvPr/>
        </p:nvSpPr>
        <p:spPr>
          <a:xfrm>
            <a:off x="5006150" y="3500150"/>
            <a:ext cx="16356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2200" b="1">
                <a:latin typeface="Roboto"/>
                <a:ea typeface="Roboto"/>
                <a:cs typeface="Roboto"/>
                <a:sym typeface="Roboto"/>
              </a:rPr>
              <a:t>Cell Response</a:t>
            </a:r>
            <a:endParaRPr sz="2200" b="1">
              <a:latin typeface="Roboto"/>
              <a:ea typeface="Roboto"/>
              <a:cs typeface="Roboto"/>
              <a:sym typeface="Roboto"/>
            </a:endParaRPr>
          </a:p>
        </p:txBody>
      </p:sp>
      <p:sp>
        <p:nvSpPr>
          <p:cNvPr id="124" name="Google Shape;124;p19"/>
          <p:cNvSpPr/>
          <p:nvPr/>
        </p:nvSpPr>
        <p:spPr>
          <a:xfrm>
            <a:off x="6736975" y="3677750"/>
            <a:ext cx="880800" cy="355200"/>
          </a:xfrm>
          <a:prstGeom prst="rightArrow">
            <a:avLst>
              <a:gd name="adj1" fmla="val 50000"/>
              <a:gd name="adj2" fmla="val 50000"/>
            </a:avLst>
          </a:prstGeom>
          <a:solidFill>
            <a:srgbClr val="0000FF"/>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5" name="Google Shape;125;p19"/>
          <p:cNvSpPr/>
          <p:nvPr/>
        </p:nvSpPr>
        <p:spPr>
          <a:xfrm rot="2038819">
            <a:off x="7791178" y="3593232"/>
            <a:ext cx="164249" cy="499485"/>
          </a:xfrm>
          <a:prstGeom prst="up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126" name="Google Shape;126;p19"/>
          <p:cNvPicPr preferRelativeResize="0"/>
          <p:nvPr/>
        </p:nvPicPr>
        <p:blipFill>
          <a:blip r:embed="rId4">
            <a:alphaModFix/>
          </a:blip>
          <a:stretch>
            <a:fillRect/>
          </a:stretch>
        </p:blipFill>
        <p:spPr>
          <a:xfrm>
            <a:off x="5091775" y="4414549"/>
            <a:ext cx="711600" cy="618898"/>
          </a:xfrm>
          <a:prstGeom prst="rect">
            <a:avLst/>
          </a:prstGeom>
          <a:noFill/>
          <a:ln>
            <a:noFill/>
          </a:ln>
        </p:spPr>
      </p:pic>
      <p:sp>
        <p:nvSpPr>
          <p:cNvPr id="127" name="Google Shape;127;p19"/>
          <p:cNvSpPr txBox="1"/>
          <p:nvPr/>
        </p:nvSpPr>
        <p:spPr>
          <a:xfrm>
            <a:off x="5168875" y="2585750"/>
            <a:ext cx="15489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2200" b="1">
                <a:latin typeface="Roboto"/>
                <a:ea typeface="Roboto"/>
                <a:cs typeface="Roboto"/>
                <a:sym typeface="Roboto"/>
              </a:rPr>
              <a:t>Cell Stress </a:t>
            </a:r>
            <a:endParaRPr sz="2200" b="1">
              <a:latin typeface="Roboto"/>
              <a:ea typeface="Roboto"/>
              <a:cs typeface="Roboto"/>
              <a:sym typeface="Roboto"/>
            </a:endParaRPr>
          </a:p>
        </p:txBody>
      </p:sp>
      <p:sp>
        <p:nvSpPr>
          <p:cNvPr id="128" name="Google Shape;128;p19"/>
          <p:cNvSpPr/>
          <p:nvPr/>
        </p:nvSpPr>
        <p:spPr>
          <a:xfrm>
            <a:off x="7437100" y="4604825"/>
            <a:ext cx="527100" cy="270000"/>
          </a:xfrm>
          <a:prstGeom prst="rightArrow">
            <a:avLst>
              <a:gd name="adj1" fmla="val 50000"/>
              <a:gd name="adj2" fmla="val 50000"/>
            </a:avLst>
          </a:prstGeom>
          <a:solidFill>
            <a:srgbClr val="0000FF"/>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9" name="Google Shape;129;p19"/>
          <p:cNvSpPr/>
          <p:nvPr/>
        </p:nvSpPr>
        <p:spPr>
          <a:xfrm rot="2038819">
            <a:off x="7867378" y="2678832"/>
            <a:ext cx="164249" cy="499485"/>
          </a:xfrm>
          <a:prstGeom prst="up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30" name="Google Shape;130;p19"/>
          <p:cNvSpPr txBox="1"/>
          <p:nvPr/>
        </p:nvSpPr>
        <p:spPr>
          <a:xfrm>
            <a:off x="7713175" y="2585750"/>
            <a:ext cx="15489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2200" b="1">
                <a:latin typeface="Roboto"/>
                <a:ea typeface="Roboto"/>
                <a:cs typeface="Roboto"/>
                <a:sym typeface="Roboto"/>
              </a:rPr>
              <a:t>ROS</a:t>
            </a:r>
            <a:endParaRPr sz="2200" b="1">
              <a:latin typeface="Roboto"/>
              <a:ea typeface="Roboto"/>
              <a:cs typeface="Roboto"/>
              <a:sym typeface="Roboto"/>
            </a:endParaRPr>
          </a:p>
        </p:txBody>
      </p:sp>
      <p:sp>
        <p:nvSpPr>
          <p:cNvPr id="131" name="Google Shape;131;p19"/>
          <p:cNvSpPr txBox="1"/>
          <p:nvPr/>
        </p:nvSpPr>
        <p:spPr>
          <a:xfrm>
            <a:off x="5336125" y="4389800"/>
            <a:ext cx="25248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2200" b="1">
                <a:latin typeface="Roboto"/>
                <a:ea typeface="Roboto"/>
                <a:cs typeface="Roboto"/>
                <a:sym typeface="Roboto"/>
              </a:rPr>
              <a:t>Cell damage </a:t>
            </a:r>
            <a:endParaRPr sz="2200" b="1">
              <a:latin typeface="Roboto"/>
              <a:ea typeface="Roboto"/>
              <a:cs typeface="Roboto"/>
              <a:sym typeface="Roboto"/>
            </a:endParaRPr>
          </a:p>
        </p:txBody>
      </p:sp>
      <p:sp>
        <p:nvSpPr>
          <p:cNvPr id="132" name="Google Shape;132;p19"/>
          <p:cNvSpPr/>
          <p:nvPr/>
        </p:nvSpPr>
        <p:spPr>
          <a:xfrm rot="2038819">
            <a:off x="5059253" y="2621682"/>
            <a:ext cx="164249" cy="499485"/>
          </a:xfrm>
          <a:prstGeom prst="up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33" name="Google Shape;133;p19"/>
          <p:cNvSpPr txBox="1"/>
          <p:nvPr/>
        </p:nvSpPr>
        <p:spPr>
          <a:xfrm>
            <a:off x="7578000" y="4389800"/>
            <a:ext cx="17307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2200" b="1">
                <a:latin typeface="Roboto"/>
                <a:ea typeface="Roboto"/>
                <a:cs typeface="Roboto"/>
                <a:sym typeface="Roboto"/>
              </a:rPr>
              <a:t>Death</a:t>
            </a:r>
            <a:endParaRPr sz="2200" b="1">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311700" y="3732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Main cellular targets → </a:t>
            </a:r>
            <a:r>
              <a:rPr lang="fr">
                <a:solidFill>
                  <a:srgbClr val="FFFF00"/>
                </a:solidFill>
              </a:rPr>
              <a:t>Lipids</a:t>
            </a:r>
            <a:endParaRPr>
              <a:solidFill>
                <a:srgbClr val="FFFF00"/>
              </a:solidFill>
            </a:endParaRPr>
          </a:p>
        </p:txBody>
      </p:sp>
      <p:pic>
        <p:nvPicPr>
          <p:cNvPr id="139" name="Google Shape;139;p20"/>
          <p:cNvPicPr preferRelativeResize="0"/>
          <p:nvPr/>
        </p:nvPicPr>
        <p:blipFill rotWithShape="1">
          <a:blip r:embed="rId3">
            <a:alphaModFix/>
          </a:blip>
          <a:srcRect t="10425" b="9065"/>
          <a:stretch/>
        </p:blipFill>
        <p:spPr>
          <a:xfrm>
            <a:off x="65200" y="1321225"/>
            <a:ext cx="4324701" cy="2321225"/>
          </a:xfrm>
          <a:prstGeom prst="rect">
            <a:avLst/>
          </a:prstGeom>
          <a:noFill/>
          <a:ln>
            <a:noFill/>
          </a:ln>
        </p:spPr>
      </p:pic>
      <p:pic>
        <p:nvPicPr>
          <p:cNvPr id="140" name="Google Shape;140;p20"/>
          <p:cNvPicPr preferRelativeResize="0"/>
          <p:nvPr/>
        </p:nvPicPr>
        <p:blipFill>
          <a:blip r:embed="rId4">
            <a:alphaModFix/>
          </a:blip>
          <a:stretch>
            <a:fillRect/>
          </a:stretch>
        </p:blipFill>
        <p:spPr>
          <a:xfrm>
            <a:off x="4637827" y="1498075"/>
            <a:ext cx="4244475" cy="3436201"/>
          </a:xfrm>
          <a:prstGeom prst="rect">
            <a:avLst/>
          </a:prstGeom>
          <a:noFill/>
          <a:ln>
            <a:noFill/>
          </a:ln>
        </p:spPr>
      </p:pic>
      <p:sp>
        <p:nvSpPr>
          <p:cNvPr id="141" name="Google Shape;141;p20"/>
          <p:cNvSpPr txBox="1"/>
          <p:nvPr/>
        </p:nvSpPr>
        <p:spPr>
          <a:xfrm>
            <a:off x="532400" y="3723475"/>
            <a:ext cx="3390300" cy="1336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Merriweather"/>
              <a:buChar char="➔"/>
            </a:pPr>
            <a:r>
              <a:rPr lang="fr">
                <a:latin typeface="Merriweather"/>
                <a:ea typeface="Merriweather"/>
                <a:cs typeface="Merriweather"/>
                <a:sym typeface="Merriweather"/>
              </a:rPr>
              <a:t>Amphiphilic or Hydrophobe</a:t>
            </a:r>
            <a:endParaRPr>
              <a:latin typeface="Merriweather"/>
              <a:ea typeface="Merriweather"/>
              <a:cs typeface="Merriweather"/>
              <a:sym typeface="Merriweather"/>
            </a:endParaRPr>
          </a:p>
          <a:p>
            <a:pPr marL="457200" lvl="0" indent="-317500" algn="l" rtl="0">
              <a:spcBef>
                <a:spcPts val="0"/>
              </a:spcBef>
              <a:spcAft>
                <a:spcPts val="0"/>
              </a:spcAft>
              <a:buSzPts val="1400"/>
              <a:buFont typeface="Merriweather"/>
              <a:buChar char="➔"/>
            </a:pPr>
            <a:r>
              <a:rPr lang="fr">
                <a:latin typeface="Merriweather"/>
                <a:ea typeface="Merriweather"/>
                <a:cs typeface="Merriweather"/>
                <a:sym typeface="Merriweather"/>
              </a:rPr>
              <a:t>Main component of the cell membrane </a:t>
            </a:r>
            <a:endParaRPr>
              <a:latin typeface="Merriweather"/>
              <a:ea typeface="Merriweather"/>
              <a:cs typeface="Merriweather"/>
              <a:sym typeface="Merriweather"/>
            </a:endParaRPr>
          </a:p>
          <a:p>
            <a:pPr marL="457200" lvl="0" indent="-317500" algn="l" rtl="0">
              <a:spcBef>
                <a:spcPts val="0"/>
              </a:spcBef>
              <a:spcAft>
                <a:spcPts val="0"/>
              </a:spcAft>
              <a:buSzPts val="1400"/>
              <a:buFont typeface="Merriweather"/>
              <a:buChar char="➔"/>
            </a:pPr>
            <a:r>
              <a:rPr lang="fr">
                <a:latin typeface="Merriweather"/>
                <a:ea typeface="Merriweather"/>
                <a:cs typeface="Merriweather"/>
                <a:sym typeface="Merriweather"/>
              </a:rPr>
              <a:t>Cell Viability </a:t>
            </a:r>
            <a:endParaRPr>
              <a:latin typeface="Merriweather"/>
              <a:ea typeface="Merriweather"/>
              <a:cs typeface="Merriweather"/>
              <a:sym typeface="Merriweather"/>
            </a:endParaRPr>
          </a:p>
          <a:p>
            <a:pPr marL="457200" lvl="0" indent="-317500" algn="l" rtl="0">
              <a:spcBef>
                <a:spcPts val="0"/>
              </a:spcBef>
              <a:spcAft>
                <a:spcPts val="0"/>
              </a:spcAft>
              <a:buSzPts val="1400"/>
              <a:buFont typeface="Merriweather"/>
              <a:buChar char="➔"/>
            </a:pPr>
            <a:r>
              <a:rPr lang="fr">
                <a:latin typeface="Merriweather"/>
                <a:ea typeface="Merriweather"/>
                <a:cs typeface="Merriweather"/>
                <a:sym typeface="Merriweather"/>
              </a:rPr>
              <a:t>Diverse </a:t>
            </a:r>
            <a:endParaRPr>
              <a:latin typeface="Merriweather"/>
              <a:ea typeface="Merriweather"/>
              <a:cs typeface="Merriweather"/>
              <a:sym typeface="Merriweath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Lipid Peroxidation </a:t>
            </a:r>
            <a:endParaRPr/>
          </a:p>
        </p:txBody>
      </p:sp>
      <p:pic>
        <p:nvPicPr>
          <p:cNvPr id="147" name="Google Shape;147;p21"/>
          <p:cNvPicPr preferRelativeResize="0"/>
          <p:nvPr/>
        </p:nvPicPr>
        <p:blipFill>
          <a:blip r:embed="rId3">
            <a:alphaModFix/>
          </a:blip>
          <a:stretch>
            <a:fillRect/>
          </a:stretch>
        </p:blipFill>
        <p:spPr>
          <a:xfrm>
            <a:off x="6177350" y="1335150"/>
            <a:ext cx="2844179" cy="3714074"/>
          </a:xfrm>
          <a:prstGeom prst="rect">
            <a:avLst/>
          </a:prstGeom>
          <a:noFill/>
          <a:ln>
            <a:noFill/>
          </a:ln>
        </p:spPr>
      </p:pic>
      <p:pic>
        <p:nvPicPr>
          <p:cNvPr id="148" name="Google Shape;148;p21"/>
          <p:cNvPicPr preferRelativeResize="0"/>
          <p:nvPr/>
        </p:nvPicPr>
        <p:blipFill>
          <a:blip r:embed="rId4">
            <a:alphaModFix/>
          </a:blip>
          <a:stretch>
            <a:fillRect/>
          </a:stretch>
        </p:blipFill>
        <p:spPr>
          <a:xfrm>
            <a:off x="152400" y="1402950"/>
            <a:ext cx="4324359" cy="3646276"/>
          </a:xfrm>
          <a:prstGeom prst="rect">
            <a:avLst/>
          </a:prstGeom>
          <a:noFill/>
          <a:ln>
            <a:noFill/>
          </a:ln>
        </p:spPr>
      </p:pic>
      <p:sp>
        <p:nvSpPr>
          <p:cNvPr id="149" name="Google Shape;149;p21"/>
          <p:cNvSpPr txBox="1"/>
          <p:nvPr/>
        </p:nvSpPr>
        <p:spPr>
          <a:xfrm>
            <a:off x="4572000" y="2595025"/>
            <a:ext cx="4407300" cy="1262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Merriweather"/>
              <a:buChar char="➔"/>
            </a:pPr>
            <a:r>
              <a:rPr lang="fr">
                <a:latin typeface="Merriweather"/>
                <a:ea typeface="Merriweather"/>
                <a:cs typeface="Merriweather"/>
                <a:sym typeface="Merriweather"/>
              </a:rPr>
              <a:t>Also described as an Autooxidation Reaction</a:t>
            </a:r>
            <a:endParaRPr>
              <a:latin typeface="Merriweather"/>
              <a:ea typeface="Merriweather"/>
              <a:cs typeface="Merriweather"/>
              <a:sym typeface="Merriweather"/>
            </a:endParaRPr>
          </a:p>
          <a:p>
            <a:pPr marL="457200" lvl="0" indent="-317500" algn="l" rtl="0">
              <a:spcBef>
                <a:spcPts val="0"/>
              </a:spcBef>
              <a:spcAft>
                <a:spcPts val="0"/>
              </a:spcAft>
              <a:buSzPts val="1400"/>
              <a:buFont typeface="Merriweather"/>
              <a:buChar char="➔"/>
            </a:pPr>
            <a:r>
              <a:rPr lang="fr">
                <a:latin typeface="Merriweather"/>
                <a:ea typeface="Merriweather"/>
                <a:cs typeface="Merriweather"/>
                <a:sym typeface="Merriweather"/>
              </a:rPr>
              <a:t>Initiation can be done with HO</a:t>
            </a:r>
            <a:r>
              <a:rPr lang="fr" baseline="30000">
                <a:latin typeface="Merriweather"/>
                <a:ea typeface="Merriweather"/>
                <a:cs typeface="Merriweather"/>
                <a:sym typeface="Merriweather"/>
              </a:rPr>
              <a:t>・</a:t>
            </a:r>
            <a:r>
              <a:rPr lang="fr">
                <a:latin typeface="Merriweather"/>
                <a:ea typeface="Merriweather"/>
                <a:cs typeface="Merriweather"/>
                <a:sym typeface="Merriweather"/>
              </a:rPr>
              <a:t>or HOO</a:t>
            </a:r>
            <a:r>
              <a:rPr lang="fr" baseline="30000">
                <a:latin typeface="Merriweather"/>
                <a:ea typeface="Merriweather"/>
                <a:cs typeface="Merriweather"/>
                <a:sym typeface="Merriweather"/>
              </a:rPr>
              <a:t>・</a:t>
            </a:r>
            <a:endParaRPr>
              <a:latin typeface="Merriweather"/>
              <a:ea typeface="Merriweather"/>
              <a:cs typeface="Merriweather"/>
              <a:sym typeface="Merriweather"/>
            </a:endParaRPr>
          </a:p>
          <a:p>
            <a:pPr marL="457200" lvl="0" indent="-317500" algn="l" rtl="0">
              <a:spcBef>
                <a:spcPts val="0"/>
              </a:spcBef>
              <a:spcAft>
                <a:spcPts val="0"/>
              </a:spcAft>
              <a:buSzPts val="1400"/>
              <a:buFont typeface="Merriweather"/>
              <a:buChar char="➔"/>
            </a:pPr>
            <a:r>
              <a:rPr lang="fr">
                <a:latin typeface="Merriweather"/>
                <a:ea typeface="Merriweather"/>
                <a:cs typeface="Merriweather"/>
                <a:sym typeface="Merriweather"/>
              </a:rPr>
              <a:t>After initiation,  a propagation chain take place</a:t>
            </a:r>
            <a:endParaRPr>
              <a:latin typeface="Merriweather"/>
              <a:ea typeface="Merriweather"/>
              <a:cs typeface="Merriweather"/>
              <a:sym typeface="Merriweather"/>
            </a:endParaRPr>
          </a:p>
        </p:txBody>
      </p:sp>
      <p:sp>
        <p:nvSpPr>
          <p:cNvPr id="150" name="Google Shape;150;p21"/>
          <p:cNvSpPr txBox="1"/>
          <p:nvPr/>
        </p:nvSpPr>
        <p:spPr>
          <a:xfrm>
            <a:off x="978175" y="2240875"/>
            <a:ext cx="4228200" cy="190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u="sng">
                <a:latin typeface="Merriweather"/>
                <a:ea typeface="Merriweather"/>
                <a:cs typeface="Merriweather"/>
                <a:sym typeface="Merriweather"/>
              </a:rPr>
              <a:t>Consequence of Lipid Peroxide formation:</a:t>
            </a:r>
            <a:endParaRPr u="sng">
              <a:latin typeface="Merriweather"/>
              <a:ea typeface="Merriweather"/>
              <a:cs typeface="Merriweather"/>
              <a:sym typeface="Merriweather"/>
            </a:endParaRPr>
          </a:p>
          <a:p>
            <a:pPr marL="0" lvl="0" indent="0" algn="l" rtl="0">
              <a:spcBef>
                <a:spcPts val="0"/>
              </a:spcBef>
              <a:spcAft>
                <a:spcPts val="0"/>
              </a:spcAft>
              <a:buNone/>
            </a:pPr>
            <a:endParaRPr u="sng">
              <a:latin typeface="Merriweather"/>
              <a:ea typeface="Merriweather"/>
              <a:cs typeface="Merriweather"/>
              <a:sym typeface="Merriweather"/>
            </a:endParaRPr>
          </a:p>
          <a:p>
            <a:pPr marL="914400" lvl="0" indent="-317500" algn="l" rtl="0">
              <a:spcBef>
                <a:spcPts val="0"/>
              </a:spcBef>
              <a:spcAft>
                <a:spcPts val="0"/>
              </a:spcAft>
              <a:buSzPts val="1400"/>
              <a:buFont typeface="Merriweather"/>
              <a:buChar char="➔"/>
            </a:pPr>
            <a:r>
              <a:rPr lang="fr">
                <a:latin typeface="Merriweather"/>
                <a:ea typeface="Merriweather"/>
                <a:cs typeface="Merriweather"/>
                <a:sym typeface="Merriweather"/>
              </a:rPr>
              <a:t>Increase in polarity</a:t>
            </a:r>
            <a:endParaRPr>
              <a:latin typeface="Merriweather"/>
              <a:ea typeface="Merriweather"/>
              <a:cs typeface="Merriweather"/>
              <a:sym typeface="Merriweather"/>
            </a:endParaRPr>
          </a:p>
          <a:p>
            <a:pPr marL="914400" lvl="0" indent="-317500" algn="l" rtl="0">
              <a:spcBef>
                <a:spcPts val="0"/>
              </a:spcBef>
              <a:spcAft>
                <a:spcPts val="0"/>
              </a:spcAft>
              <a:buSzPts val="1400"/>
              <a:buFont typeface="Merriweather"/>
              <a:buChar char="➔"/>
            </a:pPr>
            <a:r>
              <a:rPr lang="fr">
                <a:latin typeface="Merriweather"/>
                <a:ea typeface="Merriweather"/>
                <a:cs typeface="Merriweather"/>
                <a:sym typeface="Merriweather"/>
              </a:rPr>
              <a:t>Increase in fluidity </a:t>
            </a:r>
            <a:endParaRPr>
              <a:latin typeface="Merriweather"/>
              <a:ea typeface="Merriweather"/>
              <a:cs typeface="Merriweather"/>
              <a:sym typeface="Merriweather"/>
            </a:endParaRPr>
          </a:p>
          <a:p>
            <a:pPr marL="914400" lvl="0" indent="-317500" algn="l" rtl="0">
              <a:spcBef>
                <a:spcPts val="0"/>
              </a:spcBef>
              <a:spcAft>
                <a:spcPts val="0"/>
              </a:spcAft>
              <a:buSzPts val="1400"/>
              <a:buFont typeface="Merriweather"/>
              <a:buChar char="➔"/>
            </a:pPr>
            <a:r>
              <a:rPr lang="fr">
                <a:latin typeface="Merriweather"/>
                <a:ea typeface="Merriweather"/>
                <a:cs typeface="Merriweather"/>
                <a:sym typeface="Merriweather"/>
              </a:rPr>
              <a:t>Efflux of cytosolic solutes </a:t>
            </a:r>
            <a:endParaRPr>
              <a:latin typeface="Merriweather"/>
              <a:ea typeface="Merriweather"/>
              <a:cs typeface="Merriweather"/>
              <a:sym typeface="Merriweather"/>
            </a:endParaRPr>
          </a:p>
          <a:p>
            <a:pPr marL="914400" lvl="0" indent="-317500" algn="l" rtl="0">
              <a:spcBef>
                <a:spcPts val="0"/>
              </a:spcBef>
              <a:spcAft>
                <a:spcPts val="0"/>
              </a:spcAft>
              <a:buSzPts val="1400"/>
              <a:buFont typeface="Merriweather"/>
              <a:buChar char="➔"/>
            </a:pPr>
            <a:r>
              <a:rPr lang="fr">
                <a:latin typeface="Merriweather"/>
                <a:ea typeface="Merriweather"/>
                <a:cs typeface="Merriweather"/>
                <a:sym typeface="Merriweather"/>
              </a:rPr>
              <a:t>Loss of membrane−protein activities</a:t>
            </a:r>
            <a:endParaRPr>
              <a:latin typeface="Merriweather"/>
              <a:ea typeface="Merriweather"/>
              <a:cs typeface="Merriweather"/>
              <a:sym typeface="Merriweather"/>
            </a:endParaRPr>
          </a:p>
          <a:p>
            <a:pPr marL="0" lvl="0" indent="0" algn="l" rtl="0">
              <a:spcBef>
                <a:spcPts val="0"/>
              </a:spcBef>
              <a:spcAft>
                <a:spcPts val="0"/>
              </a:spcAft>
              <a:buNone/>
            </a:pPr>
            <a:endParaRPr b="1">
              <a:latin typeface="Merriweather"/>
              <a:ea typeface="Merriweather"/>
              <a:cs typeface="Merriweather"/>
              <a:sym typeface="Merriweather"/>
            </a:endParaRPr>
          </a:p>
          <a:p>
            <a:pPr marL="0" lvl="0" indent="0" algn="l" rtl="0">
              <a:spcBef>
                <a:spcPts val="0"/>
              </a:spcBef>
              <a:spcAft>
                <a:spcPts val="0"/>
              </a:spcAft>
              <a:buNone/>
            </a:pPr>
            <a:r>
              <a:rPr lang="fr" b="1">
                <a:latin typeface="Merriweather"/>
                <a:ea typeface="Merriweather"/>
                <a:cs typeface="Merriweather"/>
                <a:sym typeface="Merriweather"/>
              </a:rPr>
              <a:t>⇒ Cell Death </a:t>
            </a:r>
            <a:endParaRPr b="1">
              <a:latin typeface="Merriweather"/>
              <a:ea typeface="Merriweather"/>
              <a:cs typeface="Merriweather"/>
              <a:sym typeface="Merriweather"/>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4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4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1349</Words>
  <Application>Microsoft Office PowerPoint</Application>
  <PresentationFormat>Affichage à l'écran (16:9)</PresentationFormat>
  <Paragraphs>155</Paragraphs>
  <Slides>30</Slides>
  <Notes>30</Notes>
  <HiddenSlides>3</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30</vt:i4>
      </vt:variant>
    </vt:vector>
  </HeadingPairs>
  <TitlesOfParts>
    <vt:vector size="36" baseType="lpstr">
      <vt:lpstr>Merriweather</vt:lpstr>
      <vt:lpstr>Source Sans Pro</vt:lpstr>
      <vt:lpstr>Times New Roman</vt:lpstr>
      <vt:lpstr>Roboto</vt:lpstr>
      <vt:lpstr>Arial</vt:lpstr>
      <vt:lpstr>Paradigm</vt:lpstr>
      <vt:lpstr>What are the cellular targets of ROS ?  Examples of degradations and their detections.</vt:lpstr>
      <vt:lpstr>Plan</vt:lpstr>
      <vt:lpstr>Introduction</vt:lpstr>
      <vt:lpstr>Introduction</vt:lpstr>
      <vt:lpstr>Introduction</vt:lpstr>
      <vt:lpstr>Introduction</vt:lpstr>
      <vt:lpstr>Introduction</vt:lpstr>
      <vt:lpstr>Main cellular targets → Lipids</vt:lpstr>
      <vt:lpstr>Lipid Peroxidation </vt:lpstr>
      <vt:lpstr>Lipid Peroxidation </vt:lpstr>
      <vt:lpstr>Lipid Peroxidation </vt:lpstr>
      <vt:lpstr>Main cellular targets → DNA</vt:lpstr>
      <vt:lpstr>Main cellular targets → DNA</vt:lpstr>
      <vt:lpstr>Main cellular targets → DNA</vt:lpstr>
      <vt:lpstr>Main cellular targets → DNA</vt:lpstr>
      <vt:lpstr>Main cellular targets → DNA</vt:lpstr>
      <vt:lpstr>Main cellular targets → DNA</vt:lpstr>
      <vt:lpstr>Main cellular targets → DNA</vt:lpstr>
      <vt:lpstr>Main cellular targets → DNA</vt:lpstr>
      <vt:lpstr>Main cellular targets → Proteins</vt:lpstr>
      <vt:lpstr>Main cellular targets → Proteins</vt:lpstr>
      <vt:lpstr>Main cellular targets → Proteins</vt:lpstr>
      <vt:lpstr>Detection</vt:lpstr>
      <vt:lpstr>Detection</vt:lpstr>
      <vt:lpstr>Detection → Lipid with fluorescent probes (direct method)</vt:lpstr>
      <vt:lpstr>Detection → fluorescent probes (direct method)</vt:lpstr>
      <vt:lpstr>Detection → electron paramagnetic (spin) resonance (EPR/ESR)  (direct method) </vt:lpstr>
      <vt:lpstr>Detection → Quantitative detection by LC-MS (indirect method)</vt:lpstr>
      <vt:lpstr>Conclusion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cellular targets of ROS ?  Examples of degradations and their detections.</dc:title>
  <dc:creator>sicard</dc:creator>
  <cp:lastModifiedBy>Cécile Sicard</cp:lastModifiedBy>
  <cp:revision>2</cp:revision>
  <dcterms:modified xsi:type="dcterms:W3CDTF">2023-10-23T12:02:21Z</dcterms:modified>
</cp:coreProperties>
</file>