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41" r:id="rId3"/>
    <p:sldMasterId id="2147483743" r:id="rId4"/>
    <p:sldMasterId id="2147483771" r:id="rId5"/>
    <p:sldMasterId id="2147483807" r:id="rId6"/>
  </p:sldMasterIdLst>
  <p:notesMasterIdLst>
    <p:notesMasterId r:id="rId24"/>
  </p:notesMasterIdLst>
  <p:sldIdLst>
    <p:sldId id="1131" r:id="rId7"/>
    <p:sldId id="1334" r:id="rId8"/>
    <p:sldId id="427" r:id="rId9"/>
    <p:sldId id="1338" r:id="rId10"/>
    <p:sldId id="1339" r:id="rId11"/>
    <p:sldId id="451" r:id="rId12"/>
    <p:sldId id="1342" r:id="rId13"/>
    <p:sldId id="1351" r:id="rId14"/>
    <p:sldId id="1345" r:id="rId15"/>
    <p:sldId id="1348" r:id="rId16"/>
    <p:sldId id="1352" r:id="rId17"/>
    <p:sldId id="1354" r:id="rId18"/>
    <p:sldId id="1353" r:id="rId19"/>
    <p:sldId id="1355" r:id="rId20"/>
    <p:sldId id="1356" r:id="rId21"/>
    <p:sldId id="1359" r:id="rId22"/>
    <p:sldId id="1343" r:id="rId23"/>
  </p:sldIdLst>
  <p:sldSz cx="12190413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9327" autoAdjust="0"/>
  </p:normalViewPr>
  <p:slideViewPr>
    <p:cSldViewPr>
      <p:cViewPr varScale="1">
        <p:scale>
          <a:sx n="68" d="100"/>
          <a:sy n="68" d="100"/>
        </p:scale>
        <p:origin x="596" y="48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F5A26-C001-477D-B5B1-C11175C214F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7220B0-00B4-4CE6-8F58-BE6943AC36E9}">
      <dgm:prSet phldrT="[Texte]" custT="1"/>
      <dgm:spPr/>
      <dgm:t>
        <a:bodyPr/>
        <a:lstStyle/>
        <a:p>
          <a:r>
            <a:rPr lang="fr-FR" sz="4000" dirty="0"/>
            <a:t>Ressources</a:t>
          </a:r>
        </a:p>
      </dgm:t>
    </dgm:pt>
    <dgm:pt modelId="{C8810C96-D575-454D-919A-F3C5118CC312}" type="parTrans" cxnId="{B924A4BF-7852-42AC-B021-0D30BADF4470}">
      <dgm:prSet/>
      <dgm:spPr/>
      <dgm:t>
        <a:bodyPr/>
        <a:lstStyle/>
        <a:p>
          <a:endParaRPr lang="fr-FR"/>
        </a:p>
      </dgm:t>
    </dgm:pt>
    <dgm:pt modelId="{31E3BA70-F103-4C83-BB43-AD9B06137F56}" type="sibTrans" cxnId="{B924A4BF-7852-42AC-B021-0D30BADF4470}">
      <dgm:prSet/>
      <dgm:spPr/>
      <dgm:t>
        <a:bodyPr/>
        <a:lstStyle/>
        <a:p>
          <a:endParaRPr lang="fr-FR"/>
        </a:p>
      </dgm:t>
    </dgm:pt>
    <dgm:pt modelId="{2C87ED2C-E28F-4577-A64E-23A566B2D235}">
      <dgm:prSet phldrT="[Texte]" custT="1"/>
      <dgm:spPr/>
      <dgm:t>
        <a:bodyPr/>
        <a:lstStyle/>
        <a:p>
          <a:r>
            <a:rPr lang="fr-FR" sz="1700" u="none" strike="noStrike" kern="1200" dirty="0">
              <a:solidFill>
                <a:prstClr val="white"/>
              </a:solidFill>
              <a:effectLst/>
              <a:latin typeface="Georgia"/>
              <a:ea typeface="+mn-ea"/>
              <a:cs typeface="+mn-cs"/>
            </a:rPr>
            <a:t>RCN au BD et au management de la RC</a:t>
          </a:r>
        </a:p>
      </dgm:t>
    </dgm:pt>
    <dgm:pt modelId="{D22AE342-36EB-4C95-AF63-49CB4B0A7B10}" type="parTrans" cxnId="{9E044271-C080-491D-A0A4-45D50FACBDD7}">
      <dgm:prSet/>
      <dgm:spPr/>
      <dgm:t>
        <a:bodyPr/>
        <a:lstStyle/>
        <a:p>
          <a:endParaRPr lang="fr-FR"/>
        </a:p>
      </dgm:t>
    </dgm:pt>
    <dgm:pt modelId="{2117274C-3EB9-4888-A89E-70FF6078754D}" type="sibTrans" cxnId="{9E044271-C080-491D-A0A4-45D50FACBDD7}">
      <dgm:prSet/>
      <dgm:spPr/>
      <dgm:t>
        <a:bodyPr/>
        <a:lstStyle/>
        <a:p>
          <a:endParaRPr lang="fr-FR"/>
        </a:p>
      </dgm:t>
    </dgm:pt>
    <dgm:pt modelId="{6813A0F1-72F7-4462-B5F7-71E7A9C7D481}">
      <dgm:prSet phldrT="[Texte]"/>
      <dgm:spPr/>
      <dgm:t>
        <a:bodyPr/>
        <a:lstStyle/>
        <a:p>
          <a:r>
            <a:rPr lang="fr-FR" b="0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Nouveaux comportements des clients</a:t>
          </a:r>
          <a:endParaRPr lang="fr-FR" dirty="0">
            <a:solidFill>
              <a:schemeClr val="bg1"/>
            </a:solidFill>
          </a:endParaRPr>
        </a:p>
      </dgm:t>
    </dgm:pt>
    <dgm:pt modelId="{E02963FC-CC09-426F-903E-9FF9A273F1D1}" type="parTrans" cxnId="{A5C040D3-C87C-4E62-8339-B004BD6D4A6A}">
      <dgm:prSet/>
      <dgm:spPr/>
      <dgm:t>
        <a:bodyPr/>
        <a:lstStyle/>
        <a:p>
          <a:endParaRPr lang="fr-FR"/>
        </a:p>
      </dgm:t>
    </dgm:pt>
    <dgm:pt modelId="{71589A96-0FB1-4EDF-8DF0-591DA8FC8BA9}" type="sibTrans" cxnId="{A5C040D3-C87C-4E62-8339-B004BD6D4A6A}">
      <dgm:prSet/>
      <dgm:spPr/>
      <dgm:t>
        <a:bodyPr/>
        <a:lstStyle/>
        <a:p>
          <a:endParaRPr lang="fr-FR"/>
        </a:p>
      </dgm:t>
    </dgm:pt>
    <dgm:pt modelId="{09C466D6-B048-4DC3-AA2C-0C5809D705B4}">
      <dgm:prSet/>
      <dgm:spPr/>
      <dgm:t>
        <a:bodyPr/>
        <a:lstStyle/>
        <a:p>
          <a:r>
            <a:rPr lang="fr-FR" b="0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Management de la valeur client</a:t>
          </a:r>
          <a:endParaRPr lang="fr-FR" dirty="0">
            <a:solidFill>
              <a:schemeClr val="bg1"/>
            </a:solidFill>
          </a:endParaRPr>
        </a:p>
      </dgm:t>
    </dgm:pt>
    <dgm:pt modelId="{87136B45-81DC-4972-ACC8-43499A0AB226}" type="parTrans" cxnId="{4FC7990B-F30C-4BA6-BFF3-7E2F104584E2}">
      <dgm:prSet/>
      <dgm:spPr/>
      <dgm:t>
        <a:bodyPr/>
        <a:lstStyle/>
        <a:p>
          <a:endParaRPr lang="fr-FR"/>
        </a:p>
      </dgm:t>
    </dgm:pt>
    <dgm:pt modelId="{600E6126-5365-4484-8A17-59C5DA26820C}" type="sibTrans" cxnId="{4FC7990B-F30C-4BA6-BFF3-7E2F104584E2}">
      <dgm:prSet/>
      <dgm:spPr/>
      <dgm:t>
        <a:bodyPr/>
        <a:lstStyle/>
        <a:p>
          <a:endParaRPr lang="fr-FR"/>
        </a:p>
      </dgm:t>
    </dgm:pt>
    <dgm:pt modelId="{C0E85BC7-71DA-4F9E-8754-85E34AE4DC15}">
      <dgm:prSet/>
      <dgm:spPr/>
      <dgm:t>
        <a:bodyPr/>
        <a:lstStyle/>
        <a:p>
          <a:r>
            <a:rPr lang="fr-FR" dirty="0"/>
            <a:t>Marketing des services</a:t>
          </a:r>
        </a:p>
      </dgm:t>
    </dgm:pt>
    <dgm:pt modelId="{AEF457BF-47AB-4821-A2D5-A1419F6A929D}" type="parTrans" cxnId="{424396D4-5566-42E5-8DDA-F1DDB397BB3E}">
      <dgm:prSet/>
      <dgm:spPr/>
      <dgm:t>
        <a:bodyPr/>
        <a:lstStyle/>
        <a:p>
          <a:endParaRPr lang="fr-FR"/>
        </a:p>
      </dgm:t>
    </dgm:pt>
    <dgm:pt modelId="{7169D6B6-EDDC-43A1-93A9-F95E9139626C}" type="sibTrans" cxnId="{424396D4-5566-42E5-8DDA-F1DDB397BB3E}">
      <dgm:prSet/>
      <dgm:spPr/>
      <dgm:t>
        <a:bodyPr/>
        <a:lstStyle/>
        <a:p>
          <a:endParaRPr lang="fr-FR"/>
        </a:p>
      </dgm:t>
    </dgm:pt>
    <dgm:pt modelId="{D5B2F815-63E9-439A-8190-63F48FE705DB}">
      <dgm:prSet phldrT="[Texte]"/>
      <dgm:spPr/>
      <dgm:t>
        <a:bodyPr/>
        <a:lstStyle/>
        <a:p>
          <a:r>
            <a:rPr lang="fr-FR" dirty="0"/>
            <a:t>Mr El Idrissi</a:t>
          </a:r>
        </a:p>
      </dgm:t>
    </dgm:pt>
    <dgm:pt modelId="{9F9A6DFD-CB73-4E84-B31E-76E5827E53E5}" type="sibTrans" cxnId="{771C0FBB-08F3-462C-A89C-5EEADD0266BE}">
      <dgm:prSet/>
      <dgm:spPr/>
      <dgm:t>
        <a:bodyPr/>
        <a:lstStyle/>
        <a:p>
          <a:endParaRPr lang="fr-FR"/>
        </a:p>
      </dgm:t>
    </dgm:pt>
    <dgm:pt modelId="{35BD3848-3982-40D6-BBBA-A03DCEED4B80}" type="parTrans" cxnId="{771C0FBB-08F3-462C-A89C-5EEADD0266BE}">
      <dgm:prSet/>
      <dgm:spPr/>
      <dgm:t>
        <a:bodyPr/>
        <a:lstStyle/>
        <a:p>
          <a:endParaRPr lang="fr-FR"/>
        </a:p>
      </dgm:t>
    </dgm:pt>
    <dgm:pt modelId="{D290AAA4-E2F5-4552-BA28-EBDD6175D700}">
      <dgm:prSet phldrT="[Texte]" custT="1"/>
      <dgm:spPr/>
      <dgm:t>
        <a:bodyPr/>
        <a:lstStyle/>
        <a:p>
          <a:r>
            <a:rPr lang="fr-FR" sz="4000" dirty="0"/>
            <a:t>Formateurs </a:t>
          </a:r>
        </a:p>
      </dgm:t>
    </dgm:pt>
    <dgm:pt modelId="{A1701451-B4B5-459C-8ECC-D7B900539A89}" type="sibTrans" cxnId="{0C43FEF5-43CD-48DB-B9F6-49A28611359A}">
      <dgm:prSet/>
      <dgm:spPr/>
      <dgm:t>
        <a:bodyPr/>
        <a:lstStyle/>
        <a:p>
          <a:endParaRPr lang="fr-FR"/>
        </a:p>
      </dgm:t>
    </dgm:pt>
    <dgm:pt modelId="{88063548-1462-4525-B0BA-8831A144DDB0}" type="parTrans" cxnId="{0C43FEF5-43CD-48DB-B9F6-49A28611359A}">
      <dgm:prSet/>
      <dgm:spPr/>
      <dgm:t>
        <a:bodyPr/>
        <a:lstStyle/>
        <a:p>
          <a:endParaRPr lang="fr-FR"/>
        </a:p>
      </dgm:t>
    </dgm:pt>
    <dgm:pt modelId="{4FADAB6C-352D-4053-8C9B-DD840EAFB3BC}">
      <dgm:prSet/>
      <dgm:spPr/>
      <dgm:t>
        <a:bodyPr/>
        <a:lstStyle/>
        <a:p>
          <a:r>
            <a:rPr lang="fr-FR" dirty="0"/>
            <a:t>Valéry Pernot</a:t>
          </a:r>
        </a:p>
      </dgm:t>
    </dgm:pt>
    <dgm:pt modelId="{2CB317A2-39C9-4FCC-9F54-9A3B3B15C75C}" type="parTrans" cxnId="{C0B5C858-919E-4084-A8E7-9760178B9E6A}">
      <dgm:prSet/>
      <dgm:spPr/>
      <dgm:t>
        <a:bodyPr/>
        <a:lstStyle/>
        <a:p>
          <a:endParaRPr lang="fr-FR"/>
        </a:p>
      </dgm:t>
    </dgm:pt>
    <dgm:pt modelId="{5840E3FF-A5B1-40BC-8203-451CE085E73E}" type="sibTrans" cxnId="{C0B5C858-919E-4084-A8E7-9760178B9E6A}">
      <dgm:prSet/>
      <dgm:spPr/>
      <dgm:t>
        <a:bodyPr/>
        <a:lstStyle/>
        <a:p>
          <a:endParaRPr lang="fr-FR"/>
        </a:p>
      </dgm:t>
    </dgm:pt>
    <dgm:pt modelId="{144D8BFB-7362-4DA8-B794-BEF1BE6FDF7F}">
      <dgm:prSet/>
      <dgm:spPr/>
      <dgm:t>
        <a:bodyPr/>
        <a:lstStyle/>
        <a:p>
          <a:r>
            <a:rPr lang="fr-FR" dirty="0"/>
            <a:t>Ghislaine Stern</a:t>
          </a:r>
        </a:p>
      </dgm:t>
    </dgm:pt>
    <dgm:pt modelId="{747F267A-D413-44F7-B169-007DB13EADDE}" type="sibTrans" cxnId="{D4685AA5-3CA0-405E-B476-11F79DB879E9}">
      <dgm:prSet/>
      <dgm:spPr/>
      <dgm:t>
        <a:bodyPr/>
        <a:lstStyle/>
        <a:p>
          <a:endParaRPr lang="fr-FR"/>
        </a:p>
      </dgm:t>
    </dgm:pt>
    <dgm:pt modelId="{B2C71CAF-73D6-4C5E-9A41-3508C6BCECAF}" type="parTrans" cxnId="{D4685AA5-3CA0-405E-B476-11F79DB879E9}">
      <dgm:prSet/>
      <dgm:spPr/>
      <dgm:t>
        <a:bodyPr/>
        <a:lstStyle/>
        <a:p>
          <a:endParaRPr lang="fr-FR"/>
        </a:p>
      </dgm:t>
    </dgm:pt>
    <dgm:pt modelId="{AC26D9F3-65C4-49DF-8FD3-2C4276737724}">
      <dgm:prSet/>
      <dgm:spPr/>
      <dgm:t>
        <a:bodyPr/>
        <a:lstStyle/>
        <a:p>
          <a:r>
            <a:rPr lang="fr-FR" dirty="0"/>
            <a:t>Caroline </a:t>
          </a:r>
          <a:r>
            <a:rPr lang="fr-FR" dirty="0" err="1"/>
            <a:t>Riché</a:t>
          </a:r>
          <a:r>
            <a:rPr lang="fr-FR" dirty="0"/>
            <a:t> &amp; Nora </a:t>
          </a:r>
          <a:r>
            <a:rPr lang="fr-FR" dirty="0" err="1"/>
            <a:t>Berbery</a:t>
          </a:r>
          <a:endParaRPr lang="fr-FR" dirty="0"/>
        </a:p>
      </dgm:t>
    </dgm:pt>
    <dgm:pt modelId="{1252B130-EA1D-4BCE-AFA6-2B97697B2425}" type="sibTrans" cxnId="{B21F805F-A41D-4948-9DF0-81A1AEF78921}">
      <dgm:prSet/>
      <dgm:spPr/>
      <dgm:t>
        <a:bodyPr/>
        <a:lstStyle/>
        <a:p>
          <a:endParaRPr lang="fr-FR"/>
        </a:p>
      </dgm:t>
    </dgm:pt>
    <dgm:pt modelId="{2A9680A3-9E83-4B72-A987-DE25A76F5F09}" type="parTrans" cxnId="{B21F805F-A41D-4948-9DF0-81A1AEF78921}">
      <dgm:prSet/>
      <dgm:spPr/>
      <dgm:t>
        <a:bodyPr/>
        <a:lstStyle/>
        <a:p>
          <a:endParaRPr lang="fr-FR"/>
        </a:p>
      </dgm:t>
    </dgm:pt>
    <dgm:pt modelId="{CCF9E1AC-865C-49D6-B7BA-A655388ED6C2}">
      <dgm:prSet/>
      <dgm:spPr/>
      <dgm:t>
        <a:bodyPr/>
        <a:lstStyle/>
        <a:p>
          <a:r>
            <a:rPr lang="fr-FR" dirty="0"/>
            <a:t>Pilotage de l’équipe commerciale</a:t>
          </a:r>
        </a:p>
      </dgm:t>
    </dgm:pt>
    <dgm:pt modelId="{AFDB8D26-F2D0-44FF-8440-7501BD9D7FD0}" type="parTrans" cxnId="{A3D3ECDF-6E4B-4DCA-9A00-7F7269377988}">
      <dgm:prSet/>
      <dgm:spPr/>
      <dgm:t>
        <a:bodyPr/>
        <a:lstStyle/>
        <a:p>
          <a:endParaRPr lang="fr-FR"/>
        </a:p>
      </dgm:t>
    </dgm:pt>
    <dgm:pt modelId="{C1E8FB5A-04BC-48E5-8F08-ED595DD6490F}" type="sibTrans" cxnId="{A3D3ECDF-6E4B-4DCA-9A00-7F7269377988}">
      <dgm:prSet/>
      <dgm:spPr/>
      <dgm:t>
        <a:bodyPr/>
        <a:lstStyle/>
        <a:p>
          <a:endParaRPr lang="fr-FR"/>
        </a:p>
      </dgm:t>
    </dgm:pt>
    <dgm:pt modelId="{F0FD0B10-2FC3-4135-A654-B051811911C6}">
      <dgm:prSet/>
      <dgm:spPr/>
      <dgm:t>
        <a:bodyPr/>
        <a:lstStyle/>
        <a:p>
          <a:r>
            <a:rPr lang="fr-FR" dirty="0"/>
            <a:t>Franck </a:t>
          </a:r>
          <a:r>
            <a:rPr lang="fr-FR" dirty="0" err="1"/>
            <a:t>Vessier</a:t>
          </a:r>
          <a:endParaRPr lang="fr-FR" dirty="0"/>
        </a:p>
      </dgm:t>
    </dgm:pt>
    <dgm:pt modelId="{4943E165-E568-41D1-B24C-D2BF85BCB780}" type="parTrans" cxnId="{F14964A2-7241-4B8A-902E-E60934C1F31F}">
      <dgm:prSet/>
      <dgm:spPr/>
      <dgm:t>
        <a:bodyPr/>
        <a:lstStyle/>
        <a:p>
          <a:endParaRPr lang="fr-FR"/>
        </a:p>
      </dgm:t>
    </dgm:pt>
    <dgm:pt modelId="{5EF0F35D-DDD6-4DDE-A879-16C9748E6B28}" type="sibTrans" cxnId="{F14964A2-7241-4B8A-902E-E60934C1F31F}">
      <dgm:prSet/>
      <dgm:spPr/>
      <dgm:t>
        <a:bodyPr/>
        <a:lstStyle/>
        <a:p>
          <a:endParaRPr lang="fr-FR"/>
        </a:p>
      </dgm:t>
    </dgm:pt>
    <dgm:pt modelId="{5BE17A1F-1BB0-440A-84F1-EA270C956E4D}" type="pres">
      <dgm:prSet presAssocID="{2EEF5A26-C001-477D-B5B1-C11175C214FB}" presName="theList" presStyleCnt="0">
        <dgm:presLayoutVars>
          <dgm:dir/>
          <dgm:animLvl val="lvl"/>
          <dgm:resizeHandles val="exact"/>
        </dgm:presLayoutVars>
      </dgm:prSet>
      <dgm:spPr/>
    </dgm:pt>
    <dgm:pt modelId="{02385FCF-8DDE-4518-89EC-FDDC110F3374}" type="pres">
      <dgm:prSet presAssocID="{167220B0-00B4-4CE6-8F58-BE6943AC36E9}" presName="compNode" presStyleCnt="0"/>
      <dgm:spPr/>
    </dgm:pt>
    <dgm:pt modelId="{99E24B0F-911B-46E6-A8CD-C18B3AEFDF5A}" type="pres">
      <dgm:prSet presAssocID="{167220B0-00B4-4CE6-8F58-BE6943AC36E9}" presName="aNode" presStyleLbl="bgShp" presStyleIdx="0" presStyleCnt="2" custLinFactX="-81451" custLinFactNeighborX="-100000" custLinFactNeighborY="4503"/>
      <dgm:spPr/>
    </dgm:pt>
    <dgm:pt modelId="{68815166-AC66-4E5F-8254-79DF06AB7D8E}" type="pres">
      <dgm:prSet presAssocID="{167220B0-00B4-4CE6-8F58-BE6943AC36E9}" presName="textNode" presStyleLbl="bgShp" presStyleIdx="0" presStyleCnt="2"/>
      <dgm:spPr/>
    </dgm:pt>
    <dgm:pt modelId="{9955993F-314C-43BE-A3EB-9509FC303EC5}" type="pres">
      <dgm:prSet presAssocID="{167220B0-00B4-4CE6-8F58-BE6943AC36E9}" presName="compChildNode" presStyleCnt="0"/>
      <dgm:spPr/>
    </dgm:pt>
    <dgm:pt modelId="{79C6AA9E-596F-48F7-AD2E-F82E549474CB}" type="pres">
      <dgm:prSet presAssocID="{167220B0-00B4-4CE6-8F58-BE6943AC36E9}" presName="theInnerList" presStyleCnt="0"/>
      <dgm:spPr/>
    </dgm:pt>
    <dgm:pt modelId="{5E644ADF-41C2-427C-8EC4-AE972020E6A8}" type="pres">
      <dgm:prSet presAssocID="{2C87ED2C-E28F-4577-A64E-23A566B2D235}" presName="childNode" presStyleLbl="node1" presStyleIdx="0" presStyleCnt="10" custScaleY="116454" custLinFactY="-41129" custLinFactNeighborX="572" custLinFactNeighborY="-100000">
        <dgm:presLayoutVars>
          <dgm:bulletEnabled val="1"/>
        </dgm:presLayoutVars>
      </dgm:prSet>
      <dgm:spPr/>
    </dgm:pt>
    <dgm:pt modelId="{2316603D-2FF1-49F7-A0D9-534594E09EF6}" type="pres">
      <dgm:prSet presAssocID="{2C87ED2C-E28F-4577-A64E-23A566B2D235}" presName="aSpace2" presStyleCnt="0"/>
      <dgm:spPr/>
    </dgm:pt>
    <dgm:pt modelId="{8F0511FF-191A-4E9A-BE7B-5A7CA25E0101}" type="pres">
      <dgm:prSet presAssocID="{6813A0F1-72F7-4462-B5F7-71E7A9C7D481}" presName="childNode" presStyleLbl="node1" presStyleIdx="1" presStyleCnt="10" custLinFactY="-19818" custLinFactNeighborX="572" custLinFactNeighborY="-100000">
        <dgm:presLayoutVars>
          <dgm:bulletEnabled val="1"/>
        </dgm:presLayoutVars>
      </dgm:prSet>
      <dgm:spPr/>
    </dgm:pt>
    <dgm:pt modelId="{75886655-DFDD-435F-A451-95A08AB9EF37}" type="pres">
      <dgm:prSet presAssocID="{6813A0F1-72F7-4462-B5F7-71E7A9C7D481}" presName="aSpace2" presStyleCnt="0"/>
      <dgm:spPr/>
    </dgm:pt>
    <dgm:pt modelId="{BA896D13-6880-44AB-9E39-57FCD5953539}" type="pres">
      <dgm:prSet presAssocID="{09C466D6-B048-4DC3-AA2C-0C5809D705B4}" presName="childNode" presStyleLbl="node1" presStyleIdx="2" presStyleCnt="10" custLinFactY="-6342" custLinFactNeighborX="572" custLinFactNeighborY="-100000">
        <dgm:presLayoutVars>
          <dgm:bulletEnabled val="1"/>
        </dgm:presLayoutVars>
      </dgm:prSet>
      <dgm:spPr/>
    </dgm:pt>
    <dgm:pt modelId="{2264F51E-51E4-429F-96FE-AA306D3F0D4B}" type="pres">
      <dgm:prSet presAssocID="{09C466D6-B048-4DC3-AA2C-0C5809D705B4}" presName="aSpace2" presStyleCnt="0"/>
      <dgm:spPr/>
    </dgm:pt>
    <dgm:pt modelId="{0E553EA6-0B23-4B7F-9BE6-64DDBCBCC616}" type="pres">
      <dgm:prSet presAssocID="{C0E85BC7-71DA-4F9E-8754-85E34AE4DC15}" presName="childNode" presStyleLbl="node1" presStyleIdx="3" presStyleCnt="10" custLinFactNeighborX="572" custLinFactNeighborY="-88665">
        <dgm:presLayoutVars>
          <dgm:bulletEnabled val="1"/>
        </dgm:presLayoutVars>
      </dgm:prSet>
      <dgm:spPr/>
    </dgm:pt>
    <dgm:pt modelId="{CF47F8A7-4501-4C15-B496-3C0E9DA47585}" type="pres">
      <dgm:prSet presAssocID="{C0E85BC7-71DA-4F9E-8754-85E34AE4DC15}" presName="aSpace2" presStyleCnt="0"/>
      <dgm:spPr/>
    </dgm:pt>
    <dgm:pt modelId="{9DA70EC9-1C18-4A05-9645-3DE53E83D2A4}" type="pres">
      <dgm:prSet presAssocID="{CCF9E1AC-865C-49D6-B7BA-A655388ED6C2}" presName="childNode" presStyleLbl="node1" presStyleIdx="4" presStyleCnt="10" custLinFactNeighborX="572" custLinFactNeighborY="-3198">
        <dgm:presLayoutVars>
          <dgm:bulletEnabled val="1"/>
        </dgm:presLayoutVars>
      </dgm:prSet>
      <dgm:spPr/>
    </dgm:pt>
    <dgm:pt modelId="{D3A7D08D-218F-4449-A5C1-6DFB7CEECE10}" type="pres">
      <dgm:prSet presAssocID="{167220B0-00B4-4CE6-8F58-BE6943AC36E9}" presName="aSpace" presStyleCnt="0"/>
      <dgm:spPr/>
    </dgm:pt>
    <dgm:pt modelId="{63E1A511-8965-4526-BF11-F731D1A1DFC1}" type="pres">
      <dgm:prSet presAssocID="{D290AAA4-E2F5-4552-BA28-EBDD6175D700}" presName="compNode" presStyleCnt="0"/>
      <dgm:spPr/>
    </dgm:pt>
    <dgm:pt modelId="{D1C8DD40-42B7-4E71-AE67-D7F4B6F291FC}" type="pres">
      <dgm:prSet presAssocID="{D290AAA4-E2F5-4552-BA28-EBDD6175D700}" presName="aNode" presStyleLbl="bgShp" presStyleIdx="1" presStyleCnt="2"/>
      <dgm:spPr/>
    </dgm:pt>
    <dgm:pt modelId="{105869C5-305D-4C47-B490-F86471FC144D}" type="pres">
      <dgm:prSet presAssocID="{D290AAA4-E2F5-4552-BA28-EBDD6175D700}" presName="textNode" presStyleLbl="bgShp" presStyleIdx="1" presStyleCnt="2"/>
      <dgm:spPr/>
    </dgm:pt>
    <dgm:pt modelId="{AA506F2A-F60D-42F8-8767-AD252A8D18E5}" type="pres">
      <dgm:prSet presAssocID="{D290AAA4-E2F5-4552-BA28-EBDD6175D700}" presName="compChildNode" presStyleCnt="0"/>
      <dgm:spPr/>
    </dgm:pt>
    <dgm:pt modelId="{DB1D259C-0C88-4627-A494-EE925B78A1F7}" type="pres">
      <dgm:prSet presAssocID="{D290AAA4-E2F5-4552-BA28-EBDD6175D700}" presName="theInnerList" presStyleCnt="0"/>
      <dgm:spPr/>
    </dgm:pt>
    <dgm:pt modelId="{CC2D0A8C-018B-4551-8454-58DA172263FE}" type="pres">
      <dgm:prSet presAssocID="{D5B2F815-63E9-439A-8190-63F48FE705DB}" presName="childNode" presStyleLbl="node1" presStyleIdx="5" presStyleCnt="10" custLinFactY="-32915" custLinFactNeighborX="-1785" custLinFactNeighborY="-100000">
        <dgm:presLayoutVars>
          <dgm:bulletEnabled val="1"/>
        </dgm:presLayoutVars>
      </dgm:prSet>
      <dgm:spPr/>
    </dgm:pt>
    <dgm:pt modelId="{82520213-E979-4C40-BBE7-C2B010C6F6B0}" type="pres">
      <dgm:prSet presAssocID="{D5B2F815-63E9-439A-8190-63F48FE705DB}" presName="aSpace2" presStyleCnt="0"/>
      <dgm:spPr/>
    </dgm:pt>
    <dgm:pt modelId="{128EB6E4-492E-4B2B-9B48-6AA4509D80FB}" type="pres">
      <dgm:prSet presAssocID="{4FADAB6C-352D-4053-8C9B-DD840EAFB3BC}" presName="childNode" presStyleLbl="node1" presStyleIdx="6" presStyleCnt="10" custLinFactY="-7882" custLinFactNeighborX="-1785" custLinFactNeighborY="-100000">
        <dgm:presLayoutVars>
          <dgm:bulletEnabled val="1"/>
        </dgm:presLayoutVars>
      </dgm:prSet>
      <dgm:spPr/>
    </dgm:pt>
    <dgm:pt modelId="{6D12B09E-7D03-4421-9900-47214D621CE1}" type="pres">
      <dgm:prSet presAssocID="{4FADAB6C-352D-4053-8C9B-DD840EAFB3BC}" presName="aSpace2" presStyleCnt="0"/>
      <dgm:spPr/>
    </dgm:pt>
    <dgm:pt modelId="{F7B54556-EB64-48CC-99E9-6DBCAB44C2E6}" type="pres">
      <dgm:prSet presAssocID="{144D8BFB-7362-4DA8-B794-BEF1BE6FDF7F}" presName="childNode" presStyleLbl="node1" presStyleIdx="7" presStyleCnt="10" custLinFactNeighborX="-1785" custLinFactNeighborY="-98263">
        <dgm:presLayoutVars>
          <dgm:bulletEnabled val="1"/>
        </dgm:presLayoutVars>
      </dgm:prSet>
      <dgm:spPr/>
    </dgm:pt>
    <dgm:pt modelId="{6D9A5BE6-5E25-440A-BFC9-1213B48DCB7D}" type="pres">
      <dgm:prSet presAssocID="{144D8BFB-7362-4DA8-B794-BEF1BE6FDF7F}" presName="aSpace2" presStyleCnt="0"/>
      <dgm:spPr/>
    </dgm:pt>
    <dgm:pt modelId="{DB150E22-9463-476F-AE12-A044AAC86534}" type="pres">
      <dgm:prSet presAssocID="{AC26D9F3-65C4-49DF-8FD3-2C4276737724}" presName="childNode" presStyleLbl="node1" presStyleIdx="8" presStyleCnt="10" custScaleY="83114" custLinFactNeighborX="-1486" custLinFactNeighborY="-41152">
        <dgm:presLayoutVars>
          <dgm:bulletEnabled val="1"/>
        </dgm:presLayoutVars>
      </dgm:prSet>
      <dgm:spPr/>
    </dgm:pt>
    <dgm:pt modelId="{EA3E4952-C85B-4E57-93AF-03EDAA9C8E2C}" type="pres">
      <dgm:prSet presAssocID="{AC26D9F3-65C4-49DF-8FD3-2C4276737724}" presName="aSpace2" presStyleCnt="0"/>
      <dgm:spPr/>
    </dgm:pt>
    <dgm:pt modelId="{C6B616C3-E85B-4697-BD88-8BBB6819AE05}" type="pres">
      <dgm:prSet presAssocID="{F0FD0B10-2FC3-4135-A654-B051811911C6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7DD97507-F595-4018-8F69-FA67751235E1}" type="presOf" srcId="{C0E85BC7-71DA-4F9E-8754-85E34AE4DC15}" destId="{0E553EA6-0B23-4B7F-9BE6-64DDBCBCC616}" srcOrd="0" destOrd="0" presId="urn:microsoft.com/office/officeart/2005/8/layout/lProcess2"/>
    <dgm:cxn modelId="{4FC7990B-F30C-4BA6-BFF3-7E2F104584E2}" srcId="{167220B0-00B4-4CE6-8F58-BE6943AC36E9}" destId="{09C466D6-B048-4DC3-AA2C-0C5809D705B4}" srcOrd="2" destOrd="0" parTransId="{87136B45-81DC-4972-ACC8-43499A0AB226}" sibTransId="{600E6126-5365-4484-8A17-59C5DA26820C}"/>
    <dgm:cxn modelId="{82C16F0E-FF12-499B-B0EB-062ECBF1AF93}" type="presOf" srcId="{167220B0-00B4-4CE6-8F58-BE6943AC36E9}" destId="{68815166-AC66-4E5F-8254-79DF06AB7D8E}" srcOrd="1" destOrd="0" presId="urn:microsoft.com/office/officeart/2005/8/layout/lProcess2"/>
    <dgm:cxn modelId="{B21F805F-A41D-4948-9DF0-81A1AEF78921}" srcId="{D290AAA4-E2F5-4552-BA28-EBDD6175D700}" destId="{AC26D9F3-65C4-49DF-8FD3-2C4276737724}" srcOrd="3" destOrd="0" parTransId="{2A9680A3-9E83-4B72-A987-DE25A76F5F09}" sibTransId="{1252B130-EA1D-4BCE-AFA6-2B97697B2425}"/>
    <dgm:cxn modelId="{436DB04A-A32E-48CA-A687-19F2BC7352E4}" type="presOf" srcId="{2C87ED2C-E28F-4577-A64E-23A566B2D235}" destId="{5E644ADF-41C2-427C-8EC4-AE972020E6A8}" srcOrd="0" destOrd="0" presId="urn:microsoft.com/office/officeart/2005/8/layout/lProcess2"/>
    <dgm:cxn modelId="{9E044271-C080-491D-A0A4-45D50FACBDD7}" srcId="{167220B0-00B4-4CE6-8F58-BE6943AC36E9}" destId="{2C87ED2C-E28F-4577-A64E-23A566B2D235}" srcOrd="0" destOrd="0" parTransId="{D22AE342-36EB-4C95-AF63-49CB4B0A7B10}" sibTransId="{2117274C-3EB9-4888-A89E-70FF6078754D}"/>
    <dgm:cxn modelId="{C7044377-DDAA-4D00-96FC-D6CB002AAA56}" type="presOf" srcId="{4FADAB6C-352D-4053-8C9B-DD840EAFB3BC}" destId="{128EB6E4-492E-4B2B-9B48-6AA4509D80FB}" srcOrd="0" destOrd="0" presId="urn:microsoft.com/office/officeart/2005/8/layout/lProcess2"/>
    <dgm:cxn modelId="{C0B5C858-919E-4084-A8E7-9760178B9E6A}" srcId="{D290AAA4-E2F5-4552-BA28-EBDD6175D700}" destId="{4FADAB6C-352D-4053-8C9B-DD840EAFB3BC}" srcOrd="1" destOrd="0" parTransId="{2CB317A2-39C9-4FCC-9F54-9A3B3B15C75C}" sibTransId="{5840E3FF-A5B1-40BC-8203-451CE085E73E}"/>
    <dgm:cxn modelId="{AB28D459-B5D6-4B4F-8A08-F7132F0BBDAA}" type="presOf" srcId="{09C466D6-B048-4DC3-AA2C-0C5809D705B4}" destId="{BA896D13-6880-44AB-9E39-57FCD5953539}" srcOrd="0" destOrd="0" presId="urn:microsoft.com/office/officeart/2005/8/layout/lProcess2"/>
    <dgm:cxn modelId="{61F9FF7B-8E3A-415F-ADC5-378F471B4CE7}" type="presOf" srcId="{F0FD0B10-2FC3-4135-A654-B051811911C6}" destId="{C6B616C3-E85B-4697-BD88-8BBB6819AE05}" srcOrd="0" destOrd="0" presId="urn:microsoft.com/office/officeart/2005/8/layout/lProcess2"/>
    <dgm:cxn modelId="{B3A58C87-B523-41AF-B4C1-E1CF125FCCCB}" type="presOf" srcId="{CCF9E1AC-865C-49D6-B7BA-A655388ED6C2}" destId="{9DA70EC9-1C18-4A05-9645-3DE53E83D2A4}" srcOrd="0" destOrd="0" presId="urn:microsoft.com/office/officeart/2005/8/layout/lProcess2"/>
    <dgm:cxn modelId="{F3EEF28A-7087-4103-B29D-C82ADD405068}" type="presOf" srcId="{D5B2F815-63E9-439A-8190-63F48FE705DB}" destId="{CC2D0A8C-018B-4551-8454-58DA172263FE}" srcOrd="0" destOrd="0" presId="urn:microsoft.com/office/officeart/2005/8/layout/lProcess2"/>
    <dgm:cxn modelId="{9DD54B8D-9FE3-4F2A-89E8-24B9E345DFFE}" type="presOf" srcId="{6813A0F1-72F7-4462-B5F7-71E7A9C7D481}" destId="{8F0511FF-191A-4E9A-BE7B-5A7CA25E0101}" srcOrd="0" destOrd="0" presId="urn:microsoft.com/office/officeart/2005/8/layout/lProcess2"/>
    <dgm:cxn modelId="{F14964A2-7241-4B8A-902E-E60934C1F31F}" srcId="{D290AAA4-E2F5-4552-BA28-EBDD6175D700}" destId="{F0FD0B10-2FC3-4135-A654-B051811911C6}" srcOrd="4" destOrd="0" parTransId="{4943E165-E568-41D1-B24C-D2BF85BCB780}" sibTransId="{5EF0F35D-DDD6-4DDE-A879-16C9748E6B28}"/>
    <dgm:cxn modelId="{D4685AA5-3CA0-405E-B476-11F79DB879E9}" srcId="{D290AAA4-E2F5-4552-BA28-EBDD6175D700}" destId="{144D8BFB-7362-4DA8-B794-BEF1BE6FDF7F}" srcOrd="2" destOrd="0" parTransId="{B2C71CAF-73D6-4C5E-9A41-3508C6BCECAF}" sibTransId="{747F267A-D413-44F7-B169-007DB13EADDE}"/>
    <dgm:cxn modelId="{771C0FBB-08F3-462C-A89C-5EEADD0266BE}" srcId="{D290AAA4-E2F5-4552-BA28-EBDD6175D700}" destId="{D5B2F815-63E9-439A-8190-63F48FE705DB}" srcOrd="0" destOrd="0" parTransId="{35BD3848-3982-40D6-BBBA-A03DCEED4B80}" sibTransId="{9F9A6DFD-CB73-4E84-B31E-76E5827E53E5}"/>
    <dgm:cxn modelId="{B924A4BF-7852-42AC-B021-0D30BADF4470}" srcId="{2EEF5A26-C001-477D-B5B1-C11175C214FB}" destId="{167220B0-00B4-4CE6-8F58-BE6943AC36E9}" srcOrd="0" destOrd="0" parTransId="{C8810C96-D575-454D-919A-F3C5118CC312}" sibTransId="{31E3BA70-F103-4C83-BB43-AD9B06137F56}"/>
    <dgm:cxn modelId="{3BD755C1-65DA-46B1-9D8E-98DAC769422A}" type="presOf" srcId="{167220B0-00B4-4CE6-8F58-BE6943AC36E9}" destId="{99E24B0F-911B-46E6-A8CD-C18B3AEFDF5A}" srcOrd="0" destOrd="0" presId="urn:microsoft.com/office/officeart/2005/8/layout/lProcess2"/>
    <dgm:cxn modelId="{C8AE17C4-B8DF-42D7-A429-EA9AF27161A9}" type="presOf" srcId="{D290AAA4-E2F5-4552-BA28-EBDD6175D700}" destId="{D1C8DD40-42B7-4E71-AE67-D7F4B6F291FC}" srcOrd="0" destOrd="0" presId="urn:microsoft.com/office/officeart/2005/8/layout/lProcess2"/>
    <dgm:cxn modelId="{BAA995D2-8FD9-4D95-8813-E599906389DB}" type="presOf" srcId="{2EEF5A26-C001-477D-B5B1-C11175C214FB}" destId="{5BE17A1F-1BB0-440A-84F1-EA270C956E4D}" srcOrd="0" destOrd="0" presId="urn:microsoft.com/office/officeart/2005/8/layout/lProcess2"/>
    <dgm:cxn modelId="{61A60BD3-77D5-4B0D-9B3C-C19E32A00A8D}" type="presOf" srcId="{AC26D9F3-65C4-49DF-8FD3-2C4276737724}" destId="{DB150E22-9463-476F-AE12-A044AAC86534}" srcOrd="0" destOrd="0" presId="urn:microsoft.com/office/officeart/2005/8/layout/lProcess2"/>
    <dgm:cxn modelId="{A5C040D3-C87C-4E62-8339-B004BD6D4A6A}" srcId="{167220B0-00B4-4CE6-8F58-BE6943AC36E9}" destId="{6813A0F1-72F7-4462-B5F7-71E7A9C7D481}" srcOrd="1" destOrd="0" parTransId="{E02963FC-CC09-426F-903E-9FF9A273F1D1}" sibTransId="{71589A96-0FB1-4EDF-8DF0-591DA8FC8BA9}"/>
    <dgm:cxn modelId="{424396D4-5566-42E5-8DDA-F1DDB397BB3E}" srcId="{167220B0-00B4-4CE6-8F58-BE6943AC36E9}" destId="{C0E85BC7-71DA-4F9E-8754-85E34AE4DC15}" srcOrd="3" destOrd="0" parTransId="{AEF457BF-47AB-4821-A2D5-A1419F6A929D}" sibTransId="{7169D6B6-EDDC-43A1-93A9-F95E9139626C}"/>
    <dgm:cxn modelId="{A3D3ECDF-6E4B-4DCA-9A00-7F7269377988}" srcId="{167220B0-00B4-4CE6-8F58-BE6943AC36E9}" destId="{CCF9E1AC-865C-49D6-B7BA-A655388ED6C2}" srcOrd="4" destOrd="0" parTransId="{AFDB8D26-F2D0-44FF-8440-7501BD9D7FD0}" sibTransId="{C1E8FB5A-04BC-48E5-8F08-ED595DD6490F}"/>
    <dgm:cxn modelId="{A7C326E7-D306-4376-A575-CA4686C80C09}" type="presOf" srcId="{144D8BFB-7362-4DA8-B794-BEF1BE6FDF7F}" destId="{F7B54556-EB64-48CC-99E9-6DBCAB44C2E6}" srcOrd="0" destOrd="0" presId="urn:microsoft.com/office/officeart/2005/8/layout/lProcess2"/>
    <dgm:cxn modelId="{4507A8E9-86EA-4624-BC3F-F2AE5E1B0338}" type="presOf" srcId="{D290AAA4-E2F5-4552-BA28-EBDD6175D700}" destId="{105869C5-305D-4C47-B490-F86471FC144D}" srcOrd="1" destOrd="0" presId="urn:microsoft.com/office/officeart/2005/8/layout/lProcess2"/>
    <dgm:cxn modelId="{0C43FEF5-43CD-48DB-B9F6-49A28611359A}" srcId="{2EEF5A26-C001-477D-B5B1-C11175C214FB}" destId="{D290AAA4-E2F5-4552-BA28-EBDD6175D700}" srcOrd="1" destOrd="0" parTransId="{88063548-1462-4525-B0BA-8831A144DDB0}" sibTransId="{A1701451-B4B5-459C-8ECC-D7B900539A89}"/>
    <dgm:cxn modelId="{DEE4B501-E8A6-45F0-B319-D3F8B7B408B1}" type="presParOf" srcId="{5BE17A1F-1BB0-440A-84F1-EA270C956E4D}" destId="{02385FCF-8DDE-4518-89EC-FDDC110F3374}" srcOrd="0" destOrd="0" presId="urn:microsoft.com/office/officeart/2005/8/layout/lProcess2"/>
    <dgm:cxn modelId="{3553BF88-C5ED-4075-82C0-A52A7E6EBBA9}" type="presParOf" srcId="{02385FCF-8DDE-4518-89EC-FDDC110F3374}" destId="{99E24B0F-911B-46E6-A8CD-C18B3AEFDF5A}" srcOrd="0" destOrd="0" presId="urn:microsoft.com/office/officeart/2005/8/layout/lProcess2"/>
    <dgm:cxn modelId="{5DC1B691-6209-46F5-BA7A-99183CB5CCEE}" type="presParOf" srcId="{02385FCF-8DDE-4518-89EC-FDDC110F3374}" destId="{68815166-AC66-4E5F-8254-79DF06AB7D8E}" srcOrd="1" destOrd="0" presId="urn:microsoft.com/office/officeart/2005/8/layout/lProcess2"/>
    <dgm:cxn modelId="{D3D527D1-ACA4-4EF2-A985-CDE7D1D61BB4}" type="presParOf" srcId="{02385FCF-8DDE-4518-89EC-FDDC110F3374}" destId="{9955993F-314C-43BE-A3EB-9509FC303EC5}" srcOrd="2" destOrd="0" presId="urn:microsoft.com/office/officeart/2005/8/layout/lProcess2"/>
    <dgm:cxn modelId="{9D82F480-173A-41DA-87B6-66E5024C59E1}" type="presParOf" srcId="{9955993F-314C-43BE-A3EB-9509FC303EC5}" destId="{79C6AA9E-596F-48F7-AD2E-F82E549474CB}" srcOrd="0" destOrd="0" presId="urn:microsoft.com/office/officeart/2005/8/layout/lProcess2"/>
    <dgm:cxn modelId="{8307CEF2-0072-4C54-BDBC-8B9DFBB9615F}" type="presParOf" srcId="{79C6AA9E-596F-48F7-AD2E-F82E549474CB}" destId="{5E644ADF-41C2-427C-8EC4-AE972020E6A8}" srcOrd="0" destOrd="0" presId="urn:microsoft.com/office/officeart/2005/8/layout/lProcess2"/>
    <dgm:cxn modelId="{FAD3017A-3E08-479B-AF3C-E940146E52A9}" type="presParOf" srcId="{79C6AA9E-596F-48F7-AD2E-F82E549474CB}" destId="{2316603D-2FF1-49F7-A0D9-534594E09EF6}" srcOrd="1" destOrd="0" presId="urn:microsoft.com/office/officeart/2005/8/layout/lProcess2"/>
    <dgm:cxn modelId="{EAEFE057-295E-4B29-9D90-D0DAA0A9F284}" type="presParOf" srcId="{79C6AA9E-596F-48F7-AD2E-F82E549474CB}" destId="{8F0511FF-191A-4E9A-BE7B-5A7CA25E0101}" srcOrd="2" destOrd="0" presId="urn:microsoft.com/office/officeart/2005/8/layout/lProcess2"/>
    <dgm:cxn modelId="{A0B35CD9-D6F7-47DC-BE92-CAE8148D06E7}" type="presParOf" srcId="{79C6AA9E-596F-48F7-AD2E-F82E549474CB}" destId="{75886655-DFDD-435F-A451-95A08AB9EF37}" srcOrd="3" destOrd="0" presId="urn:microsoft.com/office/officeart/2005/8/layout/lProcess2"/>
    <dgm:cxn modelId="{9302F1C2-741F-4114-A95C-95EBDB6129EA}" type="presParOf" srcId="{79C6AA9E-596F-48F7-AD2E-F82E549474CB}" destId="{BA896D13-6880-44AB-9E39-57FCD5953539}" srcOrd="4" destOrd="0" presId="urn:microsoft.com/office/officeart/2005/8/layout/lProcess2"/>
    <dgm:cxn modelId="{CC997410-A2C0-4270-B390-4F09732017E0}" type="presParOf" srcId="{79C6AA9E-596F-48F7-AD2E-F82E549474CB}" destId="{2264F51E-51E4-429F-96FE-AA306D3F0D4B}" srcOrd="5" destOrd="0" presId="urn:microsoft.com/office/officeart/2005/8/layout/lProcess2"/>
    <dgm:cxn modelId="{E1703907-6813-4A85-B20C-99231D812886}" type="presParOf" srcId="{79C6AA9E-596F-48F7-AD2E-F82E549474CB}" destId="{0E553EA6-0B23-4B7F-9BE6-64DDBCBCC616}" srcOrd="6" destOrd="0" presId="urn:microsoft.com/office/officeart/2005/8/layout/lProcess2"/>
    <dgm:cxn modelId="{76C41F16-F338-42EF-B8D5-8EE2A46816E6}" type="presParOf" srcId="{79C6AA9E-596F-48F7-AD2E-F82E549474CB}" destId="{CF47F8A7-4501-4C15-B496-3C0E9DA47585}" srcOrd="7" destOrd="0" presId="urn:microsoft.com/office/officeart/2005/8/layout/lProcess2"/>
    <dgm:cxn modelId="{7A550532-1889-4AE4-B7D7-175DF55D4605}" type="presParOf" srcId="{79C6AA9E-596F-48F7-AD2E-F82E549474CB}" destId="{9DA70EC9-1C18-4A05-9645-3DE53E83D2A4}" srcOrd="8" destOrd="0" presId="urn:microsoft.com/office/officeart/2005/8/layout/lProcess2"/>
    <dgm:cxn modelId="{DA8B1A43-FC6C-48B3-A67D-CF7207197EAA}" type="presParOf" srcId="{5BE17A1F-1BB0-440A-84F1-EA270C956E4D}" destId="{D3A7D08D-218F-4449-A5C1-6DFB7CEECE10}" srcOrd="1" destOrd="0" presId="urn:microsoft.com/office/officeart/2005/8/layout/lProcess2"/>
    <dgm:cxn modelId="{662EACB4-81B8-441D-B98B-FFB40F88CAA6}" type="presParOf" srcId="{5BE17A1F-1BB0-440A-84F1-EA270C956E4D}" destId="{63E1A511-8965-4526-BF11-F731D1A1DFC1}" srcOrd="2" destOrd="0" presId="urn:microsoft.com/office/officeart/2005/8/layout/lProcess2"/>
    <dgm:cxn modelId="{C387845B-4FE1-4265-A05C-0756DFFE3269}" type="presParOf" srcId="{63E1A511-8965-4526-BF11-F731D1A1DFC1}" destId="{D1C8DD40-42B7-4E71-AE67-D7F4B6F291FC}" srcOrd="0" destOrd="0" presId="urn:microsoft.com/office/officeart/2005/8/layout/lProcess2"/>
    <dgm:cxn modelId="{2AFF48DC-D78F-473A-9D6C-3C517F2A39B8}" type="presParOf" srcId="{63E1A511-8965-4526-BF11-F731D1A1DFC1}" destId="{105869C5-305D-4C47-B490-F86471FC144D}" srcOrd="1" destOrd="0" presId="urn:microsoft.com/office/officeart/2005/8/layout/lProcess2"/>
    <dgm:cxn modelId="{1DEC1DA6-FEE2-43A9-B8D3-B969DF67A185}" type="presParOf" srcId="{63E1A511-8965-4526-BF11-F731D1A1DFC1}" destId="{AA506F2A-F60D-42F8-8767-AD252A8D18E5}" srcOrd="2" destOrd="0" presId="urn:microsoft.com/office/officeart/2005/8/layout/lProcess2"/>
    <dgm:cxn modelId="{0F8BDC2F-9551-4FE1-BE23-837B0BE38714}" type="presParOf" srcId="{AA506F2A-F60D-42F8-8767-AD252A8D18E5}" destId="{DB1D259C-0C88-4627-A494-EE925B78A1F7}" srcOrd="0" destOrd="0" presId="urn:microsoft.com/office/officeart/2005/8/layout/lProcess2"/>
    <dgm:cxn modelId="{449D5CEC-CF2A-4AC3-822C-73375011C062}" type="presParOf" srcId="{DB1D259C-0C88-4627-A494-EE925B78A1F7}" destId="{CC2D0A8C-018B-4551-8454-58DA172263FE}" srcOrd="0" destOrd="0" presId="urn:microsoft.com/office/officeart/2005/8/layout/lProcess2"/>
    <dgm:cxn modelId="{8934F7F9-C4BB-43A4-81EA-16DE4B55B3E9}" type="presParOf" srcId="{DB1D259C-0C88-4627-A494-EE925B78A1F7}" destId="{82520213-E979-4C40-BBE7-C2B010C6F6B0}" srcOrd="1" destOrd="0" presId="urn:microsoft.com/office/officeart/2005/8/layout/lProcess2"/>
    <dgm:cxn modelId="{FB0DFB46-9C52-4AC1-85E0-526F410D20EA}" type="presParOf" srcId="{DB1D259C-0C88-4627-A494-EE925B78A1F7}" destId="{128EB6E4-492E-4B2B-9B48-6AA4509D80FB}" srcOrd="2" destOrd="0" presId="urn:microsoft.com/office/officeart/2005/8/layout/lProcess2"/>
    <dgm:cxn modelId="{5370F373-834F-448C-AFD4-AA71E5DACB16}" type="presParOf" srcId="{DB1D259C-0C88-4627-A494-EE925B78A1F7}" destId="{6D12B09E-7D03-4421-9900-47214D621CE1}" srcOrd="3" destOrd="0" presId="urn:microsoft.com/office/officeart/2005/8/layout/lProcess2"/>
    <dgm:cxn modelId="{C6C5E38C-B512-41D0-B967-E9F1C24D441C}" type="presParOf" srcId="{DB1D259C-0C88-4627-A494-EE925B78A1F7}" destId="{F7B54556-EB64-48CC-99E9-6DBCAB44C2E6}" srcOrd="4" destOrd="0" presId="urn:microsoft.com/office/officeart/2005/8/layout/lProcess2"/>
    <dgm:cxn modelId="{09165D28-C4C4-4A1C-8BB3-B4A10219D2BA}" type="presParOf" srcId="{DB1D259C-0C88-4627-A494-EE925B78A1F7}" destId="{6D9A5BE6-5E25-440A-BFC9-1213B48DCB7D}" srcOrd="5" destOrd="0" presId="urn:microsoft.com/office/officeart/2005/8/layout/lProcess2"/>
    <dgm:cxn modelId="{91F54C04-8FC7-45CB-9ABB-E101449E3A18}" type="presParOf" srcId="{DB1D259C-0C88-4627-A494-EE925B78A1F7}" destId="{DB150E22-9463-476F-AE12-A044AAC86534}" srcOrd="6" destOrd="0" presId="urn:microsoft.com/office/officeart/2005/8/layout/lProcess2"/>
    <dgm:cxn modelId="{B51EE6E6-CBC5-4E0A-B275-48BDDE204616}" type="presParOf" srcId="{DB1D259C-0C88-4627-A494-EE925B78A1F7}" destId="{EA3E4952-C85B-4E57-93AF-03EDAA9C8E2C}" srcOrd="7" destOrd="0" presId="urn:microsoft.com/office/officeart/2005/8/layout/lProcess2"/>
    <dgm:cxn modelId="{077DC356-2648-42E7-920E-D174353EC927}" type="presParOf" srcId="{DB1D259C-0C88-4627-A494-EE925B78A1F7}" destId="{C6B616C3-E85B-4697-BD88-8BBB6819AE0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F5A26-C001-477D-B5B1-C11175C214F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7220B0-00B4-4CE6-8F58-BE6943AC36E9}">
      <dgm:prSet phldrT="[Texte]" custT="1"/>
      <dgm:spPr/>
      <dgm:t>
        <a:bodyPr/>
        <a:lstStyle/>
        <a:p>
          <a:r>
            <a:rPr lang="fr-FR" sz="4000" dirty="0"/>
            <a:t>Ressources</a:t>
          </a:r>
        </a:p>
      </dgm:t>
    </dgm:pt>
    <dgm:pt modelId="{C8810C96-D575-454D-919A-F3C5118CC312}" type="parTrans" cxnId="{B924A4BF-7852-42AC-B021-0D30BADF4470}">
      <dgm:prSet/>
      <dgm:spPr/>
      <dgm:t>
        <a:bodyPr/>
        <a:lstStyle/>
        <a:p>
          <a:endParaRPr lang="fr-FR"/>
        </a:p>
      </dgm:t>
    </dgm:pt>
    <dgm:pt modelId="{31E3BA70-F103-4C83-BB43-AD9B06137F56}" type="sibTrans" cxnId="{B924A4BF-7852-42AC-B021-0D30BADF4470}">
      <dgm:prSet/>
      <dgm:spPr/>
      <dgm:t>
        <a:bodyPr/>
        <a:lstStyle/>
        <a:p>
          <a:endParaRPr lang="fr-FR"/>
        </a:p>
      </dgm:t>
    </dgm:pt>
    <dgm:pt modelId="{2C87ED2C-E28F-4577-A64E-23A566B2D235}">
      <dgm:prSet phldrT="[Texte]" custT="1"/>
      <dgm:spPr/>
      <dgm:t>
        <a:bodyPr/>
        <a:lstStyle/>
        <a:p>
          <a:r>
            <a:rPr lang="fr-FR" sz="17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Management des comptes-clés (KAM)</a:t>
          </a:r>
          <a:endParaRPr lang="fr-FR" sz="1700" u="none" strike="noStrike" kern="1200" dirty="0">
            <a:solidFill>
              <a:schemeClr val="bg1"/>
            </a:solidFill>
            <a:effectLst/>
            <a:latin typeface="Georgia"/>
            <a:ea typeface="+mn-ea"/>
            <a:cs typeface="+mn-cs"/>
          </a:endParaRPr>
        </a:p>
      </dgm:t>
    </dgm:pt>
    <dgm:pt modelId="{D22AE342-36EB-4C95-AF63-49CB4B0A7B10}" type="parTrans" cxnId="{9E044271-C080-491D-A0A4-45D50FACBDD7}">
      <dgm:prSet/>
      <dgm:spPr/>
      <dgm:t>
        <a:bodyPr/>
        <a:lstStyle/>
        <a:p>
          <a:endParaRPr lang="fr-FR"/>
        </a:p>
      </dgm:t>
    </dgm:pt>
    <dgm:pt modelId="{2117274C-3EB9-4888-A89E-70FF6078754D}" type="sibTrans" cxnId="{9E044271-C080-491D-A0A4-45D50FACBDD7}">
      <dgm:prSet/>
      <dgm:spPr/>
      <dgm:t>
        <a:bodyPr/>
        <a:lstStyle/>
        <a:p>
          <a:endParaRPr lang="fr-FR"/>
        </a:p>
      </dgm:t>
    </dgm:pt>
    <dgm:pt modelId="{6813A0F1-72F7-4462-B5F7-71E7A9C7D481}">
      <dgm:prSet phldrT="[Texte]"/>
      <dgm:spPr/>
      <dgm:t>
        <a:bodyPr/>
        <a:lstStyle/>
        <a:p>
          <a:r>
            <a:rPr lang="fr-FR" b="0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Nouveaux comportements des clients       </a:t>
          </a:r>
          <a:endParaRPr lang="fr-FR" dirty="0">
            <a:solidFill>
              <a:schemeClr val="bg1"/>
            </a:solidFill>
          </a:endParaRPr>
        </a:p>
      </dgm:t>
    </dgm:pt>
    <dgm:pt modelId="{E02963FC-CC09-426F-903E-9FF9A273F1D1}" type="parTrans" cxnId="{A5C040D3-C87C-4E62-8339-B004BD6D4A6A}">
      <dgm:prSet/>
      <dgm:spPr/>
      <dgm:t>
        <a:bodyPr/>
        <a:lstStyle/>
        <a:p>
          <a:endParaRPr lang="fr-FR"/>
        </a:p>
      </dgm:t>
    </dgm:pt>
    <dgm:pt modelId="{71589A96-0FB1-4EDF-8DF0-591DA8FC8BA9}" type="sibTrans" cxnId="{A5C040D3-C87C-4E62-8339-B004BD6D4A6A}">
      <dgm:prSet/>
      <dgm:spPr/>
      <dgm:t>
        <a:bodyPr/>
        <a:lstStyle/>
        <a:p>
          <a:endParaRPr lang="fr-FR"/>
        </a:p>
      </dgm:t>
    </dgm:pt>
    <dgm:pt modelId="{D5B2F815-63E9-439A-8190-63F48FE705DB}">
      <dgm:prSet phldrT="[Texte]"/>
      <dgm:spPr/>
      <dgm:t>
        <a:bodyPr/>
        <a:lstStyle/>
        <a:p>
          <a:r>
            <a:rPr lang="fr-FR" dirty="0"/>
            <a:t>Julien </a:t>
          </a:r>
          <a:r>
            <a:rPr lang="fr-FR" dirty="0" err="1"/>
            <a:t>Grière</a:t>
          </a:r>
          <a:endParaRPr lang="fr-FR" dirty="0"/>
        </a:p>
      </dgm:t>
    </dgm:pt>
    <dgm:pt modelId="{9F9A6DFD-CB73-4E84-B31E-76E5827E53E5}" type="sibTrans" cxnId="{771C0FBB-08F3-462C-A89C-5EEADD0266BE}">
      <dgm:prSet/>
      <dgm:spPr/>
      <dgm:t>
        <a:bodyPr/>
        <a:lstStyle/>
        <a:p>
          <a:endParaRPr lang="fr-FR"/>
        </a:p>
      </dgm:t>
    </dgm:pt>
    <dgm:pt modelId="{35BD3848-3982-40D6-BBBA-A03DCEED4B80}" type="parTrans" cxnId="{771C0FBB-08F3-462C-A89C-5EEADD0266BE}">
      <dgm:prSet/>
      <dgm:spPr/>
      <dgm:t>
        <a:bodyPr/>
        <a:lstStyle/>
        <a:p>
          <a:endParaRPr lang="fr-FR"/>
        </a:p>
      </dgm:t>
    </dgm:pt>
    <dgm:pt modelId="{D290AAA4-E2F5-4552-BA28-EBDD6175D700}">
      <dgm:prSet phldrT="[Texte]" custT="1"/>
      <dgm:spPr/>
      <dgm:t>
        <a:bodyPr/>
        <a:lstStyle/>
        <a:p>
          <a:r>
            <a:rPr lang="fr-FR" sz="4000" dirty="0"/>
            <a:t>Formateurs </a:t>
          </a:r>
        </a:p>
      </dgm:t>
    </dgm:pt>
    <dgm:pt modelId="{A1701451-B4B5-459C-8ECC-D7B900539A89}" type="sibTrans" cxnId="{0C43FEF5-43CD-48DB-B9F6-49A28611359A}">
      <dgm:prSet/>
      <dgm:spPr/>
      <dgm:t>
        <a:bodyPr/>
        <a:lstStyle/>
        <a:p>
          <a:endParaRPr lang="fr-FR"/>
        </a:p>
      </dgm:t>
    </dgm:pt>
    <dgm:pt modelId="{88063548-1462-4525-B0BA-8831A144DDB0}" type="parTrans" cxnId="{0C43FEF5-43CD-48DB-B9F6-49A28611359A}">
      <dgm:prSet/>
      <dgm:spPr/>
      <dgm:t>
        <a:bodyPr/>
        <a:lstStyle/>
        <a:p>
          <a:endParaRPr lang="fr-FR"/>
        </a:p>
      </dgm:t>
    </dgm:pt>
    <dgm:pt modelId="{4FADAB6C-352D-4053-8C9B-DD840EAFB3BC}">
      <dgm:prSet/>
      <dgm:spPr/>
      <dgm:t>
        <a:bodyPr/>
        <a:lstStyle/>
        <a:p>
          <a:r>
            <a:rPr lang="fr-FR" dirty="0"/>
            <a:t>Nathalie Guichard</a:t>
          </a:r>
        </a:p>
      </dgm:t>
    </dgm:pt>
    <dgm:pt modelId="{2CB317A2-39C9-4FCC-9F54-9A3B3B15C75C}" type="parTrans" cxnId="{C0B5C858-919E-4084-A8E7-9760178B9E6A}">
      <dgm:prSet/>
      <dgm:spPr/>
      <dgm:t>
        <a:bodyPr/>
        <a:lstStyle/>
        <a:p>
          <a:endParaRPr lang="fr-FR"/>
        </a:p>
      </dgm:t>
    </dgm:pt>
    <dgm:pt modelId="{5840E3FF-A5B1-40BC-8203-451CE085E73E}" type="sibTrans" cxnId="{C0B5C858-919E-4084-A8E7-9760178B9E6A}">
      <dgm:prSet/>
      <dgm:spPr/>
      <dgm:t>
        <a:bodyPr/>
        <a:lstStyle/>
        <a:p>
          <a:endParaRPr lang="fr-FR"/>
        </a:p>
      </dgm:t>
    </dgm:pt>
    <dgm:pt modelId="{5BE17A1F-1BB0-440A-84F1-EA270C956E4D}" type="pres">
      <dgm:prSet presAssocID="{2EEF5A26-C001-477D-B5B1-C11175C214FB}" presName="theList" presStyleCnt="0">
        <dgm:presLayoutVars>
          <dgm:dir/>
          <dgm:animLvl val="lvl"/>
          <dgm:resizeHandles val="exact"/>
        </dgm:presLayoutVars>
      </dgm:prSet>
      <dgm:spPr/>
    </dgm:pt>
    <dgm:pt modelId="{02385FCF-8DDE-4518-89EC-FDDC110F3374}" type="pres">
      <dgm:prSet presAssocID="{167220B0-00B4-4CE6-8F58-BE6943AC36E9}" presName="compNode" presStyleCnt="0"/>
      <dgm:spPr/>
    </dgm:pt>
    <dgm:pt modelId="{99E24B0F-911B-46E6-A8CD-C18B3AEFDF5A}" type="pres">
      <dgm:prSet presAssocID="{167220B0-00B4-4CE6-8F58-BE6943AC36E9}" presName="aNode" presStyleLbl="bgShp" presStyleIdx="0" presStyleCnt="2" custLinFactX="-81451" custLinFactNeighborX="-100000" custLinFactNeighborY="4503"/>
      <dgm:spPr/>
    </dgm:pt>
    <dgm:pt modelId="{68815166-AC66-4E5F-8254-79DF06AB7D8E}" type="pres">
      <dgm:prSet presAssocID="{167220B0-00B4-4CE6-8F58-BE6943AC36E9}" presName="textNode" presStyleLbl="bgShp" presStyleIdx="0" presStyleCnt="2"/>
      <dgm:spPr/>
    </dgm:pt>
    <dgm:pt modelId="{9955993F-314C-43BE-A3EB-9509FC303EC5}" type="pres">
      <dgm:prSet presAssocID="{167220B0-00B4-4CE6-8F58-BE6943AC36E9}" presName="compChildNode" presStyleCnt="0"/>
      <dgm:spPr/>
    </dgm:pt>
    <dgm:pt modelId="{79C6AA9E-596F-48F7-AD2E-F82E549474CB}" type="pres">
      <dgm:prSet presAssocID="{167220B0-00B4-4CE6-8F58-BE6943AC36E9}" presName="theInnerList" presStyleCnt="0"/>
      <dgm:spPr/>
    </dgm:pt>
    <dgm:pt modelId="{5E644ADF-41C2-427C-8EC4-AE972020E6A8}" type="pres">
      <dgm:prSet presAssocID="{2C87ED2C-E28F-4577-A64E-23A566B2D235}" presName="childNode" presStyleLbl="node1" presStyleIdx="0" presStyleCnt="4" custScaleX="77021" custScaleY="34899" custLinFactY="-6502" custLinFactNeighborX="-30" custLinFactNeighborY="-100000">
        <dgm:presLayoutVars>
          <dgm:bulletEnabled val="1"/>
        </dgm:presLayoutVars>
      </dgm:prSet>
      <dgm:spPr/>
    </dgm:pt>
    <dgm:pt modelId="{2316603D-2FF1-49F7-A0D9-534594E09EF6}" type="pres">
      <dgm:prSet presAssocID="{2C87ED2C-E28F-4577-A64E-23A566B2D235}" presName="aSpace2" presStyleCnt="0"/>
      <dgm:spPr/>
    </dgm:pt>
    <dgm:pt modelId="{8F0511FF-191A-4E9A-BE7B-5A7CA25E0101}" type="pres">
      <dgm:prSet presAssocID="{6813A0F1-72F7-4462-B5F7-71E7A9C7D481}" presName="childNode" presStyleLbl="node1" presStyleIdx="1" presStyleCnt="4" custScaleX="88931" custScaleY="27982" custLinFactY="-6409" custLinFactNeighborX="976" custLinFactNeighborY="-100000">
        <dgm:presLayoutVars>
          <dgm:bulletEnabled val="1"/>
        </dgm:presLayoutVars>
      </dgm:prSet>
      <dgm:spPr/>
    </dgm:pt>
    <dgm:pt modelId="{D3A7D08D-218F-4449-A5C1-6DFB7CEECE10}" type="pres">
      <dgm:prSet presAssocID="{167220B0-00B4-4CE6-8F58-BE6943AC36E9}" presName="aSpace" presStyleCnt="0"/>
      <dgm:spPr/>
    </dgm:pt>
    <dgm:pt modelId="{63E1A511-8965-4526-BF11-F731D1A1DFC1}" type="pres">
      <dgm:prSet presAssocID="{D290AAA4-E2F5-4552-BA28-EBDD6175D700}" presName="compNode" presStyleCnt="0"/>
      <dgm:spPr/>
    </dgm:pt>
    <dgm:pt modelId="{D1C8DD40-42B7-4E71-AE67-D7F4B6F291FC}" type="pres">
      <dgm:prSet presAssocID="{D290AAA4-E2F5-4552-BA28-EBDD6175D700}" presName="aNode" presStyleLbl="bgShp" presStyleIdx="1" presStyleCnt="2"/>
      <dgm:spPr/>
    </dgm:pt>
    <dgm:pt modelId="{105869C5-305D-4C47-B490-F86471FC144D}" type="pres">
      <dgm:prSet presAssocID="{D290AAA4-E2F5-4552-BA28-EBDD6175D700}" presName="textNode" presStyleLbl="bgShp" presStyleIdx="1" presStyleCnt="2"/>
      <dgm:spPr/>
    </dgm:pt>
    <dgm:pt modelId="{AA506F2A-F60D-42F8-8767-AD252A8D18E5}" type="pres">
      <dgm:prSet presAssocID="{D290AAA4-E2F5-4552-BA28-EBDD6175D700}" presName="compChildNode" presStyleCnt="0"/>
      <dgm:spPr/>
    </dgm:pt>
    <dgm:pt modelId="{DB1D259C-0C88-4627-A494-EE925B78A1F7}" type="pres">
      <dgm:prSet presAssocID="{D290AAA4-E2F5-4552-BA28-EBDD6175D700}" presName="theInnerList" presStyleCnt="0"/>
      <dgm:spPr/>
    </dgm:pt>
    <dgm:pt modelId="{CC2D0A8C-018B-4551-8454-58DA172263FE}" type="pres">
      <dgm:prSet presAssocID="{D5B2F815-63E9-439A-8190-63F48FE705DB}" presName="childNode" presStyleLbl="node1" presStyleIdx="2" presStyleCnt="4" custScaleY="33581" custLinFactY="-4427" custLinFactNeighborX="-3278" custLinFactNeighborY="-100000">
        <dgm:presLayoutVars>
          <dgm:bulletEnabled val="1"/>
        </dgm:presLayoutVars>
      </dgm:prSet>
      <dgm:spPr/>
    </dgm:pt>
    <dgm:pt modelId="{82520213-E979-4C40-BBE7-C2B010C6F6B0}" type="pres">
      <dgm:prSet presAssocID="{D5B2F815-63E9-439A-8190-63F48FE705DB}" presName="aSpace2" presStyleCnt="0"/>
      <dgm:spPr/>
    </dgm:pt>
    <dgm:pt modelId="{128EB6E4-492E-4B2B-9B48-6AA4509D80FB}" type="pres">
      <dgm:prSet presAssocID="{4FADAB6C-352D-4053-8C9B-DD840EAFB3BC}" presName="childNode" presStyleLbl="node1" presStyleIdx="3" presStyleCnt="4" custScaleY="34309" custLinFactY="-7882" custLinFactNeighborX="-1785" custLinFactNeighborY="-100000">
        <dgm:presLayoutVars>
          <dgm:bulletEnabled val="1"/>
        </dgm:presLayoutVars>
      </dgm:prSet>
      <dgm:spPr/>
    </dgm:pt>
  </dgm:ptLst>
  <dgm:cxnLst>
    <dgm:cxn modelId="{82C16F0E-FF12-499B-B0EB-062ECBF1AF93}" type="presOf" srcId="{167220B0-00B4-4CE6-8F58-BE6943AC36E9}" destId="{68815166-AC66-4E5F-8254-79DF06AB7D8E}" srcOrd="1" destOrd="0" presId="urn:microsoft.com/office/officeart/2005/8/layout/lProcess2"/>
    <dgm:cxn modelId="{436DB04A-A32E-48CA-A687-19F2BC7352E4}" type="presOf" srcId="{2C87ED2C-E28F-4577-A64E-23A566B2D235}" destId="{5E644ADF-41C2-427C-8EC4-AE972020E6A8}" srcOrd="0" destOrd="0" presId="urn:microsoft.com/office/officeart/2005/8/layout/lProcess2"/>
    <dgm:cxn modelId="{9E044271-C080-491D-A0A4-45D50FACBDD7}" srcId="{167220B0-00B4-4CE6-8F58-BE6943AC36E9}" destId="{2C87ED2C-E28F-4577-A64E-23A566B2D235}" srcOrd="0" destOrd="0" parTransId="{D22AE342-36EB-4C95-AF63-49CB4B0A7B10}" sibTransId="{2117274C-3EB9-4888-A89E-70FF6078754D}"/>
    <dgm:cxn modelId="{C7044377-DDAA-4D00-96FC-D6CB002AAA56}" type="presOf" srcId="{4FADAB6C-352D-4053-8C9B-DD840EAFB3BC}" destId="{128EB6E4-492E-4B2B-9B48-6AA4509D80FB}" srcOrd="0" destOrd="0" presId="urn:microsoft.com/office/officeart/2005/8/layout/lProcess2"/>
    <dgm:cxn modelId="{C0B5C858-919E-4084-A8E7-9760178B9E6A}" srcId="{D290AAA4-E2F5-4552-BA28-EBDD6175D700}" destId="{4FADAB6C-352D-4053-8C9B-DD840EAFB3BC}" srcOrd="1" destOrd="0" parTransId="{2CB317A2-39C9-4FCC-9F54-9A3B3B15C75C}" sibTransId="{5840E3FF-A5B1-40BC-8203-451CE085E73E}"/>
    <dgm:cxn modelId="{F3EEF28A-7087-4103-B29D-C82ADD405068}" type="presOf" srcId="{D5B2F815-63E9-439A-8190-63F48FE705DB}" destId="{CC2D0A8C-018B-4551-8454-58DA172263FE}" srcOrd="0" destOrd="0" presId="urn:microsoft.com/office/officeart/2005/8/layout/lProcess2"/>
    <dgm:cxn modelId="{9DD54B8D-9FE3-4F2A-89E8-24B9E345DFFE}" type="presOf" srcId="{6813A0F1-72F7-4462-B5F7-71E7A9C7D481}" destId="{8F0511FF-191A-4E9A-BE7B-5A7CA25E0101}" srcOrd="0" destOrd="0" presId="urn:microsoft.com/office/officeart/2005/8/layout/lProcess2"/>
    <dgm:cxn modelId="{771C0FBB-08F3-462C-A89C-5EEADD0266BE}" srcId="{D290AAA4-E2F5-4552-BA28-EBDD6175D700}" destId="{D5B2F815-63E9-439A-8190-63F48FE705DB}" srcOrd="0" destOrd="0" parTransId="{35BD3848-3982-40D6-BBBA-A03DCEED4B80}" sibTransId="{9F9A6DFD-CB73-4E84-B31E-76E5827E53E5}"/>
    <dgm:cxn modelId="{B924A4BF-7852-42AC-B021-0D30BADF4470}" srcId="{2EEF5A26-C001-477D-B5B1-C11175C214FB}" destId="{167220B0-00B4-4CE6-8F58-BE6943AC36E9}" srcOrd="0" destOrd="0" parTransId="{C8810C96-D575-454D-919A-F3C5118CC312}" sibTransId="{31E3BA70-F103-4C83-BB43-AD9B06137F56}"/>
    <dgm:cxn modelId="{3BD755C1-65DA-46B1-9D8E-98DAC769422A}" type="presOf" srcId="{167220B0-00B4-4CE6-8F58-BE6943AC36E9}" destId="{99E24B0F-911B-46E6-A8CD-C18B3AEFDF5A}" srcOrd="0" destOrd="0" presId="urn:microsoft.com/office/officeart/2005/8/layout/lProcess2"/>
    <dgm:cxn modelId="{C8AE17C4-B8DF-42D7-A429-EA9AF27161A9}" type="presOf" srcId="{D290AAA4-E2F5-4552-BA28-EBDD6175D700}" destId="{D1C8DD40-42B7-4E71-AE67-D7F4B6F291FC}" srcOrd="0" destOrd="0" presId="urn:microsoft.com/office/officeart/2005/8/layout/lProcess2"/>
    <dgm:cxn modelId="{BAA995D2-8FD9-4D95-8813-E599906389DB}" type="presOf" srcId="{2EEF5A26-C001-477D-B5B1-C11175C214FB}" destId="{5BE17A1F-1BB0-440A-84F1-EA270C956E4D}" srcOrd="0" destOrd="0" presId="urn:microsoft.com/office/officeart/2005/8/layout/lProcess2"/>
    <dgm:cxn modelId="{A5C040D3-C87C-4E62-8339-B004BD6D4A6A}" srcId="{167220B0-00B4-4CE6-8F58-BE6943AC36E9}" destId="{6813A0F1-72F7-4462-B5F7-71E7A9C7D481}" srcOrd="1" destOrd="0" parTransId="{E02963FC-CC09-426F-903E-9FF9A273F1D1}" sibTransId="{71589A96-0FB1-4EDF-8DF0-591DA8FC8BA9}"/>
    <dgm:cxn modelId="{4507A8E9-86EA-4624-BC3F-F2AE5E1B0338}" type="presOf" srcId="{D290AAA4-E2F5-4552-BA28-EBDD6175D700}" destId="{105869C5-305D-4C47-B490-F86471FC144D}" srcOrd="1" destOrd="0" presId="urn:microsoft.com/office/officeart/2005/8/layout/lProcess2"/>
    <dgm:cxn modelId="{0C43FEF5-43CD-48DB-B9F6-49A28611359A}" srcId="{2EEF5A26-C001-477D-B5B1-C11175C214FB}" destId="{D290AAA4-E2F5-4552-BA28-EBDD6175D700}" srcOrd="1" destOrd="0" parTransId="{88063548-1462-4525-B0BA-8831A144DDB0}" sibTransId="{A1701451-B4B5-459C-8ECC-D7B900539A89}"/>
    <dgm:cxn modelId="{DEE4B501-E8A6-45F0-B319-D3F8B7B408B1}" type="presParOf" srcId="{5BE17A1F-1BB0-440A-84F1-EA270C956E4D}" destId="{02385FCF-8DDE-4518-89EC-FDDC110F3374}" srcOrd="0" destOrd="0" presId="urn:microsoft.com/office/officeart/2005/8/layout/lProcess2"/>
    <dgm:cxn modelId="{3553BF88-C5ED-4075-82C0-A52A7E6EBBA9}" type="presParOf" srcId="{02385FCF-8DDE-4518-89EC-FDDC110F3374}" destId="{99E24B0F-911B-46E6-A8CD-C18B3AEFDF5A}" srcOrd="0" destOrd="0" presId="urn:microsoft.com/office/officeart/2005/8/layout/lProcess2"/>
    <dgm:cxn modelId="{5DC1B691-6209-46F5-BA7A-99183CB5CCEE}" type="presParOf" srcId="{02385FCF-8DDE-4518-89EC-FDDC110F3374}" destId="{68815166-AC66-4E5F-8254-79DF06AB7D8E}" srcOrd="1" destOrd="0" presId="urn:microsoft.com/office/officeart/2005/8/layout/lProcess2"/>
    <dgm:cxn modelId="{D3D527D1-ACA4-4EF2-A985-CDE7D1D61BB4}" type="presParOf" srcId="{02385FCF-8DDE-4518-89EC-FDDC110F3374}" destId="{9955993F-314C-43BE-A3EB-9509FC303EC5}" srcOrd="2" destOrd="0" presId="urn:microsoft.com/office/officeart/2005/8/layout/lProcess2"/>
    <dgm:cxn modelId="{9D82F480-173A-41DA-87B6-66E5024C59E1}" type="presParOf" srcId="{9955993F-314C-43BE-A3EB-9509FC303EC5}" destId="{79C6AA9E-596F-48F7-AD2E-F82E549474CB}" srcOrd="0" destOrd="0" presId="urn:microsoft.com/office/officeart/2005/8/layout/lProcess2"/>
    <dgm:cxn modelId="{8307CEF2-0072-4C54-BDBC-8B9DFBB9615F}" type="presParOf" srcId="{79C6AA9E-596F-48F7-AD2E-F82E549474CB}" destId="{5E644ADF-41C2-427C-8EC4-AE972020E6A8}" srcOrd="0" destOrd="0" presId="urn:microsoft.com/office/officeart/2005/8/layout/lProcess2"/>
    <dgm:cxn modelId="{FAD3017A-3E08-479B-AF3C-E940146E52A9}" type="presParOf" srcId="{79C6AA9E-596F-48F7-AD2E-F82E549474CB}" destId="{2316603D-2FF1-49F7-A0D9-534594E09EF6}" srcOrd="1" destOrd="0" presId="urn:microsoft.com/office/officeart/2005/8/layout/lProcess2"/>
    <dgm:cxn modelId="{EAEFE057-295E-4B29-9D90-D0DAA0A9F284}" type="presParOf" srcId="{79C6AA9E-596F-48F7-AD2E-F82E549474CB}" destId="{8F0511FF-191A-4E9A-BE7B-5A7CA25E0101}" srcOrd="2" destOrd="0" presId="urn:microsoft.com/office/officeart/2005/8/layout/lProcess2"/>
    <dgm:cxn modelId="{DA8B1A43-FC6C-48B3-A67D-CF7207197EAA}" type="presParOf" srcId="{5BE17A1F-1BB0-440A-84F1-EA270C956E4D}" destId="{D3A7D08D-218F-4449-A5C1-6DFB7CEECE10}" srcOrd="1" destOrd="0" presId="urn:microsoft.com/office/officeart/2005/8/layout/lProcess2"/>
    <dgm:cxn modelId="{662EACB4-81B8-441D-B98B-FFB40F88CAA6}" type="presParOf" srcId="{5BE17A1F-1BB0-440A-84F1-EA270C956E4D}" destId="{63E1A511-8965-4526-BF11-F731D1A1DFC1}" srcOrd="2" destOrd="0" presId="urn:microsoft.com/office/officeart/2005/8/layout/lProcess2"/>
    <dgm:cxn modelId="{C387845B-4FE1-4265-A05C-0756DFFE3269}" type="presParOf" srcId="{63E1A511-8965-4526-BF11-F731D1A1DFC1}" destId="{D1C8DD40-42B7-4E71-AE67-D7F4B6F291FC}" srcOrd="0" destOrd="0" presId="urn:microsoft.com/office/officeart/2005/8/layout/lProcess2"/>
    <dgm:cxn modelId="{2AFF48DC-D78F-473A-9D6C-3C517F2A39B8}" type="presParOf" srcId="{63E1A511-8965-4526-BF11-F731D1A1DFC1}" destId="{105869C5-305D-4C47-B490-F86471FC144D}" srcOrd="1" destOrd="0" presId="urn:microsoft.com/office/officeart/2005/8/layout/lProcess2"/>
    <dgm:cxn modelId="{1DEC1DA6-FEE2-43A9-B8D3-B969DF67A185}" type="presParOf" srcId="{63E1A511-8965-4526-BF11-F731D1A1DFC1}" destId="{AA506F2A-F60D-42F8-8767-AD252A8D18E5}" srcOrd="2" destOrd="0" presId="urn:microsoft.com/office/officeart/2005/8/layout/lProcess2"/>
    <dgm:cxn modelId="{0F8BDC2F-9551-4FE1-BE23-837B0BE38714}" type="presParOf" srcId="{AA506F2A-F60D-42F8-8767-AD252A8D18E5}" destId="{DB1D259C-0C88-4627-A494-EE925B78A1F7}" srcOrd="0" destOrd="0" presId="urn:microsoft.com/office/officeart/2005/8/layout/lProcess2"/>
    <dgm:cxn modelId="{449D5CEC-CF2A-4AC3-822C-73375011C062}" type="presParOf" srcId="{DB1D259C-0C88-4627-A494-EE925B78A1F7}" destId="{CC2D0A8C-018B-4551-8454-58DA172263FE}" srcOrd="0" destOrd="0" presId="urn:microsoft.com/office/officeart/2005/8/layout/lProcess2"/>
    <dgm:cxn modelId="{8934F7F9-C4BB-43A4-81EA-16DE4B55B3E9}" type="presParOf" srcId="{DB1D259C-0C88-4627-A494-EE925B78A1F7}" destId="{82520213-E979-4C40-BBE7-C2B010C6F6B0}" srcOrd="1" destOrd="0" presId="urn:microsoft.com/office/officeart/2005/8/layout/lProcess2"/>
    <dgm:cxn modelId="{FB0DFB46-9C52-4AC1-85E0-526F410D20EA}" type="presParOf" srcId="{DB1D259C-0C88-4627-A494-EE925B78A1F7}" destId="{128EB6E4-492E-4B2B-9B48-6AA4509D80F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24B0F-911B-46E6-A8CD-C18B3AEFDF5A}">
      <dsp:nvSpPr>
        <dsp:cNvPr id="0" name=""/>
        <dsp:cNvSpPr/>
      </dsp:nvSpPr>
      <dsp:spPr>
        <a:xfrm>
          <a:off x="0" y="0"/>
          <a:ext cx="4090813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Ressources</a:t>
          </a:r>
        </a:p>
      </dsp:txBody>
      <dsp:txXfrm>
        <a:off x="0" y="0"/>
        <a:ext cx="4090813" cy="1468963"/>
      </dsp:txXfrm>
    </dsp:sp>
    <dsp:sp modelId="{5E644ADF-41C2-427C-8EC4-AE972020E6A8}">
      <dsp:nvSpPr>
        <dsp:cNvPr id="0" name=""/>
        <dsp:cNvSpPr/>
      </dsp:nvSpPr>
      <dsp:spPr>
        <a:xfrm>
          <a:off x="432053" y="1159538"/>
          <a:ext cx="3272651" cy="6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u="none" strike="noStrike" kern="1200" dirty="0">
              <a:solidFill>
                <a:prstClr val="white"/>
              </a:solidFill>
              <a:effectLst/>
              <a:latin typeface="Georgia"/>
              <a:ea typeface="+mn-ea"/>
              <a:cs typeface="+mn-cs"/>
            </a:rPr>
            <a:t>RCN au BD et au management de la RC</a:t>
          </a:r>
        </a:p>
      </dsp:txBody>
      <dsp:txXfrm>
        <a:off x="450817" y="1178302"/>
        <a:ext cx="3235123" cy="603136"/>
      </dsp:txXfrm>
    </dsp:sp>
    <dsp:sp modelId="{8F0511FF-191A-4E9A-BE7B-5A7CA25E0101}">
      <dsp:nvSpPr>
        <dsp:cNvPr id="0" name=""/>
        <dsp:cNvSpPr/>
      </dsp:nvSpPr>
      <dsp:spPr>
        <a:xfrm>
          <a:off x="432053" y="2002081"/>
          <a:ext cx="3272651" cy="55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Nouveaux comportements des clients</a:t>
          </a:r>
          <a:endParaRPr lang="fr-FR" sz="1700" kern="1200" dirty="0">
            <a:solidFill>
              <a:schemeClr val="bg1"/>
            </a:solidFill>
          </a:endParaRPr>
        </a:p>
      </dsp:txBody>
      <dsp:txXfrm>
        <a:off x="448166" y="2018194"/>
        <a:ext cx="3240425" cy="517917"/>
      </dsp:txXfrm>
    </dsp:sp>
    <dsp:sp modelId="{BA896D13-6880-44AB-9E39-57FCD5953539}">
      <dsp:nvSpPr>
        <dsp:cNvPr id="0" name=""/>
        <dsp:cNvSpPr/>
      </dsp:nvSpPr>
      <dsp:spPr>
        <a:xfrm>
          <a:off x="432053" y="2711000"/>
          <a:ext cx="3272651" cy="55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Management de la valeur client</a:t>
          </a:r>
          <a:endParaRPr lang="fr-FR" sz="1700" kern="1200" dirty="0">
            <a:solidFill>
              <a:schemeClr val="bg1"/>
            </a:solidFill>
          </a:endParaRPr>
        </a:p>
      </dsp:txBody>
      <dsp:txXfrm>
        <a:off x="448166" y="2727113"/>
        <a:ext cx="3240425" cy="517917"/>
      </dsp:txXfrm>
    </dsp:sp>
    <dsp:sp modelId="{0E553EA6-0B23-4B7F-9BE6-64DDBCBCC616}">
      <dsp:nvSpPr>
        <dsp:cNvPr id="0" name=""/>
        <dsp:cNvSpPr/>
      </dsp:nvSpPr>
      <dsp:spPr>
        <a:xfrm>
          <a:off x="432053" y="3390265"/>
          <a:ext cx="3272651" cy="55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Marketing des services</a:t>
          </a:r>
        </a:p>
      </dsp:txBody>
      <dsp:txXfrm>
        <a:off x="448166" y="3406378"/>
        <a:ext cx="3240425" cy="517917"/>
      </dsp:txXfrm>
    </dsp:sp>
    <dsp:sp modelId="{9DA70EC9-1C18-4A05-9645-3DE53E83D2A4}">
      <dsp:nvSpPr>
        <dsp:cNvPr id="0" name=""/>
        <dsp:cNvSpPr/>
      </dsp:nvSpPr>
      <dsp:spPr>
        <a:xfrm>
          <a:off x="432053" y="4097384"/>
          <a:ext cx="3272651" cy="55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Pilotage de l’équipe commerciale</a:t>
          </a:r>
        </a:p>
      </dsp:txBody>
      <dsp:txXfrm>
        <a:off x="448166" y="4113497"/>
        <a:ext cx="3240425" cy="517917"/>
      </dsp:txXfrm>
    </dsp:sp>
    <dsp:sp modelId="{D1C8DD40-42B7-4E71-AE67-D7F4B6F291FC}">
      <dsp:nvSpPr>
        <dsp:cNvPr id="0" name=""/>
        <dsp:cNvSpPr/>
      </dsp:nvSpPr>
      <dsp:spPr>
        <a:xfrm>
          <a:off x="4401877" y="0"/>
          <a:ext cx="4090813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Formateurs </a:t>
          </a:r>
        </a:p>
      </dsp:txBody>
      <dsp:txXfrm>
        <a:off x="4401877" y="0"/>
        <a:ext cx="4090813" cy="1468963"/>
      </dsp:txXfrm>
    </dsp:sp>
    <dsp:sp modelId="{CC2D0A8C-018B-4551-8454-58DA172263FE}">
      <dsp:nvSpPr>
        <dsp:cNvPr id="0" name=""/>
        <dsp:cNvSpPr/>
      </dsp:nvSpPr>
      <dsp:spPr>
        <a:xfrm>
          <a:off x="4752542" y="1186815"/>
          <a:ext cx="3272651" cy="58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Mr El Idrissi</a:t>
          </a:r>
        </a:p>
      </dsp:txBody>
      <dsp:txXfrm>
        <a:off x="4769657" y="1203930"/>
        <a:ext cx="3238421" cy="550103"/>
      </dsp:txXfrm>
    </dsp:sp>
    <dsp:sp modelId="{128EB6E4-492E-4B2B-9B48-6AA4509D80FB}">
      <dsp:nvSpPr>
        <dsp:cNvPr id="0" name=""/>
        <dsp:cNvSpPr/>
      </dsp:nvSpPr>
      <dsp:spPr>
        <a:xfrm>
          <a:off x="4752542" y="2007322"/>
          <a:ext cx="3272651" cy="58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Valéry Pernot</a:t>
          </a:r>
        </a:p>
      </dsp:txBody>
      <dsp:txXfrm>
        <a:off x="4769657" y="2024437"/>
        <a:ext cx="3238421" cy="550103"/>
      </dsp:txXfrm>
    </dsp:sp>
    <dsp:sp modelId="{F7B54556-EB64-48CC-99E9-6DBCAB44C2E6}">
      <dsp:nvSpPr>
        <dsp:cNvPr id="0" name=""/>
        <dsp:cNvSpPr/>
      </dsp:nvSpPr>
      <dsp:spPr>
        <a:xfrm>
          <a:off x="4752542" y="2729172"/>
          <a:ext cx="3272651" cy="58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Ghislaine Stern</a:t>
          </a:r>
        </a:p>
      </dsp:txBody>
      <dsp:txXfrm>
        <a:off x="4769657" y="2746287"/>
        <a:ext cx="3238421" cy="550103"/>
      </dsp:txXfrm>
    </dsp:sp>
    <dsp:sp modelId="{DB150E22-9463-476F-AE12-A044AAC86534}">
      <dsp:nvSpPr>
        <dsp:cNvPr id="0" name=""/>
        <dsp:cNvSpPr/>
      </dsp:nvSpPr>
      <dsp:spPr>
        <a:xfrm>
          <a:off x="4762327" y="3454744"/>
          <a:ext cx="3272651" cy="48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Caroline </a:t>
          </a:r>
          <a:r>
            <a:rPr lang="fr-FR" sz="1700" kern="1200" dirty="0" err="1"/>
            <a:t>Riché</a:t>
          </a:r>
          <a:r>
            <a:rPr lang="fr-FR" sz="1700" kern="1200" dirty="0"/>
            <a:t> &amp; Nora </a:t>
          </a:r>
          <a:r>
            <a:rPr lang="fr-FR" sz="1700" kern="1200" dirty="0" err="1"/>
            <a:t>Berbery</a:t>
          </a:r>
          <a:endParaRPr lang="fr-FR" sz="1700" kern="1200" dirty="0"/>
        </a:p>
      </dsp:txBody>
      <dsp:txXfrm>
        <a:off x="4776552" y="3468969"/>
        <a:ext cx="3244201" cy="457213"/>
      </dsp:txXfrm>
    </dsp:sp>
    <dsp:sp modelId="{C6B616C3-E85B-4697-BD88-8BBB6819AE05}">
      <dsp:nvSpPr>
        <dsp:cNvPr id="0" name=""/>
        <dsp:cNvSpPr/>
      </dsp:nvSpPr>
      <dsp:spPr>
        <a:xfrm>
          <a:off x="4810958" y="4067300"/>
          <a:ext cx="3272651" cy="58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Franck </a:t>
          </a:r>
          <a:r>
            <a:rPr lang="fr-FR" sz="1700" kern="1200" dirty="0" err="1"/>
            <a:t>Vessier</a:t>
          </a:r>
          <a:endParaRPr lang="fr-FR" sz="1700" kern="1200" dirty="0"/>
        </a:p>
      </dsp:txBody>
      <dsp:txXfrm>
        <a:off x="4828073" y="4084415"/>
        <a:ext cx="3238421" cy="550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24B0F-911B-46E6-A8CD-C18B3AEFDF5A}">
      <dsp:nvSpPr>
        <dsp:cNvPr id="0" name=""/>
        <dsp:cNvSpPr/>
      </dsp:nvSpPr>
      <dsp:spPr>
        <a:xfrm>
          <a:off x="0" y="0"/>
          <a:ext cx="3362787" cy="4392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Ressources</a:t>
          </a:r>
        </a:p>
      </dsp:txBody>
      <dsp:txXfrm>
        <a:off x="0" y="0"/>
        <a:ext cx="3362787" cy="1317746"/>
      </dsp:txXfrm>
    </dsp:sp>
    <dsp:sp modelId="{5E644ADF-41C2-427C-8EC4-AE972020E6A8}">
      <dsp:nvSpPr>
        <dsp:cNvPr id="0" name=""/>
        <dsp:cNvSpPr/>
      </dsp:nvSpPr>
      <dsp:spPr>
        <a:xfrm>
          <a:off x="648061" y="1003128"/>
          <a:ext cx="2072042" cy="996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Management des comptes-clés (KAM)</a:t>
          </a:r>
          <a:endParaRPr lang="fr-FR" sz="1700" u="none" strike="noStrike" kern="1200" dirty="0">
            <a:solidFill>
              <a:schemeClr val="bg1"/>
            </a:solidFill>
            <a:effectLst/>
            <a:latin typeface="Georgia"/>
            <a:ea typeface="+mn-ea"/>
            <a:cs typeface="+mn-cs"/>
          </a:endParaRPr>
        </a:p>
      </dsp:txBody>
      <dsp:txXfrm>
        <a:off x="677245" y="1032312"/>
        <a:ext cx="2013674" cy="938039"/>
      </dsp:txXfrm>
    </dsp:sp>
    <dsp:sp modelId="{8F0511FF-191A-4E9A-BE7B-5A7CA25E0101}">
      <dsp:nvSpPr>
        <dsp:cNvPr id="0" name=""/>
        <dsp:cNvSpPr/>
      </dsp:nvSpPr>
      <dsp:spPr>
        <a:xfrm>
          <a:off x="514921" y="2441440"/>
          <a:ext cx="2392448" cy="79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Nouveaux comportements des clients       </a:t>
          </a:r>
          <a:endParaRPr lang="fr-FR" sz="1700" kern="1200" dirty="0">
            <a:solidFill>
              <a:schemeClr val="bg1"/>
            </a:solidFill>
          </a:endParaRPr>
        </a:p>
      </dsp:txBody>
      <dsp:txXfrm>
        <a:off x="538321" y="2464840"/>
        <a:ext cx="2345648" cy="752118"/>
      </dsp:txXfrm>
    </dsp:sp>
    <dsp:sp modelId="{D1C8DD40-42B7-4E71-AE67-D7F4B6F291FC}">
      <dsp:nvSpPr>
        <dsp:cNvPr id="0" name=""/>
        <dsp:cNvSpPr/>
      </dsp:nvSpPr>
      <dsp:spPr>
        <a:xfrm>
          <a:off x="3618492" y="0"/>
          <a:ext cx="3362787" cy="4392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Formateurs </a:t>
          </a:r>
        </a:p>
      </dsp:txBody>
      <dsp:txXfrm>
        <a:off x="3618492" y="0"/>
        <a:ext cx="3362787" cy="1317746"/>
      </dsp:txXfrm>
    </dsp:sp>
    <dsp:sp modelId="{CC2D0A8C-018B-4551-8454-58DA172263FE}">
      <dsp:nvSpPr>
        <dsp:cNvPr id="0" name=""/>
        <dsp:cNvSpPr/>
      </dsp:nvSpPr>
      <dsp:spPr>
        <a:xfrm>
          <a:off x="3866585" y="990866"/>
          <a:ext cx="2690230" cy="958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Julien </a:t>
          </a:r>
          <a:r>
            <a:rPr lang="fr-FR" sz="1700" kern="1200" dirty="0" err="1"/>
            <a:t>Grière</a:t>
          </a:r>
          <a:endParaRPr lang="fr-FR" sz="1700" kern="1200" dirty="0"/>
        </a:p>
      </dsp:txBody>
      <dsp:txXfrm>
        <a:off x="3894667" y="1018948"/>
        <a:ext cx="2634066" cy="902612"/>
      </dsp:txXfrm>
    </dsp:sp>
    <dsp:sp modelId="{128EB6E4-492E-4B2B-9B48-6AA4509D80FB}">
      <dsp:nvSpPr>
        <dsp:cNvPr id="0" name=""/>
        <dsp:cNvSpPr/>
      </dsp:nvSpPr>
      <dsp:spPr>
        <a:xfrm>
          <a:off x="3906750" y="2290247"/>
          <a:ext cx="2690230" cy="979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Nathalie Guichard</a:t>
          </a:r>
        </a:p>
      </dsp:txBody>
      <dsp:txXfrm>
        <a:off x="3935440" y="2318937"/>
        <a:ext cx="2632850" cy="92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7AA3-B2B0-45C6-B5FC-9DA6A5F8559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BD63-4732-4E25-9235-698F2FA5B5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04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7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13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8" name="Google Shape;54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9" name="Google Shape;54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4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BD63-4732-4E25-9235-698F2FA5B5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5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9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9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68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5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16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7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45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58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2651" y="1412875"/>
            <a:ext cx="2499459" cy="4579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280" y="1412875"/>
            <a:ext cx="7295201" cy="4579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54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68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918514" y="828675"/>
            <a:ext cx="960842" cy="88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de-CH" alt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12167" y="1808162"/>
            <a:ext cx="10823224" cy="47180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/>
            </a:lvl7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5"/>
            <a:r>
              <a:rPr lang="en-US" noProof="0" dirty="0"/>
              <a:t>Fourth level</a:t>
            </a:r>
          </a:p>
          <a:p>
            <a:pPr lvl="6"/>
            <a:r>
              <a:rPr lang="en-US" noProof="0" dirty="0"/>
              <a:t>Fifth level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1392586" y="6526217"/>
            <a:ext cx="10342806" cy="185737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Inspiring Cube | 23.01.2014 | © SWITZERLAND GLOBAL ENTERPRISE</a:t>
            </a:r>
            <a:endParaRPr lang="de-CH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2166" y="6526213"/>
            <a:ext cx="480421" cy="182563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8A0180-B9E2-4A9B-B655-7ADC49AC4B98}" type="slidenum">
              <a:rPr lang="de-CH" altLang="en-US"/>
              <a:pPr>
                <a:defRPr/>
              </a:pPr>
              <a:t>‹N°›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21503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DAT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6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7570" y="1030659"/>
            <a:ext cx="5776055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4" y="1030659"/>
            <a:ext cx="5788444" cy="50955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89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/>
        </p:blipFill>
        <p:spPr>
          <a:xfrm>
            <a:off x="-4233" y="6385942"/>
            <a:ext cx="12194648" cy="505471"/>
          </a:xfrm>
          <a:prstGeom prst="rect">
            <a:avLst/>
          </a:prstGeom>
        </p:spPr>
      </p:pic>
      <p:sp>
        <p:nvSpPr>
          <p:cNvPr id="5" name="Textfeld 7"/>
          <p:cNvSpPr txBox="1">
            <a:spLocks noChangeArrowheads="1"/>
          </p:cNvSpPr>
          <p:nvPr userDrawn="1"/>
        </p:nvSpPr>
        <p:spPr bwMode="auto">
          <a:xfrm>
            <a:off x="603173" y="6521452"/>
            <a:ext cx="30856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une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seule voix</a:t>
            </a:r>
            <a:r>
              <a:rPr lang="fr-FR" altLang="en-US" dirty="0"/>
              <a:t> </a:t>
            </a:r>
            <a:r>
              <a:rPr lang="fr-FR" altLang="en-US" sz="1600" b="1" i="1" dirty="0">
                <a:solidFill>
                  <a:srgbClr val="FF0000"/>
                </a:solidFill>
                <a:latin typeface="Arial" pitchFamily="34" charset="0"/>
              </a:rPr>
              <a:t>pour les TIC</a:t>
            </a:r>
          </a:p>
        </p:txBody>
      </p:sp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25" y="261939"/>
            <a:ext cx="26518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938" y="1714491"/>
            <a:ext cx="10965025" cy="492443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4000" b="1" cap="none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8941" y="3429002"/>
            <a:ext cx="10981953" cy="3323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rgbClr val="000000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930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6823" y="937449"/>
            <a:ext cx="10967139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96823" y="1628777"/>
            <a:ext cx="10967139" cy="4608513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160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2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96824" y="937449"/>
            <a:ext cx="10967142" cy="42934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1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596824" y="1628775"/>
            <a:ext cx="5402386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6180625" y="1628775"/>
            <a:ext cx="5400269" cy="4606927"/>
          </a:xfrm>
          <a:prstGeom prst="rect">
            <a:avLst/>
          </a:prstGeom>
        </p:spPr>
        <p:txBody>
          <a:bodyPr/>
          <a:lstStyle>
            <a:lvl1pPr marL="215978" indent="-215978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400">
                <a:latin typeface="+mj-lt"/>
                <a:ea typeface="Verdana" pitchFamily="34" charset="0"/>
                <a:cs typeface="Calibri"/>
              </a:defRPr>
            </a:lvl1pPr>
            <a:lvl2pPr marL="575942" indent="-179982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Arial" pitchFamily="34" charset="0"/>
              <a:buChar char="•"/>
              <a:defRPr sz="2000">
                <a:latin typeface="+mj-lt"/>
                <a:ea typeface="Verdana" pitchFamily="34" charset="0"/>
                <a:cs typeface="Calibri"/>
              </a:defRPr>
            </a:lvl2pPr>
            <a:lvl3pPr marL="935906" indent="-143986">
              <a:lnSpc>
                <a:spcPct val="90000"/>
              </a:lnSpc>
              <a:buClr>
                <a:srgbClr val="FF0000"/>
              </a:buClr>
              <a:buSzPct val="70000"/>
              <a:buFont typeface="Arial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ClrTx/>
              <a:buFont typeface="Arial" pitchFamily="34" charset="0"/>
              <a:buNone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buClrTx/>
              <a:buFont typeface="Arial" pitchFamily="34" charset="0"/>
              <a:buChar char="•"/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>
              <a:buClrTx/>
              <a:buFont typeface="Arial" pitchFamily="34" charset="0"/>
              <a:buNone/>
              <a:defRPr sz="15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88819" y="6486677"/>
            <a:ext cx="7706342" cy="404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240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B9ADB758-4347-429B-9788-74BFE403064D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8970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E9216BE2-4CDD-4B1A-ACF6-DA5C0CCC77B6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523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C056E420-4337-4728-838A-A3803103A633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87861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4572000"/>
            <a:ext cx="8614559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3860" y="1585417"/>
            <a:ext cx="2438400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5.3.2015</a:t>
            </a:r>
            <a:endParaRPr lang="fr-CH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10411157" y="3962698"/>
            <a:ext cx="2563813" cy="48676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CashSentinel                                      Switzerland Global Enterprise</a:t>
            </a:r>
            <a:endParaRPr lang="fr-CH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73488" y="5648328"/>
            <a:ext cx="732271" cy="396875"/>
          </a:xfrm>
          <a:prstGeom prst="bracketPair">
            <a:avLst>
              <a:gd name="adj" fmla="val 17949"/>
            </a:avLst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pPr>
              <a:defRPr/>
            </a:pPr>
            <a:fld id="{90A93373-6BED-4AFB-95B6-481C8C9A675A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0427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4" y="4475200"/>
            <a:ext cx="5833641" cy="57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900"/>
            </a:lvl2pPr>
            <a:lvl3pPr marL="914309" indent="0">
              <a:buNone/>
              <a:defRPr sz="1600"/>
            </a:lvl3pPr>
            <a:lvl4pPr marL="1371463" indent="0">
              <a:buNone/>
              <a:defRPr sz="1500"/>
            </a:lvl4pPr>
            <a:lvl5pPr marL="1828617" indent="0">
              <a:buNone/>
              <a:defRPr sz="1500"/>
            </a:lvl5pPr>
            <a:lvl6pPr marL="2285771" indent="0">
              <a:buNone/>
              <a:defRPr sz="1500"/>
            </a:lvl6pPr>
            <a:lvl7pPr marL="2742926" indent="0">
              <a:buNone/>
              <a:defRPr sz="1500"/>
            </a:lvl7pPr>
            <a:lvl8pPr marL="3200080" indent="0">
              <a:buNone/>
              <a:defRPr sz="1500"/>
            </a:lvl8pPr>
            <a:lvl9pPr marL="365723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448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1" y="3110267"/>
            <a:ext cx="5783247" cy="2194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06318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8957" lvl="1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4" lvl="2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2" lvl="3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0" lvl="4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9" lvl="5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4" lvl="7" indent="-40631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02" lvl="8" indent="-40631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9"/>
          <p:cNvSpPr/>
          <p:nvPr/>
        </p:nvSpPr>
        <p:spPr>
          <a:xfrm>
            <a:off x="9126980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8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marL="609478" lvl="0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8957" lvl="1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434" lvl="2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7912" lvl="3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390" lvl="4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869" lvl="5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347" lvl="6" indent="-440179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824" lvl="7" indent="-440179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302" lvl="8" indent="-440179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4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4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4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4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6" y="1835789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6" y="3996956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276" y="2492375"/>
            <a:ext cx="4878282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5735" y="2492375"/>
            <a:ext cx="4878280" cy="350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11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3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4" y="2038967"/>
            <a:ext cx="4834171" cy="40996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9"/>
          <p:cNvSpPr/>
          <p:nvPr/>
        </p:nvSpPr>
        <p:spPr>
          <a:xfrm>
            <a:off x="950844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4639"/>
            <a:ext cx="1097137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518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1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3" y="3296517"/>
            <a:ext cx="3201183" cy="21004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5" y="3117705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2" y="4925439"/>
            <a:ext cx="2928819" cy="1008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4" y="550671"/>
            <a:ext cx="10288661" cy="763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5" y="2329000"/>
            <a:ext cx="5567275" cy="18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 dirty="0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 dirty="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 dirty="0"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Monday, September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43" y="1689133"/>
            <a:ext cx="5945626" cy="2736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43" y="4475200"/>
            <a:ext cx="5833641" cy="57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69226" y="0"/>
            <a:ext cx="1964544" cy="57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4477" y="0"/>
            <a:ext cx="4846169" cy="17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68793" y="3451815"/>
            <a:ext cx="6452760" cy="1122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68827" y="4574215"/>
            <a:ext cx="6452760" cy="49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64484" y="1666215"/>
            <a:ext cx="4261445" cy="1785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9438171" y="3451800"/>
            <a:ext cx="1999740" cy="3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1645215"/>
            <a:ext cx="7218660" cy="112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0660179" y="16828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268767"/>
            <a:ext cx="6097606" cy="7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394485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621204" y="3780933"/>
            <a:ext cx="4174657" cy="160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2329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1394485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6621204" y="3008867"/>
            <a:ext cx="4174657" cy="67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69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611036" y="1899467"/>
            <a:ext cx="5628467" cy="1007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456090" y="3110267"/>
            <a:ext cx="5783247" cy="2194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0635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9078" lvl="1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617" lvl="2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156" lvl="3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95" lvl="4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234" lvl="5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773" lvl="6" indent="-40635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312" lvl="7" indent="-40635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851" lvl="8" indent="-40635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6311978" y="1027933"/>
            <a:ext cx="5878435" cy="144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371518" y="1682700"/>
            <a:ext cx="1158649" cy="51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91271" y="2168400"/>
            <a:ext cx="5644465" cy="35372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791167" y="3273300"/>
            <a:ext cx="8608079" cy="2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485640" y="2212700"/>
            <a:ext cx="9219200" cy="464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9126979" y="-13867"/>
            <a:ext cx="3063601" cy="9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>
            <a:off x="0" y="288667"/>
            <a:ext cx="6351573" cy="14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194030" y="4639667"/>
            <a:ext cx="4045473" cy="1498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5991387" y="4477667"/>
            <a:ext cx="6198793" cy="17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646882" y="0"/>
            <a:ext cx="607921" cy="30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167218" y="2428400"/>
            <a:ext cx="7856177" cy="19212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167218" y="4248000"/>
            <a:ext cx="7856177" cy="588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078" lvl="1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617" lvl="2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156" lvl="3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695" lvl="4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234" lvl="5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773" lvl="6" indent="-440223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312" lvl="7" indent="-440223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851" lvl="8" indent="-440223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0843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50843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0776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/>
          </p:nvPr>
        </p:nvSpPr>
        <p:spPr>
          <a:xfrm>
            <a:off x="950843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950843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0776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/>
          </p:nvPr>
        </p:nvSpPr>
        <p:spPr>
          <a:xfrm flipH="1">
            <a:off x="8310751" y="25335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 flipH="1">
            <a:off x="8310751" y="294042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310685" y="1835789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/>
          </p:nvPr>
        </p:nvSpPr>
        <p:spPr>
          <a:xfrm flipH="1">
            <a:off x="8310751" y="46946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 flipH="1">
            <a:off x="8310751" y="510159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310685" y="3996956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4967986" y="0"/>
            <a:ext cx="2254107" cy="8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632367"/>
            <a:ext cx="6097606" cy="11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967986" y="0"/>
            <a:ext cx="7222260" cy="91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39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02172" y="0"/>
            <a:ext cx="2545269" cy="8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95084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6405233" y="2038967"/>
            <a:ext cx="4834171" cy="40996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5393365" y="0"/>
            <a:ext cx="4052672" cy="123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66261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066261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/>
          </p:nvPr>
        </p:nvSpPr>
        <p:spPr>
          <a:xfrm>
            <a:off x="4630797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4630797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4"/>
          </p:nvPr>
        </p:nvSpPr>
        <p:spPr>
          <a:xfrm>
            <a:off x="8195333" y="3821100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8195333" y="4329636"/>
            <a:ext cx="2928819" cy="143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79625" y="3404767"/>
            <a:ext cx="11610888" cy="2780800"/>
          </a:xfrm>
          <a:prstGeom prst="rect">
            <a:avLst/>
          </a:prstGeom>
          <a:solidFill>
            <a:srgbClr val="BBC8F7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6097606" y="0"/>
            <a:ext cx="4162658" cy="182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980542" y="1929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1980542" y="2816233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3"/>
          </p:nvPr>
        </p:nvSpPr>
        <p:spPr>
          <a:xfrm>
            <a:off x="1980542" y="4745067"/>
            <a:ext cx="8229329" cy="8872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4"/>
          </p:nvPr>
        </p:nvSpPr>
        <p:spPr>
          <a:xfrm>
            <a:off x="1980542" y="5632236"/>
            <a:ext cx="8229329" cy="50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0" y="4279033"/>
            <a:ext cx="10436241" cy="20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950843" y="1085467"/>
            <a:ext cx="11239737" cy="29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10922178" y="5291233"/>
            <a:ext cx="828692" cy="15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691581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691578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6526326" y="4712469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3"/>
          </p:nvPr>
        </p:nvSpPr>
        <p:spPr>
          <a:xfrm>
            <a:off x="6526321" y="5221000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4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1691581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>
            <a:off x="1691578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6526326" y="2383100"/>
            <a:ext cx="3972283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>
            <a:off x="6526321" y="2891633"/>
            <a:ext cx="3972283" cy="917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066261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1066261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2"/>
          </p:nvPr>
        </p:nvSpPr>
        <p:spPr>
          <a:xfrm>
            <a:off x="4630797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3"/>
          </p:nvPr>
        </p:nvSpPr>
        <p:spPr>
          <a:xfrm>
            <a:off x="4630797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8195333" y="2255467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5"/>
          </p:nvPr>
        </p:nvSpPr>
        <p:spPr>
          <a:xfrm>
            <a:off x="8195333" y="2764001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6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7"/>
          </p:nvPr>
        </p:nvSpPr>
        <p:spPr>
          <a:xfrm>
            <a:off x="1066261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>
            <a:off x="1066261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9"/>
          </p:nvPr>
        </p:nvSpPr>
        <p:spPr>
          <a:xfrm>
            <a:off x="4630797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>
            <a:off x="4630797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14"/>
          </p:nvPr>
        </p:nvSpPr>
        <p:spPr>
          <a:xfrm>
            <a:off x="8195333" y="4236433"/>
            <a:ext cx="2928819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>
            <a:off x="8195333" y="4744967"/>
            <a:ext cx="2928819" cy="9320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3707517" y="0"/>
            <a:ext cx="7299450" cy="9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4849200"/>
            <a:ext cx="11239337" cy="12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9555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59555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2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3"/>
          </p:nvPr>
        </p:nvSpPr>
        <p:spPr>
          <a:xfrm>
            <a:off x="159555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4"/>
          </p:nvPr>
        </p:nvSpPr>
        <p:spPr>
          <a:xfrm>
            <a:off x="159555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5"/>
          </p:nvPr>
        </p:nvSpPr>
        <p:spPr>
          <a:xfrm>
            <a:off x="159555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159555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7"/>
          </p:nvPr>
        </p:nvSpPr>
        <p:spPr>
          <a:xfrm>
            <a:off x="7278019" y="18040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8"/>
          </p:nvPr>
        </p:nvSpPr>
        <p:spPr>
          <a:xfrm>
            <a:off x="7278019" y="23125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9"/>
          </p:nvPr>
        </p:nvSpPr>
        <p:spPr>
          <a:xfrm>
            <a:off x="7278019" y="32229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3"/>
          </p:nvPr>
        </p:nvSpPr>
        <p:spPr>
          <a:xfrm>
            <a:off x="7278019" y="37314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14"/>
          </p:nvPr>
        </p:nvSpPr>
        <p:spPr>
          <a:xfrm>
            <a:off x="7278019" y="4641833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5"/>
          </p:nvPr>
        </p:nvSpPr>
        <p:spPr>
          <a:xfrm>
            <a:off x="7278019" y="5150367"/>
            <a:ext cx="3316768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576250" y="0"/>
            <a:ext cx="3614329" cy="9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950843" y="2317400"/>
            <a:ext cx="3702318" cy="254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745670" y="1943200"/>
            <a:ext cx="3803505" cy="49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037232" y="3296517"/>
            <a:ext cx="3201183" cy="21004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864224" y="3117705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 hasCustomPrompt="1"/>
          </p:nvPr>
        </p:nvSpPr>
        <p:spPr>
          <a:xfrm>
            <a:off x="1864157" y="2318373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3"/>
          </p:nvPr>
        </p:nvSpPr>
        <p:spPr>
          <a:xfrm>
            <a:off x="1864191" y="4925439"/>
            <a:ext cx="2928819" cy="1008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 idx="4" hasCustomPrompt="1"/>
          </p:nvPr>
        </p:nvSpPr>
        <p:spPr>
          <a:xfrm>
            <a:off x="1864124" y="4126107"/>
            <a:ext cx="2928819" cy="862000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5"/>
          </p:nvPr>
        </p:nvSpPr>
        <p:spPr>
          <a:xfrm>
            <a:off x="950843" y="550671"/>
            <a:ext cx="10288661" cy="763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86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0843" y="1792767"/>
            <a:ext cx="4277843" cy="2062800"/>
          </a:xfrm>
          <a:prstGeom prst="rect">
            <a:avLst/>
          </a:prstGeom>
        </p:spPr>
        <p:txBody>
          <a:bodyPr spcFirstLastPara="1" wrap="square" lIns="121888" tIns="121888" rIns="121888" bIns="121888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50843" y="3855633"/>
            <a:ext cx="4277843" cy="12096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828786" y="898200"/>
            <a:ext cx="5567275" cy="14308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4989984" y="2329000"/>
            <a:ext cx="5567275" cy="1826400"/>
          </a:xfrm>
          <a:prstGeom prst="rect">
            <a:avLst/>
          </a:prstGeom>
        </p:spPr>
        <p:txBody>
          <a:bodyPr spcFirstLastPara="1" wrap="square" lIns="121888" tIns="121888" rIns="121888" bIns="12188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989984" y="4155400"/>
            <a:ext cx="6249586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: This presentation template was created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, infographics &amp; 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 and illustrations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</a:t>
            </a:r>
            <a:r>
              <a:rPr lang="en" b="1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yset</a:t>
            </a:r>
            <a:r>
              <a:rPr lang="en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>
              <a:solidFill>
                <a:schemeClr val="accen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5476" y="224495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396A3A3-94A6-4E5B-AF39-173ACA3E61CC}" type="datetime2">
              <a:rPr lang="en-US" smtClean="0"/>
              <a:pPr/>
              <a:t>Monday, September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7792" y="5852163"/>
            <a:ext cx="46689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7989" y="224494"/>
            <a:ext cx="177597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0CFEC368-1D7A-4F81-ABF6-AE0E36BAF64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2638" y="3810001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2662" y="3897010"/>
            <a:ext cx="4977753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2662" y="4115167"/>
            <a:ext cx="4977753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2661" y="4164403"/>
            <a:ext cx="2620939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2661" y="4199572"/>
            <a:ext cx="2620939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7212661" y="3962400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9834063" y="406098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0413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0414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0955" y="3643090"/>
            <a:ext cx="363946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0413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521" y="2401888"/>
            <a:ext cx="11276132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521" y="3899938"/>
            <a:ext cx="660314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939636" y="4206240"/>
            <a:ext cx="1279993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12661" y="4205288"/>
            <a:ext cx="1726975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2006" y="1136"/>
            <a:ext cx="996820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59" y="1981201"/>
            <a:ext cx="1036185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59" y="3367088"/>
            <a:ext cx="10361851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934" y="1143000"/>
            <a:ext cx="11174545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7934" y="2244970"/>
            <a:ext cx="538816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148" y="2244970"/>
            <a:ext cx="538833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7934" y="2708519"/>
            <a:ext cx="538816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0254" y="2708519"/>
            <a:ext cx="538833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9/9/2024</a:t>
            </a:fld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7097" y="612648"/>
            <a:ext cx="1276186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09487" y="612648"/>
            <a:ext cx="176761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8229" y="2272"/>
            <a:ext cx="1015868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8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8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8" y="5367338"/>
            <a:ext cx="7314248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442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065" y="1101970"/>
            <a:ext cx="4510453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065" y="2010727"/>
            <a:ext cx="4510453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174" y="776287"/>
            <a:ext cx="68022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2969" y="1109161"/>
            <a:ext cx="782302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8158" y="1143000"/>
            <a:ext cx="6095207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6867" y="3274309"/>
            <a:ext cx="345395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1223" y="1143000"/>
            <a:ext cx="2539669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0" y="1143000"/>
            <a:ext cx="8330116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 1">
  <p:cSld name="Slide with image and title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777517" y="1776333"/>
            <a:ext cx="48505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6777517" y="3304933"/>
            <a:ext cx="4850569" cy="1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marL="609539" lvl="0" indent="-44022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078" lvl="1" indent="-44022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617" lvl="2" indent="-43175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156" lvl="3" indent="-43175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695" lvl="4" indent="-42329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234" lvl="5" indent="-42329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6773" lvl="6" indent="-41482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312" lvl="7" indent="-41482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5851" lvl="8" indent="-406359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5f_5f_5f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09521" y="274680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1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ＭＳ Ｐゴシック" pitchFamily="2"/>
                <a:cs typeface="Mangal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sz="quarter" idx="4294967295"/>
          </p:nvPr>
        </p:nvSpPr>
        <p:spPr>
          <a:xfrm>
            <a:off x="609521" y="1600200"/>
            <a:ext cx="10971372" cy="45259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343046" marR="0" lvl="0" indent="-343046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ct val="100000"/>
              <a:buFont typeface="Arial" pitchFamily="32"/>
              <a:buChar char="•"/>
              <a:tabLst/>
              <a:defRPr lang="fr-FR"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ＭＳ Ｐゴシック" pitchFamily="2"/>
                <a:cs typeface="Mangal" pitchFamily="2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95CD6-3276-47ED-95F5-5D1246FED5C5}" type="datetime1">
              <a:rPr lang="fr-FR"/>
              <a:pPr lvl="0"/>
              <a:t>09/09/2024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R.C. 2014</a:t>
            </a:r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C7A08-9693-4558-94F9-488BCD284475}" type="slidenum">
              <a:t>‹N°›</a:t>
            </a:fld>
            <a:endParaRPr lang="fr-FR"/>
          </a:p>
        </p:txBody>
      </p:sp>
      <p:sp>
        <p:nvSpPr>
          <p:cNvPr id="7" name="Espace réservé du contenu 6"/>
          <p:cNvSpPr txBox="1">
            <a:spLocks noGrp="1"/>
          </p:cNvSpPr>
          <p:nvPr>
            <p:ph type="title" sz="quarter" idx="4294967295"/>
          </p:nvPr>
        </p:nvSpPr>
        <p:spPr>
          <a:xfrm>
            <a:off x="609521" y="1604522"/>
            <a:ext cx="10970892" cy="3977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algn="ctr" rtl="0" hangingPunct="0">
              <a:buNone/>
              <a:tabLst/>
              <a:defRPr lang="fr-FR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609521" y="1604522"/>
            <a:ext cx="10970892" cy="3977279"/>
          </a:xfrm>
        </p:spPr>
        <p:txBody>
          <a:bodyPr lIns="0" tIns="0" rIns="0" bIns="0"/>
          <a:lstStyle>
            <a:lvl1pPr>
              <a:spcBef>
                <a:spcPts val="1417"/>
              </a:spcBef>
              <a:defRPr>
                <a:ln>
                  <a:noFill/>
                </a:ln>
                <a:latin typeface="Liberation Sans" pitchFamily="18"/>
                <a:ea typeface="Microsoft YaHei" pitchFamily="2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2549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7189" y="1412878"/>
            <a:ext cx="9944921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</a:t>
            </a:r>
            <a:r>
              <a:rPr lang="en-GB" altLang="en-US" dirty="0" err="1"/>
              <a:t>texte</a:t>
            </a:r>
            <a:r>
              <a:rPr lang="en-GB" altLang="en-US" dirty="0"/>
              <a:t>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279" y="2492375"/>
            <a:ext cx="9959737" cy="35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Cliquez</a:t>
            </a:r>
            <a:r>
              <a:rPr lang="en-GB" altLang="en-US" dirty="0"/>
              <a:t> pour </a:t>
            </a:r>
            <a:r>
              <a:rPr lang="en-GB" altLang="en-US" dirty="0" err="1"/>
              <a:t>éditer</a:t>
            </a:r>
            <a:r>
              <a:rPr lang="en-GB" altLang="en-US" dirty="0"/>
              <a:t> le format du plan de </a:t>
            </a:r>
            <a:r>
              <a:rPr lang="en-GB" altLang="en-US" dirty="0" err="1"/>
              <a:t>texte</a:t>
            </a:r>
            <a:endParaRPr lang="en-GB" altLang="en-US" dirty="0"/>
          </a:p>
          <a:p>
            <a:pPr lvl="1"/>
            <a:r>
              <a:rPr lang="en-GB" altLang="en-US" dirty="0"/>
              <a:t>Second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2"/>
            <a:r>
              <a:rPr lang="en-GB" altLang="en-US" dirty="0" err="1"/>
              <a:t>Troisième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3"/>
            <a:r>
              <a:rPr lang="en-GB" altLang="en-US" dirty="0" err="1"/>
              <a:t>Quatrième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Cinquième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Sixième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Septième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Huitième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  <a:p>
            <a:pPr lvl="4"/>
            <a:r>
              <a:rPr lang="en-GB" altLang="en-US" dirty="0" err="1"/>
              <a:t>Neuvième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r>
              <a:rPr lang="en-GB" altLang="en-US" dirty="0"/>
              <a:t> de plan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96781" y="6205537"/>
            <a:ext cx="3022207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fld id="{C0F0A713-4352-40B8-834B-D6A5EE724EAE}" type="slidenum">
              <a:rPr lang="en-US" altLang="en-US" sz="900" smtClean="0">
                <a:latin typeface="Arial" charset="0"/>
              </a:rPr>
              <a:pPr algn="r">
                <a:lnSpc>
                  <a:spcPct val="105000"/>
                </a:lnSpc>
                <a:spcBef>
                  <a:spcPts val="563"/>
                </a:spcBef>
                <a:buClrTx/>
                <a:buFontTx/>
                <a:buNone/>
                <a:defRPr/>
              </a:pPr>
              <a:t>‹N°›</a:t>
            </a:fld>
            <a:r>
              <a:rPr lang="en-US" altLang="en-US" sz="900" dirty="0">
                <a:latin typeface="Arial" charset="0"/>
              </a:rPr>
              <a:t> 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729092" y="6165853"/>
            <a:ext cx="9261328" cy="474503"/>
          </a:xfrm>
          <a:prstGeom prst="octagon">
            <a:avLst>
              <a:gd name="adj" fmla="val 2314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Licence MIADD -  Import / Export Class– 2015</a:t>
            </a:r>
          </a:p>
          <a:p>
            <a:pPr>
              <a:lnSpc>
                <a:spcPct val="105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Alice Bourrouet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Swiss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Business Hub France –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Embassy</a:t>
            </a:r>
            <a:r>
              <a:rPr lang="fr-CH" altLang="en-US" sz="900" b="1" dirty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fr-CH" altLang="en-US" sz="900" b="1" dirty="0" err="1">
                <a:solidFill>
                  <a:srgbClr val="000000"/>
                </a:solidFill>
                <a:latin typeface="Arial" pitchFamily="34" charset="0"/>
              </a:rPr>
              <a:t>Switzerland</a:t>
            </a:r>
            <a:endParaRPr lang="en-US" alt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H="1">
            <a:off x="1712163" y="6091241"/>
            <a:ext cx="999783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407121" y="745852"/>
            <a:ext cx="460791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dirty="0" err="1">
                <a:latin typeface="Arial" charset="0"/>
              </a:rPr>
              <a:t>Embassy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of</a:t>
            </a:r>
            <a:r>
              <a:rPr lang="de-CH" altLang="en-US" sz="1500" dirty="0">
                <a:latin typeface="Arial" charset="0"/>
              </a:rPr>
              <a:t> </a:t>
            </a:r>
            <a:r>
              <a:rPr lang="de-CH" altLang="en-US" sz="1500" dirty="0" err="1">
                <a:latin typeface="Arial" charset="0"/>
              </a:rPr>
              <a:t>Switzerland</a:t>
            </a: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endParaRPr lang="de-CH" altLang="en-US" sz="1500" dirty="0">
              <a:latin typeface="Arial" charset="0"/>
            </a:endParaRPr>
          </a:p>
          <a:p>
            <a:pPr>
              <a:lnSpc>
                <a:spcPts val="988"/>
              </a:lnSpc>
              <a:buClrTx/>
              <a:buFontTx/>
              <a:buNone/>
              <a:defRPr/>
            </a:pPr>
            <a:r>
              <a:rPr lang="de-CH" altLang="en-US" sz="1500" b="1" dirty="0">
                <a:latin typeface="Arial" charset="0"/>
              </a:rPr>
              <a:t>Swiss Business Hub France </a:t>
            </a:r>
          </a:p>
        </p:txBody>
      </p:sp>
    </p:spTree>
    <p:extLst>
      <p:ext uri="{BB962C8B-B14F-4D97-AF65-F5344CB8AC3E}">
        <p14:creationId xmlns:p14="http://schemas.microsoft.com/office/powerpoint/2010/main" val="65268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349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503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8657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5811" indent="-228577" algn="l" defTabSz="44921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866" indent="-342866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876" indent="-285722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5pPr>
      <a:lvl6pPr marL="2514349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6pPr>
      <a:lvl7pPr marL="2971503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7pPr>
      <a:lvl8pPr marL="3428657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8pPr>
      <a:lvl9pPr marL="3885811" indent="-228577" algn="l" defTabSz="449218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4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4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4" tIns="121864" rIns="121864" bIns="121864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43" y="719333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nton"/>
              <a:buNone/>
              <a:defRPr sz="3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43" y="1662600"/>
            <a:ext cx="10288661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●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○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anum Gothic"/>
              <a:buChar char="■"/>
              <a:defRPr sz="1600">
                <a:solidFill>
                  <a:schemeClr val="accen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1423948" y="1244600"/>
            <a:ext cx="9395177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1423948" y="2260600"/>
            <a:ext cx="9395177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0413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0413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0414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2638" y="360247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2662" y="440113"/>
            <a:ext cx="4977753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8847" y="497504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0248" y="58894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1711" y="-2001"/>
            <a:ext cx="7682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7738" y="-2001"/>
            <a:ext cx="36571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2338" y="-2001"/>
            <a:ext cx="12190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5673" y="-2001"/>
            <a:ext cx="3657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6022" y="380"/>
            <a:ext cx="7314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29760" y="380"/>
            <a:ext cx="12190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521" y="2249424"/>
            <a:ext cx="10971372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0905" y="612648"/>
            <a:ext cx="127618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9/9/2024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09487" y="612648"/>
            <a:ext cx="176761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8229" y="2272"/>
            <a:ext cx="1015868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hubspot.fr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www.linkedin.com/learning/topics/sales-navigato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ikeo.f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s://www.hubspot.com/resources/webina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76470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Présentation du parcours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Business développement et management de la relation client (BDMRC)</a:t>
            </a:r>
            <a:r>
              <a:rPr lang="fr-FR" sz="3200" dirty="0">
                <a:solidFill>
                  <a:schemeClr val="bg1"/>
                </a:solidFill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13" y="2132856"/>
            <a:ext cx="10847792" cy="451085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r>
              <a:rPr lang="fr-FR" sz="2400" dirty="0">
                <a:sym typeface="Proxima Nova"/>
              </a:rPr>
              <a:t>Présentation S5 / S6</a:t>
            </a: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Google Shape;5317;p55"/>
          <p:cNvPicPr preferRelativeResize="0"/>
          <p:nvPr/>
        </p:nvPicPr>
        <p:blipFill rotWithShape="1">
          <a:blip r:embed="rId3" cstate="print">
            <a:alphaModFix/>
          </a:blip>
          <a:srcRect t="12500" b="9610"/>
          <a:stretch/>
        </p:blipFill>
        <p:spPr>
          <a:xfrm>
            <a:off x="9047534" y="2636912"/>
            <a:ext cx="288032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9;p32"/>
          <p:cNvSpPr/>
          <p:nvPr/>
        </p:nvSpPr>
        <p:spPr>
          <a:xfrm>
            <a:off x="2278782" y="4653136"/>
            <a:ext cx="7848872" cy="1728192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</a:rPr>
              <a:t>  </a:t>
            </a:r>
            <a:r>
              <a:rPr lang="fr-FR" sz="2400" dirty="0">
                <a:solidFill>
                  <a:schemeClr val="bg1"/>
                </a:solidFill>
                <a:sym typeface="Proxima Nova"/>
              </a:rPr>
              <a:t>Responsable du parcours en FI : Tanguy Hemmet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Bureau 313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fr-FR" sz="2400" dirty="0">
                <a:solidFill>
                  <a:schemeClr val="bg1"/>
                </a:solidFill>
                <a:sym typeface="Proxima Nova"/>
              </a:rPr>
              <a:t>  tanguy.hemmet@universite-paris-saclay.fr</a:t>
            </a:r>
            <a:endParaRPr lang="fr-FR" sz="2400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08112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Types de structures à privilégier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556792"/>
            <a:ext cx="11593288" cy="50869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PME en pleine croissance avec des besoins en business </a:t>
            </a:r>
            <a:r>
              <a:rPr lang="fr-FR" sz="2400" dirty="0" err="1"/>
              <a:t>development</a:t>
            </a:r>
            <a:r>
              <a:rPr lang="fr-FR" sz="2400" dirty="0"/>
              <a:t>.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Grande société / groupes importants.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Le secteur d’activité n’est pas important.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Favoriser les sociétés qui ont un service marketing ou commercial structuré avec un responsable et une équipe en place.</a:t>
            </a:r>
          </a:p>
          <a:p>
            <a:pPr marL="109728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 marL="109728" indent="0" algn="ctr">
              <a:buNone/>
            </a:pPr>
            <a:r>
              <a:rPr lang="fr-FR" sz="2400" dirty="0"/>
              <a:t>Je vous conseille de passer votre permis de conduire (souvent demandé pour un stage ou un emploi de commercial).</a:t>
            </a:r>
          </a:p>
          <a:p>
            <a:pPr marL="109728" indent="0" algn="ctr"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u="sng" dirty="0"/>
          </a:p>
          <a:p>
            <a:pPr>
              <a:buFont typeface="Wingdings" pitchFamily="2" charset="2"/>
              <a:buChar char="§"/>
            </a:pPr>
            <a:endParaRPr lang="fr-FR" sz="2400" u="sng" dirty="0"/>
          </a:p>
          <a:p>
            <a:pPr>
              <a:buFont typeface="Wingdings" pitchFamily="2" charset="2"/>
              <a:buChar char="§"/>
            </a:pPr>
            <a:endParaRPr lang="fr-FR" sz="2400" u="sng" dirty="0"/>
          </a:p>
          <a:p>
            <a:pPr>
              <a:buFont typeface="Wingdings" pitchFamily="2" charset="2"/>
              <a:buChar char="§"/>
            </a:pPr>
            <a:endParaRPr lang="fr-FR" sz="2400" u="sng" dirty="0"/>
          </a:p>
          <a:p>
            <a:pPr>
              <a:buFont typeface="Wingdings" pitchFamily="2" charset="2"/>
              <a:buChar char="§"/>
            </a:pPr>
            <a:endParaRPr lang="fr-FR" sz="2400" u="sng" dirty="0"/>
          </a:p>
          <a:p>
            <a:pPr>
              <a:buFont typeface="Wingdings" pitchFamily="2" charset="2"/>
              <a:buChar char="§"/>
            </a:pPr>
            <a:endParaRPr lang="fr-FR" sz="2400" u="sng" dirty="0"/>
          </a:p>
          <a:p>
            <a:pPr>
              <a:buFont typeface="Wingdings" pitchFamily="2" charset="2"/>
              <a:buChar char="§"/>
            </a:pPr>
            <a:endParaRPr lang="fr-FR" sz="2400" u="sng" dirty="0">
              <a:solidFill>
                <a:srgbClr val="00B0F0"/>
              </a:solidFill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clés de la réussite sur cette année de BUT3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499604"/>
            <a:ext cx="11593288" cy="5144107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fr-FR" sz="2400" dirty="0"/>
              <a:t>	</a:t>
            </a:r>
            <a:r>
              <a:rPr lang="fr-FR" sz="2400" u="sng" dirty="0"/>
              <a:t>Mettre en place une veille (livres blancs / profils et groupes linkedin à suivre)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u="sng" dirty="0"/>
              <a:t>Pour les livres blancs : 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- </a:t>
            </a:r>
            <a:r>
              <a:rPr lang="fr-FR" sz="2400" dirty="0">
                <a:sym typeface="Proxima Nova"/>
              </a:rPr>
              <a:t>Le site internet : leslivresblancs.fr</a:t>
            </a:r>
          </a:p>
          <a:p>
            <a:pPr marL="109728" indent="0">
              <a:buNone/>
            </a:pPr>
            <a:endParaRPr lang="fr-FR" sz="2400" dirty="0"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ym typeface="Proxima Nova"/>
            </a:endParaRPr>
          </a:p>
          <a:p>
            <a:pPr>
              <a:buFontTx/>
              <a:buChar char="-"/>
            </a:pPr>
            <a:r>
              <a:rPr lang="fr-FR" sz="2400" dirty="0">
                <a:sym typeface="Proxima Nova"/>
              </a:rPr>
              <a:t>Les livres blancs de </a:t>
            </a:r>
            <a:r>
              <a:rPr lang="fr-FR" sz="2400" dirty="0" err="1">
                <a:sym typeface="Proxima Nova"/>
              </a:rPr>
              <a:t>Hubspot</a:t>
            </a:r>
            <a:r>
              <a:rPr lang="fr-FR" sz="2400" dirty="0">
                <a:sym typeface="Proxima Nova"/>
              </a:rPr>
              <a:t> / </a:t>
            </a:r>
            <a:r>
              <a:rPr lang="fr-FR" sz="2400" dirty="0" err="1">
                <a:sym typeface="Proxima Nova"/>
              </a:rPr>
              <a:t>Uptoo</a:t>
            </a:r>
            <a:endParaRPr lang="fr-FR" sz="2400" dirty="0">
              <a:sym typeface="Proxima Nova"/>
            </a:endParaRPr>
          </a:p>
          <a:p>
            <a:pPr marL="109728" indent="0">
              <a:buNone/>
            </a:pPr>
            <a:r>
              <a:rPr lang="fr-FR" sz="2400" dirty="0">
                <a:sym typeface="Proxima Nova"/>
              </a:rPr>
              <a:t>Exemple  : https://offers.hubspot.fr/competences-commercial-performant</a:t>
            </a:r>
          </a:p>
          <a:p>
            <a:pPr marL="109728" indent="0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FontTx/>
              <a:buChar char="-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FontTx/>
              <a:buChar char="-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15F226-1188-491F-B927-9BAE934ED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26" y="2780928"/>
            <a:ext cx="4131271" cy="2172249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129219C-445C-45DE-82D9-151212720F06}"/>
              </a:ext>
            </a:extLst>
          </p:cNvPr>
          <p:cNvSpPr/>
          <p:nvPr/>
        </p:nvSpPr>
        <p:spPr>
          <a:xfrm>
            <a:off x="406574" y="162880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87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8" y="410309"/>
            <a:ext cx="10971372" cy="1119133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Veille sur linkedin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42" y="1529442"/>
            <a:ext cx="6283684" cy="4697329"/>
          </a:xfrm>
        </p:spPr>
        <p:txBody>
          <a:bodyPr numCol="1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u="sng" dirty="0"/>
              <a:t>Les profils et groupes à suivre sur </a:t>
            </a:r>
            <a:r>
              <a:rPr lang="fr-FR" sz="2400" u="sng" dirty="0" err="1"/>
              <a:t>Likedin</a:t>
            </a:r>
            <a:endParaRPr lang="fr-FR" sz="2400" u="sng" dirty="0"/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 marL="109728" indent="0">
              <a:buNone/>
            </a:pPr>
            <a:r>
              <a:rPr lang="fr-FR" sz="2400" u="sng" dirty="0">
                <a:sym typeface="Proxima Nova"/>
              </a:rPr>
              <a:t>Profils &amp; entreprises sur linkedin</a:t>
            </a:r>
          </a:p>
          <a:p>
            <a:pPr marL="109728" indent="0">
              <a:buNone/>
            </a:pPr>
            <a:endParaRPr lang="fr-FR" sz="2400" u="sng" dirty="0">
              <a:sym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400">
              <a:sym typeface="Proxima 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ym typeface="Proxima Nova"/>
              </a:rPr>
              <a:t>Sales force</a:t>
            </a:r>
          </a:p>
          <a:p>
            <a:r>
              <a:rPr lang="fr-FR" sz="2400" dirty="0" err="1">
                <a:sym typeface="Proxima Nova"/>
              </a:rPr>
              <a:t>Hubspot</a:t>
            </a:r>
            <a:endParaRPr lang="fr-FR" sz="2400" dirty="0">
              <a:sym typeface="Proxima Nova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10CFF2-9573-4802-90DD-278435A8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226" y="2420888"/>
            <a:ext cx="5765078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2400" u="sng" dirty="0">
                <a:sym typeface="Proxima Nova"/>
              </a:rPr>
              <a:t>Groupes linkedin</a:t>
            </a:r>
          </a:p>
          <a:p>
            <a:pPr marL="109728" indent="0">
              <a:buNone/>
            </a:pPr>
            <a:endParaRPr lang="fr-FR" sz="2400" u="sng" dirty="0">
              <a:sym typeface="Proxima Nova"/>
            </a:endParaRPr>
          </a:p>
          <a:p>
            <a:r>
              <a:rPr lang="fr-FR" sz="2400" dirty="0" err="1"/>
              <a:t>Salesty</a:t>
            </a:r>
            <a:r>
              <a:rPr lang="fr-FR" sz="2400" dirty="0"/>
              <a:t> - a sales </a:t>
            </a:r>
            <a:r>
              <a:rPr lang="fr-FR" sz="2400" dirty="0" err="1"/>
              <a:t>community</a:t>
            </a:r>
            <a:endParaRPr lang="fr-FR" sz="2400" u="sng" dirty="0">
              <a:sym typeface="Proxima Nova"/>
            </a:endParaRPr>
          </a:p>
          <a:p>
            <a:r>
              <a:rPr lang="fr-FR" sz="2400" dirty="0"/>
              <a:t>Prospection commerciale </a:t>
            </a:r>
            <a:r>
              <a:rPr lang="fr-FR" sz="2400" dirty="0" err="1"/>
              <a:t>BtoB</a:t>
            </a:r>
            <a:r>
              <a:rPr lang="fr-FR" sz="2400" dirty="0"/>
              <a:t> : partagez votre expérience </a:t>
            </a:r>
          </a:p>
          <a:p>
            <a:r>
              <a:rPr lang="fr-FR" sz="2400" dirty="0"/>
              <a:t>Performance client</a:t>
            </a:r>
            <a:endParaRPr lang="fr-FR" sz="2400" dirty="0">
              <a:sym typeface="Proxima Nova"/>
            </a:endParaRPr>
          </a:p>
          <a:p>
            <a:r>
              <a:rPr lang="fr-FR" sz="2400" dirty="0">
                <a:sym typeface="Proxima Nova"/>
              </a:rPr>
              <a:t>Digital marketing : Social media, </a:t>
            </a:r>
            <a:r>
              <a:rPr lang="fr-FR" sz="2400" dirty="0" err="1">
                <a:sym typeface="Proxima Nova"/>
              </a:rPr>
              <a:t>Search</a:t>
            </a:r>
            <a:r>
              <a:rPr lang="fr-FR" sz="2400" dirty="0">
                <a:sym typeface="Proxima Nova"/>
              </a:rPr>
              <a:t>, mobil &amp; more</a:t>
            </a:r>
          </a:p>
          <a:p>
            <a:pPr marL="109728" indent="0">
              <a:buNone/>
            </a:pPr>
            <a:endParaRPr lang="fr-FR" sz="2400" dirty="0">
              <a:sym typeface="Proxima Nova"/>
            </a:endParaRPr>
          </a:p>
          <a:p>
            <a:r>
              <a:rPr lang="fr-FR" sz="2400" dirty="0">
                <a:sym typeface="Proxima Nova"/>
              </a:rPr>
              <a:t>DCF France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CDEDB5-BF24-47D3-8589-9DF1C1D70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6" y="4570587"/>
            <a:ext cx="3834536" cy="2016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7F9ED1-90C3-41E8-B0DA-F5C17CB93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5542695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clés de la réussite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42" y="1499604"/>
            <a:ext cx="11593288" cy="52881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u="sng" dirty="0"/>
              <a:t>Se former au sein des académies ou sur le net</a:t>
            </a:r>
          </a:p>
          <a:p>
            <a:pPr marL="109728" indent="0">
              <a:buNone/>
            </a:pPr>
            <a:endParaRPr lang="fr-FR" sz="2400" dirty="0">
              <a:sym typeface="Proxima Nova"/>
            </a:endParaRPr>
          </a:p>
          <a:p>
            <a:pPr>
              <a:buFontTx/>
              <a:buChar char="-"/>
            </a:pPr>
            <a:r>
              <a:rPr lang="fr-FR" sz="2400" dirty="0" err="1">
                <a:sym typeface="Proxima Nova"/>
              </a:rPr>
              <a:t>Hubspot</a:t>
            </a:r>
            <a:r>
              <a:rPr lang="fr-FR" sz="2400" dirty="0">
                <a:sym typeface="Proxima Nova"/>
              </a:rPr>
              <a:t> </a:t>
            </a:r>
            <a:r>
              <a:rPr lang="fr-FR" sz="2400" dirty="0" err="1">
                <a:sym typeface="Proxima Nova"/>
              </a:rPr>
              <a:t>academy</a:t>
            </a:r>
            <a:r>
              <a:rPr lang="fr-FR" sz="2400" dirty="0">
                <a:sym typeface="Proxima Nova"/>
              </a:rPr>
              <a:t> </a:t>
            </a:r>
          </a:p>
          <a:p>
            <a:pPr marL="109728" indent="0">
              <a:buNone/>
            </a:pPr>
            <a:r>
              <a:rPr lang="fr-FR" sz="2400" dirty="0">
                <a:solidFill>
                  <a:schemeClr val="accent6"/>
                </a:solidFill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https://academy.hubspot.fr</a:t>
            </a:r>
            <a:endParaRPr lang="fr-FR" sz="2400" dirty="0">
              <a:solidFill>
                <a:schemeClr val="accent6"/>
              </a:solidFill>
              <a:sym typeface="Proxima Nova"/>
            </a:endParaRPr>
          </a:p>
          <a:p>
            <a:pPr>
              <a:buFontTx/>
              <a:buChar char="-"/>
            </a:pPr>
            <a:endParaRPr lang="fr-FR" sz="2400" dirty="0">
              <a:sym typeface="Proxima Nova"/>
            </a:endParaRPr>
          </a:p>
          <a:p>
            <a:pPr marL="109728" indent="0">
              <a:buNone/>
            </a:pPr>
            <a:endParaRPr lang="fr-FR" sz="2400" u="sng" dirty="0">
              <a:sym typeface="Proxima Nova"/>
            </a:endParaRPr>
          </a:p>
          <a:p>
            <a:pPr>
              <a:buFontTx/>
              <a:buChar char="-"/>
            </a:pPr>
            <a:r>
              <a:rPr lang="fr-FR" sz="2400" dirty="0">
                <a:sym typeface="Proxima Nova"/>
              </a:rPr>
              <a:t>Sales navigator</a:t>
            </a:r>
          </a:p>
          <a:p>
            <a:pPr marL="109728" indent="0">
              <a:buNone/>
            </a:pPr>
            <a:r>
              <a:rPr lang="fr-FR" sz="2400" u="sng" dirty="0">
                <a:solidFill>
                  <a:schemeClr val="accent6"/>
                </a:solidFill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https://www.linkedin.com/learning/topics/sales-navigator</a:t>
            </a:r>
            <a:endParaRPr lang="fr-FR" sz="2400" u="sng" dirty="0">
              <a:solidFill>
                <a:schemeClr val="accent6"/>
              </a:solidFill>
              <a:sym typeface="Proxima Nova"/>
            </a:endParaRPr>
          </a:p>
          <a:p>
            <a:pPr marL="109728" indent="0">
              <a:buNone/>
            </a:pPr>
            <a:endParaRPr lang="fr-FR" sz="2400" u="sng" dirty="0">
              <a:solidFill>
                <a:schemeClr val="accent6"/>
              </a:solidFill>
              <a:sym typeface="Proxima Nova"/>
            </a:endParaRPr>
          </a:p>
          <a:p>
            <a:pPr marL="109728" indent="0">
              <a:buNone/>
            </a:pPr>
            <a:endParaRPr lang="fr-FR" sz="2400" u="sng" dirty="0">
              <a:sym typeface="Proxima Nova"/>
            </a:endParaRPr>
          </a:p>
          <a:p>
            <a:pPr>
              <a:buFontTx/>
              <a:buChar char="-"/>
            </a:pPr>
            <a:r>
              <a:rPr lang="fr-FR" sz="2400" u="sng" dirty="0" err="1">
                <a:sym typeface="Proxima Nova"/>
              </a:rPr>
              <a:t>Openclassrooms</a:t>
            </a:r>
            <a:endParaRPr lang="fr-FR" sz="2400" u="sng" dirty="0">
              <a:sym typeface="Proxima Nova"/>
            </a:endParaRPr>
          </a:p>
          <a:p>
            <a:pPr marL="109728" indent="0">
              <a:buNone/>
            </a:pPr>
            <a:r>
              <a:rPr lang="fr-FR" sz="2400" u="sng" dirty="0">
                <a:solidFill>
                  <a:schemeClr val="accent6"/>
                </a:solidFill>
                <a:sym typeface="Proxima Nova"/>
              </a:rPr>
              <a:t>https://openclassrooms.com/fr/</a:t>
            </a:r>
          </a:p>
          <a:p>
            <a:pPr>
              <a:buFontTx/>
              <a:buChar char="-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8CC2BF-8C6B-43C7-B85B-EC644B839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42" y="2235243"/>
            <a:ext cx="2160240" cy="11945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6BE7D5-C776-48E7-97D4-7122C2B3A1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3472587"/>
            <a:ext cx="2854846" cy="14987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82D3C7-560E-4B66-871C-0D221A523B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29" y="4944192"/>
            <a:ext cx="2569865" cy="18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clés de la réussite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772816"/>
            <a:ext cx="11593288" cy="48708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u="sng" dirty="0"/>
              <a:t>Suivre les webinars</a:t>
            </a:r>
          </a:p>
          <a:p>
            <a:pPr marL="109728" indent="0">
              <a:buNone/>
            </a:pPr>
            <a:endParaRPr lang="fr-FR" sz="2400" u="sng" dirty="0"/>
          </a:p>
          <a:p>
            <a:pPr>
              <a:buFontTx/>
              <a:buChar char="-"/>
            </a:pPr>
            <a:r>
              <a:rPr lang="fr-FR" sz="2400" dirty="0" err="1"/>
              <a:t>Webikeo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6"/>
                </a:solidFill>
              </a:rPr>
              <a:t>(</a:t>
            </a:r>
            <a:r>
              <a:rPr lang="fr-FR" sz="24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https://webikeo.fr</a:t>
            </a:r>
            <a:r>
              <a:rPr lang="fr-FR" sz="2400" dirty="0">
                <a:solidFill>
                  <a:schemeClr val="accent6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sz="2400" u="sng" dirty="0"/>
              <a:t>Salesforce </a:t>
            </a:r>
            <a:r>
              <a:rPr lang="fr-FR" sz="2400" u="sng" dirty="0">
                <a:solidFill>
                  <a:schemeClr val="accent6"/>
                </a:solidFill>
              </a:rPr>
              <a:t>(https://www.salesforce.com/fr/event/webinars)</a:t>
            </a:r>
          </a:p>
          <a:p>
            <a:pPr>
              <a:buFontTx/>
              <a:buChar char="-"/>
            </a:pPr>
            <a:r>
              <a:rPr lang="fr-FR" sz="2400" dirty="0" err="1"/>
              <a:t>Hubspot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6"/>
                </a:solidFill>
              </a:rPr>
              <a:t>(</a:t>
            </a:r>
            <a:r>
              <a:rPr lang="fr-FR" sz="24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https://www.hubspot.com/resources/webinar</a:t>
            </a:r>
            <a:r>
              <a:rPr lang="fr-FR" sz="2400" dirty="0">
                <a:solidFill>
                  <a:schemeClr val="accent6"/>
                </a:solidFill>
              </a:rPr>
              <a:t>)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u="sng" dirty="0"/>
              <a:t>Surfer sur les blogs</a:t>
            </a:r>
          </a:p>
          <a:p>
            <a:pPr marL="109728" indent="0">
              <a:buNone/>
            </a:pPr>
            <a:r>
              <a:rPr lang="fr-FR" sz="2400" dirty="0"/>
              <a:t>- Liste de blogs conseillés </a:t>
            </a:r>
            <a:r>
              <a:rPr lang="fr-FR" sz="2400" dirty="0">
                <a:solidFill>
                  <a:schemeClr val="accent6"/>
                </a:solidFill>
              </a:rPr>
              <a:t>(</a:t>
            </a:r>
            <a:r>
              <a:rPr lang="fr-FR" sz="2400" u="sng" dirty="0">
                <a:solidFill>
                  <a:schemeClr val="accent6"/>
                </a:solidFill>
              </a:rPr>
              <a:t>https://ixsis.fr/11-blogs-a-suivre-absolument-pour-mieux-vendre</a:t>
            </a:r>
            <a:r>
              <a:rPr lang="fr-FR" sz="2400" dirty="0">
                <a:solidFill>
                  <a:schemeClr val="accent6"/>
                </a:solidFill>
              </a:rPr>
              <a:t>)</a:t>
            </a:r>
          </a:p>
          <a:p>
            <a:pPr marL="109728" indent="0">
              <a:buNone/>
            </a:pPr>
            <a:r>
              <a:rPr lang="fr-FR" sz="2400" dirty="0"/>
              <a:t>- </a:t>
            </a:r>
            <a:r>
              <a:rPr lang="fr-FR" sz="2400" dirty="0" err="1"/>
              <a:t>Uptoo</a:t>
            </a:r>
            <a:r>
              <a:rPr lang="fr-FR" sz="2400" dirty="0"/>
              <a:t> </a:t>
            </a:r>
            <a:r>
              <a:rPr lang="fr-FR" sz="2400" u="sng" dirty="0">
                <a:solidFill>
                  <a:schemeClr val="accent6"/>
                </a:solidFill>
              </a:rPr>
              <a:t>(https://uptoo.fr/blog)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Tx/>
              <a:buChar char="-"/>
            </a:pPr>
            <a:endParaRPr lang="fr-FR" sz="2400" u="sng" dirty="0">
              <a:sym typeface="Proxima Nova"/>
            </a:endParaRPr>
          </a:p>
          <a:p>
            <a:pPr>
              <a:buFontTx/>
              <a:buChar char="-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9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1" y="31783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poursuites d’études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499604"/>
            <a:ext cx="11593288" cy="51441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u="sng" dirty="0"/>
              <a:t>Les masters spécialisés en marketing &amp; ventes</a:t>
            </a:r>
          </a:p>
          <a:p>
            <a:pPr marL="109728" indent="0">
              <a:buNone/>
            </a:pPr>
            <a:endParaRPr lang="fr-FR" sz="800" dirty="0"/>
          </a:p>
          <a:p>
            <a:pPr marL="109728" indent="0">
              <a:buNone/>
            </a:pPr>
            <a:r>
              <a:rPr lang="fr-FR" sz="2400" dirty="0"/>
              <a:t>Master vente/négociation commerciale &amp; business </a:t>
            </a:r>
            <a:r>
              <a:rPr lang="fr-FR" sz="2400" dirty="0" err="1"/>
              <a:t>development</a:t>
            </a:r>
            <a:endParaRPr lang="fr-FR" sz="2400" dirty="0"/>
          </a:p>
          <a:p>
            <a:pPr marL="109728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https://www.meilleurs-masters.com/master-vente-negociation-commerciale-et-business-development.html</a:t>
            </a:r>
          </a:p>
          <a:p>
            <a:pPr marL="109728" indent="0">
              <a:buNone/>
            </a:pPr>
            <a:r>
              <a:rPr lang="fr-FR" sz="2400" dirty="0"/>
              <a:t>Master Marketing - Management des Services &amp; Relation Client</a:t>
            </a:r>
          </a:p>
          <a:p>
            <a:pPr marL="109728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https://www.meilleurs-masters.com/master-marketing-management-des-services-relation-client.html</a:t>
            </a:r>
          </a:p>
          <a:p>
            <a:pPr marL="109728" indent="0">
              <a:buNone/>
            </a:pPr>
            <a:r>
              <a:rPr lang="fr-FR" sz="2400" dirty="0"/>
              <a:t>Master Marketing Vente de l’université Paris Saclay (Sceaux)</a:t>
            </a:r>
          </a:p>
          <a:p>
            <a:pPr marL="109728" indent="0">
              <a:buNone/>
            </a:pPr>
            <a:r>
              <a:rPr lang="fr-FR" sz="2400" dirty="0">
                <a:solidFill>
                  <a:schemeClr val="accent2"/>
                </a:solidFill>
              </a:rPr>
              <a:t>https://www.universite-paris-saclay.fr/formation/master/marketing-vente/m1-marketing-vente</a:t>
            </a:r>
          </a:p>
          <a:p>
            <a:pPr marL="109728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u="sng" dirty="0"/>
              <a:t>Les écoles de commerce</a:t>
            </a:r>
          </a:p>
          <a:p>
            <a:pPr marL="109728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fr-FR" sz="2400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fr-FR" sz="1200" u="sng" dirty="0"/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endParaRPr lang="fr-FR" sz="2400" dirty="0"/>
          </a:p>
          <a:p>
            <a:pPr>
              <a:buFontTx/>
              <a:buChar char="-"/>
            </a:pPr>
            <a:endParaRPr lang="fr-FR" sz="2400" dirty="0">
              <a:sym typeface="Proxima Nova"/>
            </a:endParaRPr>
          </a:p>
          <a:p>
            <a:pPr>
              <a:buFontTx/>
              <a:buChar char="-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09AD00-6683-417E-BF4D-061D1D0AD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598" y="764704"/>
            <a:ext cx="204914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71" y="31783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poursuites d’études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412776"/>
            <a:ext cx="11593288" cy="49685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u="sng" dirty="0"/>
              <a:t>La plateforme nationale : </a:t>
            </a:r>
          </a:p>
          <a:p>
            <a:pPr marL="109728" indent="0">
              <a:buNone/>
            </a:pPr>
            <a:endParaRPr lang="fr-FR" sz="1200" u="sng" dirty="0"/>
          </a:p>
          <a:p>
            <a:pPr marL="109728" indent="0">
              <a:buNone/>
            </a:pPr>
            <a:endParaRPr lang="fr-FR" sz="1200" dirty="0"/>
          </a:p>
          <a:p>
            <a:pPr marL="109728" indent="0">
              <a:buNone/>
            </a:pPr>
            <a:r>
              <a:rPr lang="fr-FR" sz="2400" dirty="0"/>
              <a:t>La plateforme « Mon Master » vous permet : </a:t>
            </a:r>
          </a:p>
          <a:p>
            <a:endParaRPr lang="fr-FR" sz="2400" dirty="0"/>
          </a:p>
          <a:p>
            <a:r>
              <a:rPr lang="fr-FR" sz="2400" dirty="0"/>
              <a:t>de consulter l’intégralité des diplômes nationaux de master proposés par les établissements d’enseignement supérieur accrédités.</a:t>
            </a:r>
          </a:p>
          <a:p>
            <a:endParaRPr lang="fr-FR" sz="2400" dirty="0"/>
          </a:p>
          <a:p>
            <a:r>
              <a:rPr lang="fr-FR" sz="2400" dirty="0"/>
              <a:t>de déposer vos candidatures pour l’accès en première année de master.</a:t>
            </a:r>
          </a:p>
          <a:p>
            <a:endParaRPr lang="fr-FR" sz="2400" dirty="0"/>
          </a:p>
          <a:p>
            <a:r>
              <a:rPr lang="fr-FR" sz="2400" dirty="0"/>
              <a:t>d’être accompagné par les services rectoraux dans le cas où vous n'auriez reçu aucune réponse positive à vos candidatures.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 algn="ctr">
              <a:buNone/>
            </a:pPr>
            <a:r>
              <a:rPr lang="fr-FR" sz="2400" dirty="0"/>
              <a:t>https://www.monmaster.gouv.fr</a:t>
            </a:r>
          </a:p>
          <a:p>
            <a:pPr>
              <a:buFontTx/>
              <a:buChar char="-"/>
            </a:pPr>
            <a:endParaRPr lang="fr-FR" sz="2400" dirty="0">
              <a:sym typeface="Proxima Nova"/>
            </a:endParaRPr>
          </a:p>
          <a:p>
            <a:pPr>
              <a:buFontTx/>
              <a:buChar char="-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 marL="109728" indent="0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E8C3BA-B49F-4833-8D51-D1AF05B18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3" y="980728"/>
            <a:ext cx="2945464" cy="15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33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4;p40"/>
          <p:cNvPicPr preferRelativeResize="0"/>
          <p:nvPr/>
        </p:nvPicPr>
        <p:blipFill rotWithShape="1">
          <a:blip r:embed="rId3" cstate="print">
            <a:alphaModFix/>
          </a:blip>
          <a:srcRect t="6611" b="13445"/>
          <a:stretch/>
        </p:blipFill>
        <p:spPr>
          <a:xfrm>
            <a:off x="3214886" y="1844824"/>
            <a:ext cx="8676900" cy="4623351"/>
          </a:xfrm>
          <a:prstGeom prst="rect">
            <a:avLst/>
          </a:prstGeom>
          <a:noFill/>
          <a:ln>
            <a:noFill/>
          </a:ln>
        </p:spPr>
      </p:pic>
      <p:sp>
        <p:nvSpPr>
          <p:cNvPr id="5411" name="Google Shape;5411;p61"/>
          <p:cNvSpPr txBox="1">
            <a:spLocks noGrp="1"/>
          </p:cNvSpPr>
          <p:nvPr>
            <p:ph type="title"/>
          </p:nvPr>
        </p:nvSpPr>
        <p:spPr>
          <a:xfrm>
            <a:off x="1270670" y="3356992"/>
            <a:ext cx="9421312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r>
              <a:rPr lang="es" sz="4400" dirty="0">
                <a:solidFill>
                  <a:schemeClr val="accent6">
                    <a:lumMod val="75000"/>
                  </a:schemeClr>
                </a:solidFill>
                <a:sym typeface="Proxima Nova"/>
              </a:rPr>
              <a:t>Merci pour votre écoute !</a:t>
            </a:r>
            <a:endParaRPr lang="fr-FR" sz="4400" dirty="0">
              <a:solidFill>
                <a:schemeClr val="accent6">
                  <a:lumMod val="75000"/>
                </a:schemeClr>
              </a:solidFill>
              <a:sym typeface="Proxima Nova"/>
            </a:endParaRPr>
          </a:p>
        </p:txBody>
      </p:sp>
      <p:sp>
        <p:nvSpPr>
          <p:cNvPr id="5412" name="Google Shape;5412;p61"/>
          <p:cNvSpPr txBox="1">
            <a:spLocks noGrp="1"/>
          </p:cNvSpPr>
          <p:nvPr>
            <p:ph type="body" idx="1"/>
          </p:nvPr>
        </p:nvSpPr>
        <p:spPr>
          <a:xfrm>
            <a:off x="6777517" y="3304933"/>
            <a:ext cx="4850569" cy="2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620688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Les objectifs du parcours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800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fr-FR" sz="2400" u="sng" dirty="0"/>
              <a:t>Être formé au développement de l’activité commerciale 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dirty="0">
                <a:solidFill>
                  <a:schemeClr val="tx1"/>
                </a:solidFill>
              </a:rPr>
              <a:t>satisfaction client 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dirty="0">
                <a:solidFill>
                  <a:schemeClr val="tx1"/>
                </a:solidFill>
              </a:rPr>
              <a:t>bâtir une relation durable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dirty="0">
                <a:solidFill>
                  <a:schemeClr val="tx1"/>
                </a:solidFill>
              </a:rPr>
              <a:t>contextes B2B et B2C</a:t>
            </a:r>
          </a:p>
          <a:p>
            <a:pPr marL="10800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fr-FR" sz="1200" dirty="0"/>
          </a:p>
          <a:p>
            <a:pPr marL="108000" indent="0" algn="just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fr-FR" sz="2400" dirty="0"/>
              <a:t>Les diplômés contribueront au développement d’affaires et au management de la relation client dans tout type d’organisation en participant </a:t>
            </a:r>
            <a:r>
              <a:rPr lang="fr-FR" sz="2400" u="sng" dirty="0"/>
              <a:t>à la stratégie marketing et commerciale</a:t>
            </a:r>
            <a:r>
              <a:rPr lang="fr-FR" sz="2400" dirty="0"/>
              <a:t> de l’entreprise.</a:t>
            </a:r>
          </a:p>
          <a:p>
            <a:pPr marL="10800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7" name="Google Shape;191;p36"/>
          <p:cNvPicPr preferRelativeResize="0"/>
          <p:nvPr/>
        </p:nvPicPr>
        <p:blipFill rotWithShape="1">
          <a:blip r:embed="rId3" cstate="print">
            <a:alphaModFix/>
          </a:blip>
          <a:srcRect l="17059" r="21398"/>
          <a:stretch/>
        </p:blipFill>
        <p:spPr>
          <a:xfrm>
            <a:off x="8615486" y="2276872"/>
            <a:ext cx="338437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4272B92-FB9B-4669-8408-2B9402FD1BA1}"/>
              </a:ext>
            </a:extLst>
          </p:cNvPr>
          <p:cNvSpPr/>
          <p:nvPr/>
        </p:nvSpPr>
        <p:spPr>
          <a:xfrm>
            <a:off x="262717" y="4166755"/>
            <a:ext cx="2159959" cy="35999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Compétences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0064BA7-C43F-40DA-BE10-9DE7CA54BB0A}"/>
              </a:ext>
            </a:extLst>
          </p:cNvPr>
          <p:cNvSpPr/>
          <p:nvPr/>
        </p:nvSpPr>
        <p:spPr>
          <a:xfrm>
            <a:off x="210178" y="1715253"/>
            <a:ext cx="1881108" cy="43646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Missions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8F6C86-3D49-4E9E-82C3-F2A4D726A618}"/>
              </a:ext>
            </a:extLst>
          </p:cNvPr>
          <p:cNvSpPr txBox="1"/>
          <p:nvPr/>
        </p:nvSpPr>
        <p:spPr>
          <a:xfrm>
            <a:off x="121324" y="2205848"/>
            <a:ext cx="9118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Trouver et gérer de nouveaux clients</a:t>
            </a:r>
          </a:p>
          <a:p>
            <a:r>
              <a:rPr lang="fr-FR" sz="2400" dirty="0"/>
              <a:t>Concevoir la stratégie commerciale et marketing</a:t>
            </a:r>
          </a:p>
          <a:p>
            <a:r>
              <a:rPr lang="fr-FR" sz="2400" dirty="0"/>
              <a:t>Identifier des leviers d’amélioration de la performance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8BE0C9C-6A22-4C3E-9FE7-AB72960FA2D8}"/>
              </a:ext>
            </a:extLst>
          </p:cNvPr>
          <p:cNvSpPr/>
          <p:nvPr/>
        </p:nvSpPr>
        <p:spPr>
          <a:xfrm>
            <a:off x="9239835" y="3806762"/>
            <a:ext cx="2159959" cy="35999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Qualités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E774187-1223-48D0-88B7-4AE7F7B8FCB5}"/>
              </a:ext>
            </a:extLst>
          </p:cNvPr>
          <p:cNvSpPr txBox="1"/>
          <p:nvPr/>
        </p:nvSpPr>
        <p:spPr>
          <a:xfrm>
            <a:off x="278291" y="4565956"/>
            <a:ext cx="418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Savoir négocier, connaitre son marché, piloter un projet, manager une équipe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883100-6D72-4395-8F27-4D36FADCA09C}"/>
              </a:ext>
            </a:extLst>
          </p:cNvPr>
          <p:cNvSpPr txBox="1"/>
          <p:nvPr/>
        </p:nvSpPr>
        <p:spPr>
          <a:xfrm>
            <a:off x="8859171" y="4265713"/>
            <a:ext cx="3467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Sens du relationnel, anticipation ambition, rigueur, créativité</a:t>
            </a:r>
          </a:p>
        </p:txBody>
      </p:sp>
      <p:pic>
        <p:nvPicPr>
          <p:cNvPr id="6148" name="Picture 4" descr="https://media.istockphoto.com/id/164852259/photo/business-people-talking-in-meeting.jpg?b=1&amp;s=170667a&amp;w=0&amp;k=20&amp;c=L7zjI6Yhk1i8jta1ustjODFa3yXVzsD63BpAoyMEAeM=">
            <a:extLst>
              <a:ext uri="{FF2B5EF4-FFF2-40B4-BE49-F238E27FC236}">
                <a16:creationId xmlns:a16="http://schemas.microsoft.com/office/drawing/2014/main" id="{08EBAD89-D401-4378-89AB-86424F37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63" y="3908477"/>
            <a:ext cx="3543964" cy="2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BF381258-373E-421B-BF38-5EF72980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587326"/>
            <a:ext cx="10971372" cy="1143000"/>
          </a:xfrm>
        </p:spPr>
        <p:txBody>
          <a:bodyPr/>
          <a:lstStyle/>
          <a:p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Mission et compétences visées</a:t>
            </a:r>
            <a:endParaRPr lang="fr-FR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7712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490" y="513905"/>
            <a:ext cx="10971372" cy="106680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Exemples / Métiers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384099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342900">
              <a:lnSpc>
                <a:spcPct val="110000"/>
              </a:lnSpc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Chef de secteur</a:t>
            </a:r>
          </a:p>
          <a:p>
            <a:pPr marL="342900" indent="-342900">
              <a:lnSpc>
                <a:spcPct val="110000"/>
              </a:lnSpc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Commercial, technico-commercial</a:t>
            </a:r>
          </a:p>
          <a:p>
            <a:pPr marL="342900" indent="-342900">
              <a:lnSpc>
                <a:spcPct val="110000"/>
              </a:lnSpc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Commercial grands comptes</a:t>
            </a:r>
          </a:p>
          <a:p>
            <a:pPr marL="342900" indent="-342900">
              <a:lnSpc>
                <a:spcPct val="110000"/>
              </a:lnSpc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Conseiller commercial (secteur banque assurance) </a:t>
            </a:r>
          </a:p>
          <a:p>
            <a:pPr marL="342900" indent="-342900">
              <a:lnSpc>
                <a:spcPct val="110000"/>
              </a:lnSpc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Chargé de clientèle</a:t>
            </a:r>
          </a:p>
          <a:p>
            <a:pPr marL="342900" indent="-342900">
              <a:lnSpc>
                <a:spcPct val="110000"/>
              </a:lnSpc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Responsable de magasin, de secteur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Assistant commercial /Assistant export/ Assistant achat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Chargé de marketing opérationnel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A0691C-6171-44D5-A157-0E537F3F7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9863" y="2924944"/>
            <a:ext cx="5384099" cy="3661867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Responsable de service après-vente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Responsable des ventes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Responsable marketing direct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Responsable de la relation client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Business développeur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fr-FR" sz="2400" dirty="0">
                <a:cs typeface="Times New Roman" panose="02020603050405020304" pitchFamily="18" charset="0"/>
              </a:rPr>
              <a:t>Chef des ventes – responsable commercial</a:t>
            </a:r>
          </a:p>
          <a:p>
            <a:endParaRPr lang="fr-FR" dirty="0"/>
          </a:p>
        </p:txBody>
      </p:sp>
      <p:pic>
        <p:nvPicPr>
          <p:cNvPr id="32" name="Picture 4" descr="Les 10 principes de la relation client - Citizen Call">
            <a:extLst>
              <a:ext uri="{FF2B5EF4-FFF2-40B4-BE49-F238E27FC236}">
                <a16:creationId xmlns:a16="http://schemas.microsoft.com/office/drawing/2014/main" id="{96CE5EED-5B1B-4C53-A636-872A7539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2" y="8367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32656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Niveaux des compétences spécifiques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1772816"/>
            <a:ext cx="8136903" cy="487089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03F4D5-88CC-400B-8054-36F8BC091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82" y="1404692"/>
            <a:ext cx="3626036" cy="5239019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F2BA9E7B-4E2C-48D2-8168-BA224082AB01}"/>
              </a:ext>
            </a:extLst>
          </p:cNvPr>
          <p:cNvSpPr/>
          <p:nvPr/>
        </p:nvSpPr>
        <p:spPr>
          <a:xfrm>
            <a:off x="4727054" y="2204864"/>
            <a:ext cx="64807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FD23E510-0D6B-4DBC-9E5C-B253D3527EE7}"/>
              </a:ext>
            </a:extLst>
          </p:cNvPr>
          <p:cNvSpPr/>
          <p:nvPr/>
        </p:nvSpPr>
        <p:spPr>
          <a:xfrm>
            <a:off x="6507571" y="2204864"/>
            <a:ext cx="64807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0229E-2050-41B4-B73E-DBEB9B60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88" y="275090"/>
            <a:ext cx="11338253" cy="1210207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Parcours Business développement et management de la relation client (BDMRC)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4272B92-FB9B-4669-8408-2B9402FD1BA1}"/>
              </a:ext>
            </a:extLst>
          </p:cNvPr>
          <p:cNvSpPr/>
          <p:nvPr/>
        </p:nvSpPr>
        <p:spPr>
          <a:xfrm>
            <a:off x="426079" y="4663041"/>
            <a:ext cx="2159959" cy="359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Semestre 6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0064BA7-C43F-40DA-BE10-9DE7CA54BB0A}"/>
              </a:ext>
            </a:extLst>
          </p:cNvPr>
          <p:cNvSpPr/>
          <p:nvPr/>
        </p:nvSpPr>
        <p:spPr>
          <a:xfrm>
            <a:off x="426079" y="1665294"/>
            <a:ext cx="2159959" cy="359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Semestre 5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708FCF5-9122-43C2-BD3D-539EFDFA0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2915"/>
              </p:ext>
            </p:extLst>
          </p:nvPr>
        </p:nvGraphicFramePr>
        <p:xfrm>
          <a:off x="426080" y="2144330"/>
          <a:ext cx="11338253" cy="221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702">
                  <a:extLst>
                    <a:ext uri="{9D8B030D-6E8A-4147-A177-3AD203B41FA5}">
                      <a16:colId xmlns:a16="http://schemas.microsoft.com/office/drawing/2014/main" val="3241959462"/>
                    </a:ext>
                  </a:extLst>
                </a:gridCol>
                <a:gridCol w="9485551">
                  <a:extLst>
                    <a:ext uri="{9D8B030D-6E8A-4147-A177-3AD203B41FA5}">
                      <a16:colId xmlns:a16="http://schemas.microsoft.com/office/drawing/2014/main" val="4196158834"/>
                    </a:ext>
                  </a:extLst>
                </a:gridCol>
              </a:tblGrid>
              <a:tr h="36571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R5.BDMRC.10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Ressources et culture numériques appliquées au BD et au management de la RC</a:t>
                      </a:r>
                    </a:p>
                  </a:txBody>
                  <a:tcPr marL="91428" marR="91428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85165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R5.BDMRC.11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Développement des pratiques managériales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8" marR="91428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61467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R5.BDMRC.12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de la valeur client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8" marR="91428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25860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R5.BDMRC.13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8" marR="91428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Marketing des services</a:t>
                      </a:r>
                      <a:endParaRPr lang="fr-FR" sz="1800" dirty="0"/>
                    </a:p>
                  </a:txBody>
                  <a:tcPr marL="91428" marR="91428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67230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R5.BDMRC.14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8" marR="91428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Pilotage de l’équipe commerciale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8" marR="91428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0903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SAÉ 5.BDMRC.01 </a:t>
                      </a:r>
                    </a:p>
                  </a:txBody>
                  <a:tcPr marL="6349" marR="6349" marT="634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</a:t>
                      </a:r>
                      <a:r>
                        <a:rPr lang="fr-FR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oeuvre</a:t>
                      </a:r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pilotage de la stratégie client d’une entreprise</a:t>
                      </a:r>
                    </a:p>
                  </a:txBody>
                  <a:tcPr marL="6349" marR="6349" marT="6349" marB="0" anchor="b"/>
                </a:tc>
                <a:extLst>
                  <a:ext uri="{0D108BD9-81ED-4DB2-BD59-A6C34878D82A}">
                    <a16:rowId xmlns:a16="http://schemas.microsoft.com/office/drawing/2014/main" val="1810631346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29EE626-DA70-409E-815C-5EA08F7D5A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6080" y="5175893"/>
          <a:ext cx="11338254" cy="84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284">
                  <a:extLst>
                    <a:ext uri="{9D8B030D-6E8A-4147-A177-3AD203B41FA5}">
                      <a16:colId xmlns:a16="http://schemas.microsoft.com/office/drawing/2014/main" val="655630789"/>
                    </a:ext>
                  </a:extLst>
                </a:gridCol>
                <a:gridCol w="8733970">
                  <a:extLst>
                    <a:ext uri="{9D8B030D-6E8A-4147-A177-3AD203B41FA5}">
                      <a16:colId xmlns:a16="http://schemas.microsoft.com/office/drawing/2014/main" val="3333800650"/>
                    </a:ext>
                  </a:extLst>
                </a:gridCol>
              </a:tblGrid>
              <a:tr h="2806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R6.BDMRC.03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des comptes-clés (KAM)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47321"/>
                  </a:ext>
                </a:extLst>
              </a:tr>
              <a:tr h="2806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R6.BDMRC.14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Nouveaux comportements des clients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29167"/>
                  </a:ext>
                </a:extLst>
              </a:tr>
              <a:tr h="2806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err="1">
                          <a:effectLst/>
                        </a:rPr>
                        <a:t>Stage.BDRMC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 err="1">
                          <a:effectLst/>
                        </a:rPr>
                        <a:t>Stage.BDRMC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8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07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Equipe de formateurs (S5)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593288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754730577"/>
              </p:ext>
            </p:extLst>
          </p:nvPr>
        </p:nvGraphicFramePr>
        <p:xfrm>
          <a:off x="1414686" y="1628800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5231110" y="299695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5289637" y="3702212"/>
            <a:ext cx="828092" cy="380278"/>
          </a:xfrm>
          <a:prstGeom prst="rightArrow">
            <a:avLst>
              <a:gd name="adj1" fmla="val 434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5267114" y="4491797"/>
            <a:ext cx="81009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5267114" y="5159902"/>
            <a:ext cx="828092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14">
            <a:extLst>
              <a:ext uri="{FF2B5EF4-FFF2-40B4-BE49-F238E27FC236}">
                <a16:creationId xmlns:a16="http://schemas.microsoft.com/office/drawing/2014/main" id="{251B4BEB-7C9C-465D-9B58-0BD061ECB3EC}"/>
              </a:ext>
            </a:extLst>
          </p:cNvPr>
          <p:cNvSpPr/>
          <p:nvPr/>
        </p:nvSpPr>
        <p:spPr>
          <a:xfrm>
            <a:off x="5231110" y="5857240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04664"/>
            <a:ext cx="10571446" cy="1094940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Equipe de formateurs (S6)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916832"/>
            <a:ext cx="11593288" cy="4726879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676546834"/>
              </p:ext>
            </p:extLst>
          </p:nvPr>
        </p:nvGraphicFramePr>
        <p:xfrm>
          <a:off x="1414686" y="2132856"/>
          <a:ext cx="69847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4425541" y="479715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4367014" y="3429000"/>
            <a:ext cx="828092" cy="288032"/>
          </a:xfrm>
          <a:prstGeom prst="rightArrow">
            <a:avLst>
              <a:gd name="adj1" fmla="val 434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32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32656"/>
            <a:ext cx="10571446" cy="936104"/>
          </a:xfrm>
        </p:spPr>
        <p:txBody>
          <a:bodyPr>
            <a:normAutofit/>
          </a:bodyPr>
          <a:lstStyle/>
          <a:p>
            <a:pPr marL="36576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Proxima Nova"/>
              </a:rPr>
              <a:t>La SAE stage orientée parcours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1124744"/>
            <a:ext cx="11593288" cy="57332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dirty="0"/>
              <a:t>La SAÉ Stage est orientée parcours et s’étend sur 14 semaines (flexibilité) à partir de la semaine du 3 février. </a:t>
            </a:r>
          </a:p>
          <a:p>
            <a:pPr algn="just">
              <a:buFont typeface="Wingdings" pitchFamily="2" charset="2"/>
              <a:buChar char="§"/>
            </a:pPr>
            <a:endParaRPr lang="fr-FR" sz="1000" dirty="0">
              <a:sym typeface="Proxima Nova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dirty="0">
                <a:sym typeface="Proxima Nova"/>
              </a:rPr>
              <a:t>Vous </a:t>
            </a:r>
            <a:r>
              <a:rPr lang="fr-FR" sz="2400" dirty="0"/>
              <a:t>devrez réaliser votre stage dans un contexte « marketing » ou « commercial ». </a:t>
            </a:r>
            <a:r>
              <a:rPr lang="fr-FR" sz="2400" b="1" u="sng" dirty="0"/>
              <a:t>Il est préférable de sélectionner un contexte B to B.</a:t>
            </a:r>
            <a:endParaRPr lang="fr-FR" sz="1200" b="1" u="sng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9728" indent="0" algn="just">
              <a:buNone/>
            </a:pPr>
            <a:endParaRPr lang="fr-FR" sz="1200" dirty="0">
              <a:solidFill>
                <a:schemeClr val="accent6">
                  <a:lumMod val="75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dirty="0"/>
              <a:t>IMPORTANT : Attention aux missions qui vous seront confiées.  Elles doivent être en relation avec une ou plusieurs compétences ciblées.</a:t>
            </a:r>
          </a:p>
          <a:p>
            <a:pPr algn="just">
              <a:buNone/>
            </a:pPr>
            <a:endParaRPr lang="fr-FR" sz="1000" dirty="0"/>
          </a:p>
          <a:p>
            <a:pPr algn="just">
              <a:buFont typeface="Wingdings" pitchFamily="2" charset="2"/>
              <a:buChar char="§"/>
            </a:pPr>
            <a:r>
              <a:rPr lang="fr-FR" sz="2400" b="1" dirty="0"/>
              <a:t>Compétences ciblées :</a:t>
            </a:r>
          </a:p>
          <a:p>
            <a:pPr marL="109728" indent="0">
              <a:buNone/>
            </a:pPr>
            <a:r>
              <a:rPr lang="fr-FR" sz="2400" dirty="0"/>
              <a:t>- Participer à la stratégie marketing et commerciale de l’organisation</a:t>
            </a:r>
          </a:p>
          <a:p>
            <a:pPr marL="109728" indent="0">
              <a:buNone/>
            </a:pPr>
            <a:r>
              <a:rPr lang="fr-FR" sz="2400" dirty="0"/>
              <a:t>- Manager la relation client</a:t>
            </a:r>
          </a:p>
          <a:p>
            <a:pPr marL="109728" indent="0">
              <a:buNone/>
            </a:pPr>
            <a:r>
              <a:rPr lang="fr-FR" sz="2400" dirty="0"/>
              <a:t>- Conduire les actions marketing</a:t>
            </a:r>
          </a:p>
          <a:p>
            <a:pPr marL="109728" indent="0">
              <a:buNone/>
            </a:pPr>
            <a:r>
              <a:rPr lang="fr-FR" sz="2400" dirty="0"/>
              <a:t>- Vendre une offre commerciale</a:t>
            </a:r>
          </a:p>
          <a:p>
            <a:pPr marL="109728" indent="0">
              <a:buNone/>
            </a:pPr>
            <a:r>
              <a:rPr lang="fr-FR" sz="2400" dirty="0"/>
              <a:t>- Communiquer l’offre commerciale</a:t>
            </a:r>
            <a:endParaRPr lang="fr-FR" sz="2400" b="1" dirty="0"/>
          </a:p>
          <a:p>
            <a:pPr algn="just">
              <a:buNone/>
            </a:pPr>
            <a:endParaRPr lang="fr-FR" sz="1200" dirty="0"/>
          </a:p>
          <a:p>
            <a:pPr>
              <a:buNone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Proxima Nova"/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u="sng" dirty="0">
              <a:solidFill>
                <a:schemeClr val="tx1"/>
              </a:solidFill>
            </a:endParaRPr>
          </a:p>
          <a:p>
            <a:pPr>
              <a:buNone/>
            </a:pPr>
            <a:endParaRPr lang="fr-FR" u="sng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24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tient Care Breakthrough by Slidesgo">
  <a:themeElements>
    <a:clrScheme name="Simple Light">
      <a:dk1>
        <a:srgbClr val="4B49DA"/>
      </a:dk1>
      <a:lt1>
        <a:srgbClr val="6179CE"/>
      </a:lt1>
      <a:dk2>
        <a:srgbClr val="FFD966"/>
      </a:dk2>
      <a:lt2>
        <a:srgbClr val="F6F9FF"/>
      </a:lt2>
      <a:accent1>
        <a:srgbClr val="262C38"/>
      </a:accent1>
      <a:accent2>
        <a:srgbClr val="505769"/>
      </a:accent2>
      <a:accent3>
        <a:srgbClr val="4B49DA"/>
      </a:accent3>
      <a:accent4>
        <a:srgbClr val="BBC8F7"/>
      </a:accent4>
      <a:accent5>
        <a:srgbClr val="A0AAC5"/>
      </a:accent5>
      <a:accent6>
        <a:srgbClr val="FFE7A0"/>
      </a:accent6>
      <a:hlink>
        <a:srgbClr val="4B49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8064</TotalTime>
  <Words>971</Words>
  <Application>Microsoft Office PowerPoint</Application>
  <PresentationFormat>Personnalisé</PresentationFormat>
  <Paragraphs>303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17</vt:i4>
      </vt:variant>
    </vt:vector>
  </HeadingPairs>
  <TitlesOfParts>
    <vt:vector size="41" baseType="lpstr">
      <vt:lpstr>Microsoft YaHei</vt:lpstr>
      <vt:lpstr>ＭＳ Ｐゴシック</vt:lpstr>
      <vt:lpstr>Anton</vt:lpstr>
      <vt:lpstr>Arial</vt:lpstr>
      <vt:lpstr>Calibri</vt:lpstr>
      <vt:lpstr>Georgia</vt:lpstr>
      <vt:lpstr>Liberation Sans</vt:lpstr>
      <vt:lpstr>Lucida Sans Unicode</vt:lpstr>
      <vt:lpstr>Mangal</vt:lpstr>
      <vt:lpstr>Nanum Gothic</vt:lpstr>
      <vt:lpstr>Proxima Nova</vt:lpstr>
      <vt:lpstr>Proxima Nova Semibold</vt:lpstr>
      <vt:lpstr>Roboto</vt:lpstr>
      <vt:lpstr>Times New Roman</vt:lpstr>
      <vt:lpstr>Trebuchet MS</vt:lpstr>
      <vt:lpstr>Verdana</vt:lpstr>
      <vt:lpstr>Wingdings</vt:lpstr>
      <vt:lpstr>Wingdings 2</vt:lpstr>
      <vt:lpstr>1_Office Theme</vt:lpstr>
      <vt:lpstr>Patient Care Breakthrough by Slidesgo</vt:lpstr>
      <vt:lpstr>Slidesgo Final Pages</vt:lpstr>
      <vt:lpstr>1_Patient Care Breakthrough by Slidesgo</vt:lpstr>
      <vt:lpstr>1_Slidesgo Final Pages</vt:lpstr>
      <vt:lpstr>Urbain</vt:lpstr>
      <vt:lpstr>Présentation du parcours Business développement et management de la relation client (BDMRC))</vt:lpstr>
      <vt:lpstr>Les objectifs du parcours</vt:lpstr>
      <vt:lpstr>Mission et compétences visées</vt:lpstr>
      <vt:lpstr>Exemples / Métiers</vt:lpstr>
      <vt:lpstr>Niveaux des compétences spécifiques</vt:lpstr>
      <vt:lpstr>Parcours Business développement et management de la relation client (BDMRC)</vt:lpstr>
      <vt:lpstr>Equipe de formateurs (S5)</vt:lpstr>
      <vt:lpstr>Equipe de formateurs (S6)</vt:lpstr>
      <vt:lpstr>La SAE stage orientée parcours</vt:lpstr>
      <vt:lpstr>Types de structures à privilégier</vt:lpstr>
      <vt:lpstr>Les clés de la réussite sur cette année de BUT3</vt:lpstr>
      <vt:lpstr>Veille sur linkedin</vt:lpstr>
      <vt:lpstr>Les clés de la réussite</vt:lpstr>
      <vt:lpstr>Les clés de la réussite</vt:lpstr>
      <vt:lpstr>Les poursuites d’études</vt:lpstr>
      <vt:lpstr>Les poursuites d’études</vt:lpstr>
      <vt:lpstr>Merci pour votre écoute !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/ Export  A guide to successful international trade</dc:title>
  <dc:creator>Alice Bourrouet</dc:creator>
  <cp:lastModifiedBy>Tanguy Hemmet</cp:lastModifiedBy>
  <cp:revision>860</cp:revision>
  <dcterms:created xsi:type="dcterms:W3CDTF">2015-03-19T19:44:34Z</dcterms:created>
  <dcterms:modified xsi:type="dcterms:W3CDTF">2024-09-09T12:23:48Z</dcterms:modified>
</cp:coreProperties>
</file>