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3"/>
  </p:notesMasterIdLst>
  <p:sldIdLst>
    <p:sldId id="400" r:id="rId2"/>
    <p:sldId id="581" r:id="rId3"/>
    <p:sldId id="582" r:id="rId4"/>
    <p:sldId id="579" r:id="rId5"/>
    <p:sldId id="578" r:id="rId6"/>
    <p:sldId id="401" r:id="rId7"/>
    <p:sldId id="402" r:id="rId8"/>
    <p:sldId id="403" r:id="rId9"/>
    <p:sldId id="528" r:id="rId10"/>
    <p:sldId id="405" r:id="rId11"/>
    <p:sldId id="529" r:id="rId12"/>
    <p:sldId id="407" r:id="rId13"/>
    <p:sldId id="580" r:id="rId14"/>
    <p:sldId id="530" r:id="rId15"/>
    <p:sldId id="408" r:id="rId16"/>
    <p:sldId id="409" r:id="rId17"/>
    <p:sldId id="410" r:id="rId18"/>
    <p:sldId id="413" r:id="rId19"/>
    <p:sldId id="414" r:id="rId20"/>
    <p:sldId id="415" r:id="rId21"/>
    <p:sldId id="416" r:id="rId22"/>
    <p:sldId id="417" r:id="rId23"/>
    <p:sldId id="418" r:id="rId24"/>
    <p:sldId id="419" r:id="rId25"/>
    <p:sldId id="420" r:id="rId26"/>
    <p:sldId id="421" r:id="rId27"/>
    <p:sldId id="422" r:id="rId28"/>
    <p:sldId id="423" r:id="rId29"/>
    <p:sldId id="424" r:id="rId30"/>
    <p:sldId id="425" r:id="rId31"/>
    <p:sldId id="426" r:id="rId32"/>
    <p:sldId id="533" r:id="rId33"/>
    <p:sldId id="534" r:id="rId34"/>
    <p:sldId id="535" r:id="rId35"/>
    <p:sldId id="536" r:id="rId36"/>
    <p:sldId id="537" r:id="rId37"/>
    <p:sldId id="538" r:id="rId38"/>
    <p:sldId id="539" r:id="rId39"/>
    <p:sldId id="540" r:id="rId40"/>
    <p:sldId id="541" r:id="rId41"/>
    <p:sldId id="542" r:id="rId42"/>
    <p:sldId id="543" r:id="rId43"/>
    <p:sldId id="436" r:id="rId44"/>
    <p:sldId id="437" r:id="rId45"/>
    <p:sldId id="438" r:id="rId46"/>
    <p:sldId id="440" r:id="rId47"/>
    <p:sldId id="545" r:id="rId48"/>
    <p:sldId id="544" r:id="rId49"/>
    <p:sldId id="546" r:id="rId50"/>
    <p:sldId id="547" r:id="rId51"/>
    <p:sldId id="548" r:id="rId52"/>
    <p:sldId id="549" r:id="rId53"/>
    <p:sldId id="552" r:id="rId54"/>
    <p:sldId id="551" r:id="rId55"/>
    <p:sldId id="554" r:id="rId56"/>
    <p:sldId id="553" r:id="rId57"/>
    <p:sldId id="441" r:id="rId58"/>
    <p:sldId id="442" r:id="rId59"/>
    <p:sldId id="443" r:id="rId60"/>
    <p:sldId id="444" r:id="rId61"/>
    <p:sldId id="445" r:id="rId62"/>
    <p:sldId id="446" r:id="rId63"/>
    <p:sldId id="447" r:id="rId64"/>
    <p:sldId id="448" r:id="rId65"/>
    <p:sldId id="449" r:id="rId66"/>
    <p:sldId id="450" r:id="rId67"/>
    <p:sldId id="576" r:id="rId68"/>
    <p:sldId id="577" r:id="rId69"/>
    <p:sldId id="569" r:id="rId70"/>
    <p:sldId id="570" r:id="rId71"/>
    <p:sldId id="571" r:id="rId72"/>
    <p:sldId id="572" r:id="rId73"/>
    <p:sldId id="573" r:id="rId74"/>
    <p:sldId id="574" r:id="rId75"/>
    <p:sldId id="453" r:id="rId76"/>
    <p:sldId id="454" r:id="rId77"/>
    <p:sldId id="455" r:id="rId78"/>
    <p:sldId id="575" r:id="rId79"/>
    <p:sldId id="456" r:id="rId80"/>
    <p:sldId id="457" r:id="rId81"/>
    <p:sldId id="459" r:id="rId82"/>
    <p:sldId id="460" r:id="rId83"/>
    <p:sldId id="461" r:id="rId84"/>
    <p:sldId id="463" r:id="rId85"/>
    <p:sldId id="464" r:id="rId86"/>
    <p:sldId id="465" r:id="rId87"/>
    <p:sldId id="555" r:id="rId88"/>
    <p:sldId id="556" r:id="rId89"/>
    <p:sldId id="557" r:id="rId90"/>
    <p:sldId id="558" r:id="rId91"/>
    <p:sldId id="559" r:id="rId92"/>
    <p:sldId id="560" r:id="rId93"/>
    <p:sldId id="561" r:id="rId94"/>
    <p:sldId id="562" r:id="rId95"/>
    <p:sldId id="563" r:id="rId96"/>
    <p:sldId id="564" r:id="rId97"/>
    <p:sldId id="565" r:id="rId98"/>
    <p:sldId id="566" r:id="rId99"/>
    <p:sldId id="567" r:id="rId100"/>
    <p:sldId id="568" r:id="rId101"/>
    <p:sldId id="466" r:id="rId10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101" autoAdjust="0"/>
    <p:restoredTop sz="93979" autoAdjust="0"/>
  </p:normalViewPr>
  <p:slideViewPr>
    <p:cSldViewPr snapToGrid="0">
      <p:cViewPr varScale="1">
        <p:scale>
          <a:sx n="57" d="100"/>
          <a:sy n="57" d="100"/>
        </p:scale>
        <p:origin x="36" y="172"/>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5995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B46357-7BB7-4AEB-ACB2-A74832A30BED}" type="datetimeFigureOut">
              <a:rPr lang="fr-FR" smtClean="0"/>
              <a:t>28/02/2022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B5FE46-479A-4DB7-A47B-BA2B41964C4B}" type="slidenum">
              <a:rPr lang="fr-FR" smtClean="0"/>
              <a:t>‹N°›</a:t>
            </a:fld>
            <a:endParaRPr lang="fr-FR"/>
          </a:p>
        </p:txBody>
      </p:sp>
    </p:spTree>
    <p:extLst>
      <p:ext uri="{BB962C8B-B14F-4D97-AF65-F5344CB8AC3E}">
        <p14:creationId xmlns:p14="http://schemas.microsoft.com/office/powerpoint/2010/main" val="2689395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33A634D-DDAC-461B-8A07-A4B14B133B9C}" type="slidenum">
              <a:rPr lang="fr-FR" altLang="fr-FR"/>
              <a:pPr eaLnBrk="1" hangingPunct="1"/>
              <a:t>17</a:t>
            </a:fld>
            <a:endParaRPr lang="fr-FR" altLang="fr-FR"/>
          </a:p>
        </p:txBody>
      </p:sp>
      <p:sp>
        <p:nvSpPr>
          <p:cNvPr id="3153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53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fr-FR"/>
          </a:p>
        </p:txBody>
      </p:sp>
    </p:spTree>
    <p:extLst>
      <p:ext uri="{BB962C8B-B14F-4D97-AF65-F5344CB8AC3E}">
        <p14:creationId xmlns:p14="http://schemas.microsoft.com/office/powerpoint/2010/main" val="657682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949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404484" name="Espace réservé du numéro de diapositive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488B9FB-5619-459B-B47D-C2225AE9F0CC}" type="slidenum">
              <a:rPr lang="fr-FR" altLang="fr-FR"/>
              <a:pPr eaLnBrk="1" hangingPunct="1"/>
              <a:t>63</a:t>
            </a:fld>
            <a:endParaRPr lang="fr-FR" altLang="fr-FR"/>
          </a:p>
        </p:txBody>
      </p:sp>
    </p:spTree>
    <p:extLst>
      <p:ext uri="{BB962C8B-B14F-4D97-AF65-F5344CB8AC3E}">
        <p14:creationId xmlns:p14="http://schemas.microsoft.com/office/powerpoint/2010/main" val="1623879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a:ln/>
        </p:spPr>
      </p:sp>
      <p:sp>
        <p:nvSpPr>
          <p:cNvPr id="4608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p>
        </p:txBody>
      </p:sp>
      <p:sp>
        <p:nvSpPr>
          <p:cNvPr id="46084"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BFAC3D9-3630-4F4C-A26E-4682F533F26F}" type="slidenum">
              <a:rPr lang="fr-FR" altLang="fr-FR"/>
              <a:pPr eaLnBrk="1" hangingPunct="1"/>
              <a:t>67</a:t>
            </a:fld>
            <a:endParaRPr lang="fr-FR" altLang="fr-FR"/>
          </a:p>
        </p:txBody>
      </p:sp>
    </p:spTree>
    <p:extLst>
      <p:ext uri="{BB962C8B-B14F-4D97-AF65-F5344CB8AC3E}">
        <p14:creationId xmlns:p14="http://schemas.microsoft.com/office/powerpoint/2010/main" val="3109510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F975402-8B5D-4498-A4E8-B34CD1A73D52}" type="slidenum">
              <a:rPr lang="fr-FR" altLang="fr-FR" smtClean="0"/>
              <a:pPr>
                <a:spcBef>
                  <a:spcPct val="0"/>
                </a:spcBef>
              </a:pPr>
              <a:t>68</a:t>
            </a:fld>
            <a:endParaRPr lang="fr-FR" altLang="fr-FR"/>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3170210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p>
          <a:p>
            <a:pPr eaLnBrk="1" hangingPunct="1"/>
            <a:r>
              <a:rPr lang="fr-FR" altLang="fr-FR"/>
              <a:t>Blabla sur les différentes techniques voir TEDI</a:t>
            </a:r>
          </a:p>
        </p:txBody>
      </p:sp>
      <p:sp>
        <p:nvSpPr>
          <p:cNvPr id="1126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1AAB2E2-7B30-4DAC-B393-81ABD4D9D7D0}" type="slidenum">
              <a:rPr lang="en-US" altLang="fr-FR" smtClean="0"/>
              <a:pPr/>
              <a:t>80</a:t>
            </a:fld>
            <a:endParaRPr lang="en-US" altLang="fr-FR"/>
          </a:p>
        </p:txBody>
      </p:sp>
    </p:spTree>
    <p:extLst>
      <p:ext uri="{BB962C8B-B14F-4D97-AF65-F5344CB8AC3E}">
        <p14:creationId xmlns:p14="http://schemas.microsoft.com/office/powerpoint/2010/main" val="1523802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tLang="fr-FR"/>
              <a:t>Depuis 1992, développement d’une multitude de dispositifs d’analyse à travers l’Europe, avec des orientations et des modalités de mise en oeuvre très différentes selon les organisations ou les pays.</a:t>
            </a:r>
          </a:p>
          <a:p>
            <a:pPr eaLnBrk="1" hangingPunct="1"/>
            <a:r>
              <a:rPr lang="fr-FR" altLang="fr-FR"/>
              <a:t>Nous avons choisi de vous en présenter 4 qui nous ont semblé être les plus inspirantes.</a:t>
            </a:r>
          </a:p>
        </p:txBody>
      </p:sp>
      <p:sp>
        <p:nvSpPr>
          <p:cNvPr id="1536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65D13CD-5446-43AE-9BD8-7F1189E7B746}" type="slidenum">
              <a:rPr lang="en-US" altLang="fr-FR" smtClean="0"/>
              <a:pPr/>
              <a:t>81</a:t>
            </a:fld>
            <a:endParaRPr lang="en-US" altLang="fr-FR"/>
          </a:p>
        </p:txBody>
      </p:sp>
    </p:spTree>
    <p:extLst>
      <p:ext uri="{BB962C8B-B14F-4D97-AF65-F5344CB8AC3E}">
        <p14:creationId xmlns:p14="http://schemas.microsoft.com/office/powerpoint/2010/main" val="3578934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defTabSz="482600" eaLnBrk="1" hangingPunct="1">
              <a:spcBef>
                <a:spcPct val="0"/>
              </a:spcBef>
            </a:pPr>
            <a:r>
              <a:rPr lang="fr-FR" altLang="fr-FR">
                <a:solidFill>
                  <a:srgbClr val="595959"/>
                </a:solidFill>
              </a:rPr>
              <a:t>DIMS : </a:t>
            </a:r>
            <a:r>
              <a:rPr lang="fr-FR" altLang="fr-FR" b="1"/>
              <a:t>Drugs Information and Monitoring System</a:t>
            </a:r>
            <a:endParaRPr lang="fr-FR" altLang="fr-FR">
              <a:solidFill>
                <a:srgbClr val="595959"/>
              </a:solidFill>
            </a:endParaRPr>
          </a:p>
          <a:p>
            <a:pPr algn="just" defTabSz="482600" eaLnBrk="1" hangingPunct="1">
              <a:spcBef>
                <a:spcPct val="0"/>
              </a:spcBef>
            </a:pPr>
            <a:r>
              <a:rPr lang="fr-FR" altLang="fr-FR">
                <a:solidFill>
                  <a:srgbClr val="595959"/>
                </a:solidFill>
              </a:rPr>
              <a:t>Exemple à Amsterdam : collecte les jeudis soirs de 17h30 à 20h30, 2,5€ par échantillon</a:t>
            </a:r>
          </a:p>
          <a:p>
            <a:pPr algn="just" defTabSz="482600" eaLnBrk="1" hangingPunct="1">
              <a:spcBef>
                <a:spcPct val="0"/>
              </a:spcBef>
            </a:pPr>
            <a:r>
              <a:rPr lang="fr-FR" altLang="fr-FR">
                <a:solidFill>
                  <a:srgbClr val="595959"/>
                </a:solidFill>
              </a:rPr>
              <a:t>Résultats par téléphone à partir de 18h30</a:t>
            </a:r>
            <a:endParaRPr lang="fr-FR" altLang="fr-FR"/>
          </a:p>
        </p:txBody>
      </p:sp>
      <p:sp>
        <p:nvSpPr>
          <p:cNvPr id="1741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2059E5D-D226-46D4-A853-4556188EFDC2}" type="slidenum">
              <a:rPr lang="en-US" altLang="fr-FR" smtClean="0"/>
              <a:pPr/>
              <a:t>82</a:t>
            </a:fld>
            <a:endParaRPr lang="en-US" altLang="fr-FR"/>
          </a:p>
        </p:txBody>
      </p:sp>
    </p:spTree>
    <p:extLst>
      <p:ext uri="{BB962C8B-B14F-4D97-AF65-F5344CB8AC3E}">
        <p14:creationId xmlns:p14="http://schemas.microsoft.com/office/powerpoint/2010/main" val="9200649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5C912DCB-7105-4C42-A44D-C89709C85A2A}" type="datetimeFigureOut">
              <a:rPr lang="fr-FR" smtClean="0"/>
              <a:t>28/02/2022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8467F35-02AE-4FAF-94E4-C2FD7F64DF7E}" type="slidenum">
              <a:rPr lang="fr-FR" smtClean="0"/>
              <a:t>‹N°›</a:t>
            </a:fld>
            <a:endParaRPr lang="fr-FR"/>
          </a:p>
        </p:txBody>
      </p:sp>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89382" y="5897826"/>
            <a:ext cx="5966692" cy="933310"/>
          </a:xfrm>
          <a:prstGeom prst="rect">
            <a:avLst/>
          </a:prstGeom>
        </p:spPr>
      </p:pic>
    </p:spTree>
    <p:extLst>
      <p:ext uri="{BB962C8B-B14F-4D97-AF65-F5344CB8AC3E}">
        <p14:creationId xmlns:p14="http://schemas.microsoft.com/office/powerpoint/2010/main" val="3126249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C912DCB-7105-4C42-A44D-C89709C85A2A}" type="datetimeFigureOut">
              <a:rPr lang="fr-FR" smtClean="0"/>
              <a:t>28/02/2022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8467F35-02AE-4FAF-94E4-C2FD7F64DF7E}" type="slidenum">
              <a:rPr lang="fr-FR" smtClean="0"/>
              <a:t>‹N°›</a:t>
            </a:fld>
            <a:endParaRPr lang="fr-FR"/>
          </a:p>
        </p:txBody>
      </p:sp>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31592" y="5832094"/>
            <a:ext cx="6528816" cy="1048512"/>
          </a:xfrm>
          <a:prstGeom prst="rect">
            <a:avLst/>
          </a:prstGeom>
        </p:spPr>
      </p:pic>
    </p:spTree>
    <p:extLst>
      <p:ext uri="{BB962C8B-B14F-4D97-AF65-F5344CB8AC3E}">
        <p14:creationId xmlns:p14="http://schemas.microsoft.com/office/powerpoint/2010/main" val="924139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C912DCB-7105-4C42-A44D-C89709C85A2A}" type="datetimeFigureOut">
              <a:rPr lang="fr-FR" smtClean="0"/>
              <a:t>28/02/2022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8467F35-02AE-4FAF-94E4-C2FD7F64DF7E}" type="slidenum">
              <a:rPr lang="fr-FR" smtClean="0"/>
              <a:t>‹N°›</a:t>
            </a:fld>
            <a:endParaRPr lang="fr-FR"/>
          </a:p>
        </p:txBody>
      </p:sp>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31592" y="5832094"/>
            <a:ext cx="6528816" cy="1048512"/>
          </a:xfrm>
          <a:prstGeom prst="rect">
            <a:avLst/>
          </a:prstGeom>
        </p:spPr>
      </p:pic>
    </p:spTree>
    <p:extLst>
      <p:ext uri="{BB962C8B-B14F-4D97-AF65-F5344CB8AC3E}">
        <p14:creationId xmlns:p14="http://schemas.microsoft.com/office/powerpoint/2010/main" val="12408075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609600" y="274639"/>
            <a:ext cx="10972800" cy="585152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B461B9AA-785A-4487-9986-62B5D3E0FCD9}" type="slidenum">
              <a:rPr lang="fr-FR" altLang="fr-FR"/>
              <a:pPr>
                <a:defRPr/>
              </a:pPr>
              <a:t>‹N°›</a:t>
            </a:fld>
            <a:endParaRPr lang="fr-FR" altLang="fr-FR"/>
          </a:p>
        </p:txBody>
      </p:sp>
    </p:spTree>
    <p:extLst>
      <p:ext uri="{BB962C8B-B14F-4D97-AF65-F5344CB8AC3E}">
        <p14:creationId xmlns:p14="http://schemas.microsoft.com/office/powerpoint/2010/main" val="2227165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5C912DCB-7105-4C42-A44D-C89709C85A2A}" type="datetimeFigureOut">
              <a:rPr lang="fr-FR" smtClean="0"/>
              <a:t>28/02/2022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8467F35-02AE-4FAF-94E4-C2FD7F64DF7E}" type="slidenum">
              <a:rPr lang="fr-FR" smtClean="0"/>
              <a:t>‹N°›</a:t>
            </a:fld>
            <a:endParaRPr lang="fr-FR"/>
          </a:p>
        </p:txBody>
      </p:sp>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89382" y="5897826"/>
            <a:ext cx="5966692" cy="933310"/>
          </a:xfrm>
          <a:prstGeom prst="rect">
            <a:avLst/>
          </a:prstGeom>
        </p:spPr>
      </p:pic>
    </p:spTree>
    <p:extLst>
      <p:ext uri="{BB962C8B-B14F-4D97-AF65-F5344CB8AC3E}">
        <p14:creationId xmlns:p14="http://schemas.microsoft.com/office/powerpoint/2010/main" val="1491540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5C912DCB-7105-4C42-A44D-C89709C85A2A}" type="datetimeFigureOut">
              <a:rPr lang="fr-FR" smtClean="0"/>
              <a:t>28/02/2022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8467F35-02AE-4FAF-94E4-C2FD7F64DF7E}" type="slidenum">
              <a:rPr lang="fr-FR" smtClean="0"/>
              <a:t>‹N°›</a:t>
            </a:fld>
            <a:endParaRPr lang="fr-FR"/>
          </a:p>
        </p:txBody>
      </p:sp>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89382" y="5897826"/>
            <a:ext cx="5966692" cy="933310"/>
          </a:xfrm>
          <a:prstGeom prst="rect">
            <a:avLst/>
          </a:prstGeom>
        </p:spPr>
      </p:pic>
    </p:spTree>
    <p:extLst>
      <p:ext uri="{BB962C8B-B14F-4D97-AF65-F5344CB8AC3E}">
        <p14:creationId xmlns:p14="http://schemas.microsoft.com/office/powerpoint/2010/main" val="744672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5C912DCB-7105-4C42-A44D-C89709C85A2A}" type="datetimeFigureOut">
              <a:rPr lang="fr-FR" smtClean="0"/>
              <a:t>28/02/2022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8467F35-02AE-4FAF-94E4-C2FD7F64DF7E}" type="slidenum">
              <a:rPr lang="fr-FR" smtClean="0"/>
              <a:t>‹N°›</a:t>
            </a:fld>
            <a:endParaRPr lang="fr-FR"/>
          </a:p>
        </p:txBody>
      </p:sp>
      <p:pic>
        <p:nvPicPr>
          <p:cNvPr id="9" name="Imag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89382" y="5897826"/>
            <a:ext cx="5966692" cy="933310"/>
          </a:xfrm>
          <a:prstGeom prst="rect">
            <a:avLst/>
          </a:prstGeom>
        </p:spPr>
      </p:pic>
    </p:spTree>
    <p:extLst>
      <p:ext uri="{BB962C8B-B14F-4D97-AF65-F5344CB8AC3E}">
        <p14:creationId xmlns:p14="http://schemas.microsoft.com/office/powerpoint/2010/main" val="4172431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5C912DCB-7105-4C42-A44D-C89709C85A2A}" type="datetimeFigureOut">
              <a:rPr lang="fr-FR" smtClean="0"/>
              <a:t>28/02/2022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38467F35-02AE-4FAF-94E4-C2FD7F64DF7E}" type="slidenum">
              <a:rPr lang="fr-FR" smtClean="0"/>
              <a:t>‹N°›</a:t>
            </a:fld>
            <a:endParaRPr lang="fr-FR"/>
          </a:p>
        </p:txBody>
      </p:sp>
    </p:spTree>
    <p:extLst>
      <p:ext uri="{BB962C8B-B14F-4D97-AF65-F5344CB8AC3E}">
        <p14:creationId xmlns:p14="http://schemas.microsoft.com/office/powerpoint/2010/main" val="1079619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5C912DCB-7105-4C42-A44D-C89709C85A2A}" type="datetimeFigureOut">
              <a:rPr lang="fr-FR" smtClean="0"/>
              <a:t>28/02/2022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38467F35-02AE-4FAF-94E4-C2FD7F64DF7E}" type="slidenum">
              <a:rPr lang="fr-FR" smtClean="0"/>
              <a:t>‹N°›</a:t>
            </a:fld>
            <a:endParaRPr lang="fr-FR"/>
          </a:p>
        </p:txBody>
      </p:sp>
      <p:pic>
        <p:nvPicPr>
          <p:cNvPr id="6" name="Imag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31592" y="5832094"/>
            <a:ext cx="6528816" cy="1048512"/>
          </a:xfrm>
          <a:prstGeom prst="rect">
            <a:avLst/>
          </a:prstGeom>
        </p:spPr>
      </p:pic>
    </p:spTree>
    <p:extLst>
      <p:ext uri="{BB962C8B-B14F-4D97-AF65-F5344CB8AC3E}">
        <p14:creationId xmlns:p14="http://schemas.microsoft.com/office/powerpoint/2010/main" val="3501309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C912DCB-7105-4C42-A44D-C89709C85A2A}" type="datetimeFigureOut">
              <a:rPr lang="fr-FR" smtClean="0"/>
              <a:t>28/02/2022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8467F35-02AE-4FAF-94E4-C2FD7F64DF7E}" type="slidenum">
              <a:rPr lang="fr-FR" smtClean="0"/>
              <a:t>‹N°›</a:t>
            </a:fld>
            <a:endParaRPr lang="fr-FR"/>
          </a:p>
        </p:txBody>
      </p:sp>
      <p:pic>
        <p:nvPicPr>
          <p:cNvPr id="5" name="Imag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31592" y="5832094"/>
            <a:ext cx="6528816" cy="1048512"/>
          </a:xfrm>
          <a:prstGeom prst="rect">
            <a:avLst/>
          </a:prstGeom>
        </p:spPr>
      </p:pic>
    </p:spTree>
    <p:extLst>
      <p:ext uri="{BB962C8B-B14F-4D97-AF65-F5344CB8AC3E}">
        <p14:creationId xmlns:p14="http://schemas.microsoft.com/office/powerpoint/2010/main" val="1334833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5C912DCB-7105-4C42-A44D-C89709C85A2A}" type="datetimeFigureOut">
              <a:rPr lang="fr-FR" smtClean="0"/>
              <a:t>28/02/2022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8467F35-02AE-4FAF-94E4-C2FD7F64DF7E}" type="slidenum">
              <a:rPr lang="fr-FR" smtClean="0"/>
              <a:t>‹N°›</a:t>
            </a:fld>
            <a:endParaRPr lang="fr-FR"/>
          </a:p>
        </p:txBody>
      </p:sp>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31592" y="5832094"/>
            <a:ext cx="6528816" cy="1048512"/>
          </a:xfrm>
          <a:prstGeom prst="rect">
            <a:avLst/>
          </a:prstGeom>
        </p:spPr>
      </p:pic>
    </p:spTree>
    <p:extLst>
      <p:ext uri="{BB962C8B-B14F-4D97-AF65-F5344CB8AC3E}">
        <p14:creationId xmlns:p14="http://schemas.microsoft.com/office/powerpoint/2010/main" val="2655753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5C912DCB-7105-4C42-A44D-C89709C85A2A}" type="datetimeFigureOut">
              <a:rPr lang="fr-FR" smtClean="0"/>
              <a:t>28/02/2022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8467F35-02AE-4FAF-94E4-C2FD7F64DF7E}" type="slidenum">
              <a:rPr lang="fr-FR" smtClean="0"/>
              <a:t>‹N°›</a:t>
            </a:fld>
            <a:endParaRPr lang="fr-FR"/>
          </a:p>
        </p:txBody>
      </p:sp>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31592" y="5832094"/>
            <a:ext cx="6528816" cy="1048512"/>
          </a:xfrm>
          <a:prstGeom prst="rect">
            <a:avLst/>
          </a:prstGeom>
        </p:spPr>
      </p:pic>
    </p:spTree>
    <p:extLst>
      <p:ext uri="{BB962C8B-B14F-4D97-AF65-F5344CB8AC3E}">
        <p14:creationId xmlns:p14="http://schemas.microsoft.com/office/powerpoint/2010/main" val="1166872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912DCB-7105-4C42-A44D-C89709C85A2A}" type="datetimeFigureOut">
              <a:rPr lang="fr-FR" smtClean="0"/>
              <a:t>28/02/2022</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467F35-02AE-4FAF-94E4-C2FD7F64DF7E}" type="slidenum">
              <a:rPr lang="fr-FR" smtClean="0"/>
              <a:t>‹N°›</a:t>
            </a:fld>
            <a:endParaRPr lang="fr-FR"/>
          </a:p>
        </p:txBody>
      </p:sp>
    </p:spTree>
    <p:extLst>
      <p:ext uri="{BB962C8B-B14F-4D97-AF65-F5344CB8AC3E}">
        <p14:creationId xmlns:p14="http://schemas.microsoft.com/office/powerpoint/2010/main" val="36757193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respadd.org/" TargetMode="External"/><Relationship Id="rId2" Type="http://schemas.openxmlformats.org/officeDocument/2006/relationships/hyperlink" Target="mailto:nicolas.bonnet@respadd.or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hyperlink" Target="mailto:nicolas.bonnet@respadd.org"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81.xml.rels><?xml version="1.0" encoding="UTF-8" standalone="yes"?>
<Relationships xmlns="http://schemas.openxmlformats.org/package/2006/relationships"><Relationship Id="rId8" Type="http://schemas.openxmlformats.org/officeDocument/2006/relationships/image" Target="../media/image46.emf"/><Relationship Id="rId13" Type="http://schemas.openxmlformats.org/officeDocument/2006/relationships/image" Target="../media/image51.png"/><Relationship Id="rId18" Type="http://schemas.openxmlformats.org/officeDocument/2006/relationships/image" Target="../media/image56.emf"/><Relationship Id="rId3" Type="http://schemas.openxmlformats.org/officeDocument/2006/relationships/image" Target="../media/image41.emf"/><Relationship Id="rId21" Type="http://schemas.openxmlformats.org/officeDocument/2006/relationships/image" Target="../media/image59.jpeg"/><Relationship Id="rId7" Type="http://schemas.openxmlformats.org/officeDocument/2006/relationships/image" Target="../media/image45.emf"/><Relationship Id="rId12" Type="http://schemas.openxmlformats.org/officeDocument/2006/relationships/image" Target="../media/image50.emf"/><Relationship Id="rId17" Type="http://schemas.openxmlformats.org/officeDocument/2006/relationships/image" Target="../media/image55.png"/><Relationship Id="rId2" Type="http://schemas.openxmlformats.org/officeDocument/2006/relationships/notesSlide" Target="../notesSlides/notesSlide6.xml"/><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slideLayout" Target="../slideLayouts/slideLayout1.xml"/><Relationship Id="rId6" Type="http://schemas.openxmlformats.org/officeDocument/2006/relationships/image" Target="../media/image44.emf"/><Relationship Id="rId11" Type="http://schemas.openxmlformats.org/officeDocument/2006/relationships/image" Target="../media/image49.jpeg"/><Relationship Id="rId5" Type="http://schemas.openxmlformats.org/officeDocument/2006/relationships/image" Target="../media/image43.emf"/><Relationship Id="rId15" Type="http://schemas.openxmlformats.org/officeDocument/2006/relationships/image" Target="../media/image53.jpeg"/><Relationship Id="rId10" Type="http://schemas.openxmlformats.org/officeDocument/2006/relationships/image" Target="../media/image48.emf"/><Relationship Id="rId19" Type="http://schemas.openxmlformats.org/officeDocument/2006/relationships/image" Target="../media/image57.png"/><Relationship Id="rId4" Type="http://schemas.openxmlformats.org/officeDocument/2006/relationships/image" Target="../media/image42.emf"/><Relationship Id="rId9" Type="http://schemas.openxmlformats.org/officeDocument/2006/relationships/image" Target="../media/image47.emf"/><Relationship Id="rId14" Type="http://schemas.openxmlformats.org/officeDocument/2006/relationships/image" Target="../media/image52.jpeg"/></Relationships>
</file>

<file path=ppt/slides/_rels/slide8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1.emf"/><Relationship Id="rId4" Type="http://schemas.openxmlformats.org/officeDocument/2006/relationships/image" Target="../media/image45.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hyperlink" Target="http://www.respadd.org/" TargetMode="External"/><Relationship Id="rId2" Type="http://schemas.openxmlformats.org/officeDocument/2006/relationships/hyperlink" Target="http://www.drogues-info-service.fr/" TargetMode="External"/><Relationship Id="rId1" Type="http://schemas.openxmlformats.org/officeDocument/2006/relationships/slideLayout" Target="../slideLayouts/slideLayout2.xml"/><Relationship Id="rId4" Type="http://schemas.openxmlformats.org/officeDocument/2006/relationships/hyperlink" Target="http://www.intervenir-addictions.fr/"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2.xml"/><Relationship Id="rId5" Type="http://schemas.openxmlformats.org/officeDocument/2006/relationships/image" Target="../media/image65.emf"/><Relationship Id="rId4" Type="http://schemas.openxmlformats.org/officeDocument/2006/relationships/image" Target="../media/image64.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2.xml"/><Relationship Id="rId6" Type="http://schemas.openxmlformats.org/officeDocument/2006/relationships/image" Target="../media/image74.emf"/><Relationship Id="rId5" Type="http://schemas.openxmlformats.org/officeDocument/2006/relationships/image" Target="../media/image73.emf"/><Relationship Id="rId4" Type="http://schemas.openxmlformats.org/officeDocument/2006/relationships/image" Target="../media/image72.emf"/></Relationships>
</file>

<file path=ppt/slides/_rels/slide93.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emf"/><Relationship Id="rId1" Type="http://schemas.openxmlformats.org/officeDocument/2006/relationships/slideLayout" Target="../slideLayouts/slideLayout7.xml"/><Relationship Id="rId5" Type="http://schemas.openxmlformats.org/officeDocument/2006/relationships/image" Target="../media/image78.emf"/><Relationship Id="rId4" Type="http://schemas.openxmlformats.org/officeDocument/2006/relationships/image" Target="../media/image77.em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485171" y="1016000"/>
            <a:ext cx="9365673" cy="2469945"/>
          </a:xfrm>
        </p:spPr>
        <p:txBody>
          <a:bodyPr>
            <a:noAutofit/>
          </a:bodyPr>
          <a:lstStyle/>
          <a:p>
            <a:br>
              <a:rPr lang="fr-FR" sz="4800" b="1" dirty="0"/>
            </a:br>
            <a:r>
              <a:rPr lang="fr-FR" sz="4400" b="1" i="1" dirty="0"/>
              <a:t>Conduites addictives à l’adolescence</a:t>
            </a:r>
            <a:br>
              <a:rPr lang="fr-FR" sz="4400" b="1" i="1" dirty="0"/>
            </a:br>
            <a:br>
              <a:rPr lang="fr-FR" sz="4800" b="1" dirty="0"/>
            </a:br>
            <a:r>
              <a:rPr lang="fr-FR" sz="4800" b="1" dirty="0"/>
              <a:t>Intervenir auprès du public jeune :</a:t>
            </a:r>
            <a:br>
              <a:rPr lang="fr-FR" sz="4800" b="1" dirty="0"/>
            </a:br>
            <a:r>
              <a:rPr lang="fr-FR" sz="4800" b="1" dirty="0"/>
              <a:t>du repérage à la réduction des risques</a:t>
            </a:r>
          </a:p>
        </p:txBody>
      </p:sp>
      <p:sp>
        <p:nvSpPr>
          <p:cNvPr id="3" name="Sous-titre 2"/>
          <p:cNvSpPr>
            <a:spLocks noGrp="1"/>
          </p:cNvSpPr>
          <p:nvPr>
            <p:ph type="subTitle" idx="1"/>
          </p:nvPr>
        </p:nvSpPr>
        <p:spPr>
          <a:xfrm>
            <a:off x="2967608" y="4412990"/>
            <a:ext cx="6400800" cy="1752600"/>
          </a:xfrm>
        </p:spPr>
        <p:txBody>
          <a:bodyPr>
            <a:normAutofit/>
          </a:bodyPr>
          <a:lstStyle/>
          <a:p>
            <a:r>
              <a:rPr lang="fr-FR" dirty="0"/>
              <a:t>Nicolas BONNET</a:t>
            </a:r>
          </a:p>
          <a:p>
            <a:r>
              <a:rPr lang="fr-FR" dirty="0"/>
              <a:t>RESPADD / CJC Pitié-Salpêtrière / PROSES</a:t>
            </a:r>
          </a:p>
          <a:p>
            <a:r>
              <a:rPr lang="fr-FR" dirty="0">
                <a:hlinkClick r:id="rId2"/>
              </a:rPr>
              <a:t>nicolas.bonnet@respadd.org</a:t>
            </a:r>
            <a:r>
              <a:rPr lang="fr-FR" dirty="0"/>
              <a:t> / </a:t>
            </a:r>
            <a:r>
              <a:rPr lang="fr-FR" dirty="0">
                <a:hlinkClick r:id="rId3"/>
              </a:rPr>
              <a:t>www.respadd.org</a:t>
            </a:r>
            <a:r>
              <a:rPr lang="fr-FR" dirty="0"/>
              <a:t> </a:t>
            </a:r>
          </a:p>
        </p:txBody>
      </p:sp>
    </p:spTree>
    <p:extLst>
      <p:ext uri="{BB962C8B-B14F-4D97-AF65-F5344CB8AC3E}">
        <p14:creationId xmlns:p14="http://schemas.microsoft.com/office/powerpoint/2010/main" val="3020727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stretch>
            <a:fillRect/>
          </a:stretch>
        </p:blipFill>
        <p:spPr>
          <a:xfrm>
            <a:off x="1524000" y="1"/>
            <a:ext cx="7668344" cy="6851577"/>
          </a:xfrm>
          <a:prstGeom prst="rect">
            <a:avLst/>
          </a:prstGeom>
        </p:spPr>
      </p:pic>
    </p:spTree>
    <p:extLst>
      <p:ext uri="{BB962C8B-B14F-4D97-AF65-F5344CB8AC3E}">
        <p14:creationId xmlns:p14="http://schemas.microsoft.com/office/powerpoint/2010/main" val="362354687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Je vous remercie !</a:t>
            </a:r>
          </a:p>
        </p:txBody>
      </p:sp>
      <p:sp>
        <p:nvSpPr>
          <p:cNvPr id="3" name="Espace réservé du texte 2"/>
          <p:cNvSpPr>
            <a:spLocks noGrp="1"/>
          </p:cNvSpPr>
          <p:nvPr>
            <p:ph type="body" idx="1"/>
          </p:nvPr>
        </p:nvSpPr>
        <p:spPr/>
        <p:txBody>
          <a:bodyPr/>
          <a:lstStyle/>
          <a:p>
            <a:r>
              <a:rPr lang="fr-FR" dirty="0"/>
              <a:t>nicolas.bonnet@respadd.org</a:t>
            </a:r>
          </a:p>
        </p:txBody>
      </p:sp>
    </p:spTree>
    <p:extLst>
      <p:ext uri="{BB962C8B-B14F-4D97-AF65-F5344CB8AC3E}">
        <p14:creationId xmlns:p14="http://schemas.microsoft.com/office/powerpoint/2010/main" val="158309094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C’est à vous !</a:t>
            </a:r>
          </a:p>
        </p:txBody>
      </p:sp>
      <p:sp>
        <p:nvSpPr>
          <p:cNvPr id="5" name="Espace réservé du texte 4"/>
          <p:cNvSpPr>
            <a:spLocks noGrp="1"/>
          </p:cNvSpPr>
          <p:nvPr>
            <p:ph type="body" idx="1"/>
          </p:nvPr>
        </p:nvSpPr>
        <p:spPr/>
        <p:txBody>
          <a:bodyPr/>
          <a:lstStyle/>
          <a:p>
            <a:r>
              <a:rPr lang="fr-FR" dirty="0">
                <a:hlinkClick r:id="rId2"/>
              </a:rPr>
              <a:t>nicolas.bonnet@respadd.org</a:t>
            </a:r>
            <a:r>
              <a:rPr lang="fr-FR" dirty="0"/>
              <a:t> </a:t>
            </a:r>
          </a:p>
        </p:txBody>
      </p:sp>
    </p:spTree>
    <p:extLst>
      <p:ext uri="{BB962C8B-B14F-4D97-AF65-F5344CB8AC3E}">
        <p14:creationId xmlns:p14="http://schemas.microsoft.com/office/powerpoint/2010/main" val="1211993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2364" y="189635"/>
            <a:ext cx="11822546" cy="1325563"/>
          </a:xfrm>
        </p:spPr>
        <p:txBody>
          <a:bodyPr>
            <a:normAutofit/>
          </a:bodyPr>
          <a:lstStyle/>
          <a:p>
            <a:r>
              <a:rPr lang="fr-FR" sz="3600" dirty="0"/>
              <a:t>UN PROBLÈME DE SOCIÉTÉ NÉCESSITANT </a:t>
            </a:r>
            <a:br>
              <a:rPr lang="fr-FR" sz="3600" dirty="0"/>
            </a:br>
            <a:r>
              <a:rPr lang="fr-FR" sz="3600" dirty="0"/>
              <a:t>UNE RÉPONSE COORDONNÉE DE L’ENSEMBLE DE LA SOCIÉTÉ</a:t>
            </a:r>
          </a:p>
        </p:txBody>
      </p:sp>
      <p:sp>
        <p:nvSpPr>
          <p:cNvPr id="3" name="Espace réservé du contenu 2"/>
          <p:cNvSpPr>
            <a:spLocks noGrp="1"/>
          </p:cNvSpPr>
          <p:nvPr>
            <p:ph idx="1"/>
          </p:nvPr>
        </p:nvSpPr>
        <p:spPr>
          <a:xfrm>
            <a:off x="459509" y="1603953"/>
            <a:ext cx="10515600" cy="4351338"/>
          </a:xfrm>
        </p:spPr>
        <p:txBody>
          <a:bodyPr>
            <a:normAutofit fontScale="77500" lnSpcReduction="20000"/>
          </a:bodyPr>
          <a:lstStyle/>
          <a:p>
            <a:pPr marL="0" indent="0">
              <a:buNone/>
            </a:pPr>
            <a:r>
              <a:rPr lang="fr-FR" dirty="0"/>
              <a:t>Mobilisation en faveur : </a:t>
            </a:r>
          </a:p>
          <a:p>
            <a:endParaRPr lang="fr-FR" dirty="0"/>
          </a:p>
          <a:p>
            <a:r>
              <a:rPr lang="fr-FR" dirty="0"/>
              <a:t>… de programmes articulant mesures structurelles et mesures de prévention.</a:t>
            </a:r>
          </a:p>
          <a:p>
            <a:endParaRPr lang="fr-FR" dirty="0"/>
          </a:p>
          <a:p>
            <a:r>
              <a:rPr lang="fr-FR" dirty="0"/>
              <a:t> …de programmes pérennes, inscrits dans la durée.</a:t>
            </a:r>
          </a:p>
          <a:p>
            <a:endParaRPr lang="fr-FR" dirty="0"/>
          </a:p>
          <a:p>
            <a:r>
              <a:rPr lang="fr-FR" dirty="0"/>
              <a:t>… de programmes coordonnant le travail d’un vaste ensemble d’acteurs</a:t>
            </a:r>
          </a:p>
          <a:p>
            <a:endParaRPr lang="fr-FR" dirty="0"/>
          </a:p>
          <a:p>
            <a:r>
              <a:rPr lang="fr-FR" dirty="0"/>
              <a:t>… d’actions menées à échelle locale.</a:t>
            </a:r>
          </a:p>
          <a:p>
            <a:pPr marL="0" indent="0" algn="ctr">
              <a:buNone/>
            </a:pPr>
            <a:endParaRPr lang="fr-FR" b="1" i="1" dirty="0">
              <a:solidFill>
                <a:srgbClr val="FF0000"/>
              </a:solidFill>
            </a:endParaRPr>
          </a:p>
          <a:p>
            <a:pPr marL="0" indent="0" algn="ctr">
              <a:buNone/>
            </a:pPr>
            <a:r>
              <a:rPr lang="fr-FR" b="1" i="1" dirty="0">
                <a:solidFill>
                  <a:srgbClr val="FF0000"/>
                </a:solidFill>
              </a:rPr>
              <a:t>Intégration transversale des services</a:t>
            </a:r>
          </a:p>
          <a:p>
            <a:pPr marL="0" indent="0" algn="ctr">
              <a:buNone/>
            </a:pPr>
            <a:r>
              <a:rPr lang="fr-FR" b="1" i="1" dirty="0">
                <a:solidFill>
                  <a:srgbClr val="FF0000"/>
                </a:solidFill>
              </a:rPr>
              <a:t>Ecole, santé, sport, monde du travail, etc.</a:t>
            </a:r>
          </a:p>
          <a:p>
            <a:endParaRPr lang="fr-FR" dirty="0"/>
          </a:p>
        </p:txBody>
      </p:sp>
    </p:spTree>
    <p:extLst>
      <p:ext uri="{BB962C8B-B14F-4D97-AF65-F5344CB8AC3E}">
        <p14:creationId xmlns:p14="http://schemas.microsoft.com/office/powerpoint/2010/main" val="3173814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0128" y="198871"/>
            <a:ext cx="11039764" cy="1325563"/>
          </a:xfrm>
        </p:spPr>
        <p:txBody>
          <a:bodyPr>
            <a:normAutofit/>
          </a:bodyPr>
          <a:lstStyle/>
          <a:p>
            <a:r>
              <a:rPr lang="fr-FR" dirty="0"/>
              <a:t>Pour ce qui est des consommations des jeunes…</a:t>
            </a:r>
          </a:p>
        </p:txBody>
      </p:sp>
      <p:sp>
        <p:nvSpPr>
          <p:cNvPr id="3" name="Espace réservé du contenu 2"/>
          <p:cNvSpPr>
            <a:spLocks noGrp="1"/>
          </p:cNvSpPr>
          <p:nvPr>
            <p:ph idx="1"/>
          </p:nvPr>
        </p:nvSpPr>
        <p:spPr>
          <a:xfrm>
            <a:off x="323272" y="1690688"/>
            <a:ext cx="11259127" cy="4504747"/>
          </a:xfrm>
        </p:spPr>
        <p:txBody>
          <a:bodyPr>
            <a:normAutofit fontScale="92500" lnSpcReduction="10000"/>
          </a:bodyPr>
          <a:lstStyle/>
          <a:p>
            <a:r>
              <a:rPr lang="fr-FR" dirty="0"/>
              <a:t>Des millions de jeunes consommateurs</a:t>
            </a:r>
          </a:p>
          <a:p>
            <a:r>
              <a:rPr lang="fr-FR" dirty="0"/>
              <a:t>Des centaines de milliers de situations à haut risque</a:t>
            </a:r>
          </a:p>
          <a:p>
            <a:r>
              <a:rPr lang="fr-FR" dirty="0"/>
              <a:t>Des jeunes socialisés / famille, école et/ou travail</a:t>
            </a:r>
          </a:p>
          <a:p>
            <a:r>
              <a:rPr lang="fr-FR" dirty="0"/>
              <a:t>Ils sont donc en contact avec des intervenants potentiels</a:t>
            </a:r>
          </a:p>
          <a:p>
            <a:pPr lvl="2"/>
            <a:r>
              <a:rPr lang="fr-FR" sz="1946" dirty="0"/>
              <a:t>Parents</a:t>
            </a:r>
          </a:p>
          <a:p>
            <a:pPr lvl="2"/>
            <a:r>
              <a:rPr lang="fr-FR" sz="1946" dirty="0"/>
              <a:t>Pairs</a:t>
            </a:r>
          </a:p>
          <a:p>
            <a:pPr lvl="2"/>
            <a:r>
              <a:rPr lang="fr-FR" sz="1946" dirty="0"/>
              <a:t>Enseignants, éducateurs</a:t>
            </a:r>
          </a:p>
          <a:p>
            <a:pPr lvl="2"/>
            <a:r>
              <a:rPr lang="fr-FR" sz="1946" dirty="0"/>
              <a:t>Personnels de santé de l’éducation nationale</a:t>
            </a:r>
          </a:p>
          <a:p>
            <a:pPr lvl="2"/>
            <a:r>
              <a:rPr lang="fr-FR" sz="1946" dirty="0"/>
              <a:t>Médecins généralistes</a:t>
            </a:r>
          </a:p>
          <a:p>
            <a:pPr lvl="2"/>
            <a:r>
              <a:rPr lang="fr-FR" sz="1946" dirty="0"/>
              <a:t>Médecins du travail</a:t>
            </a:r>
          </a:p>
          <a:p>
            <a:pPr lvl="2"/>
            <a:r>
              <a:rPr lang="fr-FR" sz="1946" dirty="0"/>
              <a:t>Police, Justice</a:t>
            </a:r>
          </a:p>
          <a:p>
            <a:pPr lvl="2"/>
            <a:r>
              <a:rPr lang="fr-FR" sz="1946" dirty="0"/>
              <a:t>Urgences</a:t>
            </a:r>
          </a:p>
          <a:p>
            <a:pPr lvl="2"/>
            <a:r>
              <a:rPr lang="fr-FR" sz="1946" dirty="0"/>
              <a:t>Spécialistes... </a:t>
            </a:r>
            <a:endParaRPr lang="fr-FR" sz="1500" dirty="0"/>
          </a:p>
          <a:p>
            <a:endParaRPr lang="fr-FR" sz="2595" dirty="0"/>
          </a:p>
          <a:p>
            <a:endParaRPr lang="fr-FR" dirty="0"/>
          </a:p>
        </p:txBody>
      </p:sp>
    </p:spTree>
    <p:extLst>
      <p:ext uri="{BB962C8B-B14F-4D97-AF65-F5344CB8AC3E}">
        <p14:creationId xmlns:p14="http://schemas.microsoft.com/office/powerpoint/2010/main" val="741156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0" y="0"/>
            <a:ext cx="10515600" cy="1325563"/>
          </a:xfrm>
        </p:spPr>
        <p:txBody>
          <a:bodyPr/>
          <a:lstStyle/>
          <a:p>
            <a:r>
              <a:rPr lang="fr-FR" dirty="0"/>
              <a:t>Les compétences psychosociales</a:t>
            </a:r>
          </a:p>
        </p:txBody>
      </p:sp>
      <p:pic>
        <p:nvPicPr>
          <p:cNvPr id="6" name="Espace réservé du contenu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60944" y="907262"/>
            <a:ext cx="8645237" cy="5898195"/>
          </a:xfrm>
        </p:spPr>
      </p:pic>
    </p:spTree>
    <p:extLst>
      <p:ext uri="{BB962C8B-B14F-4D97-AF65-F5344CB8AC3E}">
        <p14:creationId xmlns:p14="http://schemas.microsoft.com/office/powerpoint/2010/main" val="515183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Repérer…?</a:t>
            </a:r>
          </a:p>
        </p:txBody>
      </p:sp>
      <p:sp>
        <p:nvSpPr>
          <p:cNvPr id="3" name="Espace réservé du texte 2"/>
          <p:cNvSpPr>
            <a:spLocks noGrp="1"/>
          </p:cNvSpPr>
          <p:nvPr>
            <p:ph type="body" idx="1"/>
          </p:nvPr>
        </p:nvSpPr>
        <p:spPr/>
        <p:txBody>
          <a:bodyPr/>
          <a:lstStyle/>
          <a:p>
            <a:endParaRPr lang="fr-FR"/>
          </a:p>
        </p:txBody>
      </p:sp>
    </p:spTree>
    <p:extLst>
      <p:ext uri="{BB962C8B-B14F-4D97-AF65-F5344CB8AC3E}">
        <p14:creationId xmlns:p14="http://schemas.microsoft.com/office/powerpoint/2010/main" val="2802814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Un repérage…en mouvement</a:t>
            </a:r>
          </a:p>
        </p:txBody>
      </p:sp>
      <p:sp>
        <p:nvSpPr>
          <p:cNvPr id="5" name="Espace réservé du texte 4"/>
          <p:cNvSpPr>
            <a:spLocks noGrp="1"/>
          </p:cNvSpPr>
          <p:nvPr>
            <p:ph type="body" idx="1"/>
          </p:nvPr>
        </p:nvSpPr>
        <p:spPr/>
        <p:txBody>
          <a:bodyPr/>
          <a:lstStyle/>
          <a:p>
            <a:endParaRPr lang="fr-FR"/>
          </a:p>
        </p:txBody>
      </p:sp>
    </p:spTree>
    <p:extLst>
      <p:ext uri="{BB962C8B-B14F-4D97-AF65-F5344CB8AC3E}">
        <p14:creationId xmlns:p14="http://schemas.microsoft.com/office/powerpoint/2010/main" val="1515482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p:txBody>
          <a:bodyPr/>
          <a:lstStyle/>
          <a:p>
            <a:pPr eaLnBrk="1" hangingPunct="1"/>
            <a:r>
              <a:rPr lang="fr-FR" altLang="fr-FR" dirty="0">
                <a:ea typeface="ＭＳ Ｐゴシック" panose="020B0600070205080204" pitchFamily="34" charset="-128"/>
              </a:rPr>
              <a:t>Une pyramide des usages</a:t>
            </a:r>
          </a:p>
        </p:txBody>
      </p:sp>
      <p:sp>
        <p:nvSpPr>
          <p:cNvPr id="32772" name="Rectangle 3"/>
          <p:cNvSpPr>
            <a:spLocks noGrp="1" noChangeArrowheads="1"/>
          </p:cNvSpPr>
          <p:nvPr>
            <p:ph idx="1"/>
          </p:nvPr>
        </p:nvSpPr>
        <p:spPr/>
        <p:txBody>
          <a:bodyPr>
            <a:normAutofit/>
          </a:bodyPr>
          <a:lstStyle/>
          <a:p>
            <a:pPr eaLnBrk="1" hangingPunct="1">
              <a:buClr>
                <a:schemeClr val="accent2"/>
              </a:buClr>
            </a:pPr>
            <a:r>
              <a:rPr lang="fr-FR" altLang="fr-FR" dirty="0">
                <a:ea typeface="ＭＳ Ｐゴシック" panose="020B0600070205080204" pitchFamily="34" charset="-128"/>
              </a:rPr>
              <a:t>Repérer, c’est distinguer les situations </a:t>
            </a:r>
          </a:p>
          <a:p>
            <a:pPr lvl="1" eaLnBrk="1" hangingPunct="1">
              <a:buClr>
                <a:schemeClr val="tx2"/>
              </a:buClr>
            </a:pPr>
            <a:r>
              <a:rPr lang="fr-FR" altLang="fr-FR" dirty="0">
                <a:ea typeface="ＭＳ Ｐゴシック" panose="020B0600070205080204" pitchFamily="34" charset="-128"/>
              </a:rPr>
              <a:t>à faible risque</a:t>
            </a:r>
          </a:p>
          <a:p>
            <a:pPr lvl="1" eaLnBrk="1" hangingPunct="1">
              <a:buClr>
                <a:schemeClr val="tx2"/>
              </a:buClr>
            </a:pPr>
            <a:r>
              <a:rPr lang="fr-FR" altLang="fr-FR" dirty="0">
                <a:ea typeface="ＭＳ Ｐゴシック" panose="020B0600070205080204" pitchFamily="34" charset="-128"/>
              </a:rPr>
              <a:t>à risque</a:t>
            </a:r>
          </a:p>
          <a:p>
            <a:pPr lvl="1" eaLnBrk="1" hangingPunct="1">
              <a:buClr>
                <a:schemeClr val="tx2"/>
              </a:buClr>
            </a:pPr>
            <a:r>
              <a:rPr lang="fr-FR" altLang="fr-FR" dirty="0">
                <a:ea typeface="ＭＳ Ｐゴシック" panose="020B0600070205080204" pitchFamily="34" charset="-128"/>
              </a:rPr>
              <a:t>de dépendance</a:t>
            </a:r>
          </a:p>
          <a:p>
            <a:pPr lvl="1" eaLnBrk="1" hangingPunct="1"/>
            <a:endParaRPr lang="fr-FR" altLang="fr-FR" sz="1200" dirty="0">
              <a:ea typeface="ＭＳ Ｐゴシック" panose="020B0600070205080204" pitchFamily="34" charset="-128"/>
            </a:endParaRPr>
          </a:p>
          <a:p>
            <a:pPr eaLnBrk="1" hangingPunct="1">
              <a:buClr>
                <a:schemeClr val="accent2"/>
              </a:buClr>
            </a:pPr>
            <a:r>
              <a:rPr lang="fr-FR" altLang="fr-FR" dirty="0">
                <a:ea typeface="ＭＳ Ｐゴシック" panose="020B0600070205080204" pitchFamily="34" charset="-128"/>
              </a:rPr>
              <a:t>Outils disponibles</a:t>
            </a:r>
          </a:p>
          <a:p>
            <a:pPr marL="0" indent="0">
              <a:buClr>
                <a:schemeClr val="accent2"/>
              </a:buClr>
              <a:buNone/>
            </a:pPr>
            <a:r>
              <a:rPr lang="fr-FR" altLang="fr-FR" dirty="0">
                <a:ea typeface="ＭＳ Ｐゴシック" panose="020B0600070205080204" pitchFamily="34" charset="-128"/>
              </a:rPr>
              <a:t>     pour repérer</a:t>
            </a:r>
          </a:p>
          <a:p>
            <a:pPr lvl="1" eaLnBrk="1" hangingPunct="1">
              <a:buClr>
                <a:schemeClr val="tx2"/>
              </a:buClr>
            </a:pPr>
            <a:r>
              <a:rPr lang="fr-FR" altLang="fr-FR" dirty="0">
                <a:ea typeface="ＭＳ Ｐゴシック" panose="020B0600070205080204" pitchFamily="34" charset="-128"/>
              </a:rPr>
              <a:t>la clinique</a:t>
            </a:r>
          </a:p>
          <a:p>
            <a:pPr lvl="1" eaLnBrk="1" hangingPunct="1">
              <a:buClr>
                <a:schemeClr val="tx2"/>
              </a:buClr>
            </a:pPr>
            <a:r>
              <a:rPr lang="fr-FR" altLang="fr-FR" dirty="0">
                <a:ea typeface="ＭＳ Ｐゴシック" panose="020B0600070205080204" pitchFamily="34" charset="-128"/>
              </a:rPr>
              <a:t>la biologie</a:t>
            </a:r>
          </a:p>
          <a:p>
            <a:pPr lvl="1" eaLnBrk="1" hangingPunct="1">
              <a:buClr>
                <a:schemeClr val="tx2"/>
              </a:buClr>
            </a:pPr>
            <a:r>
              <a:rPr lang="fr-FR" altLang="fr-FR" dirty="0">
                <a:ea typeface="ＭＳ Ｐゴシック" panose="020B0600070205080204" pitchFamily="34" charset="-128"/>
              </a:rPr>
              <a:t>les questionnaires</a:t>
            </a:r>
          </a:p>
          <a:p>
            <a:pPr eaLnBrk="1" hangingPunct="1"/>
            <a:endParaRPr lang="fr-FR" altLang="fr-FR" dirty="0">
              <a:ea typeface="ＭＳ Ｐゴシック" panose="020B0600070205080204" pitchFamily="34" charset="-128"/>
            </a:endParaRPr>
          </a:p>
        </p:txBody>
      </p:sp>
      <p:sp>
        <p:nvSpPr>
          <p:cNvPr id="32770"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fr-FR" altLang="fr-FR" sz="1400" dirty="0"/>
          </a:p>
        </p:txBody>
      </p:sp>
      <p:pic>
        <p:nvPicPr>
          <p:cNvPr id="5" name="Espace réservé du contenu 2"/>
          <p:cNvPicPr>
            <a:picLocks noChangeAspect="1"/>
          </p:cNvPicPr>
          <p:nvPr/>
        </p:nvPicPr>
        <p:blipFill>
          <a:blip r:embed="rId2"/>
          <a:stretch>
            <a:fillRect/>
          </a:stretch>
        </p:blipFill>
        <p:spPr>
          <a:xfrm>
            <a:off x="5807968" y="2564905"/>
            <a:ext cx="4402832" cy="3352483"/>
          </a:xfrm>
          <a:prstGeom prst="rect">
            <a:avLst/>
          </a:prstGeom>
        </p:spPr>
      </p:pic>
    </p:spTree>
    <p:extLst>
      <p:ext uri="{BB962C8B-B14F-4D97-AF65-F5344CB8AC3E}">
        <p14:creationId xmlns:p14="http://schemas.microsoft.com/office/powerpoint/2010/main" val="3749502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80818" y="53975"/>
            <a:ext cx="10515600" cy="1325563"/>
          </a:xfrm>
        </p:spPr>
        <p:txBody>
          <a:bodyPr>
            <a:normAutofit/>
          </a:bodyPr>
          <a:lstStyle/>
          <a:p>
            <a:r>
              <a:rPr lang="fr-FR" altLang="fr-FR" dirty="0"/>
              <a:t>Dynamique des consommations</a:t>
            </a:r>
          </a:p>
        </p:txBody>
      </p:sp>
      <p:sp>
        <p:nvSpPr>
          <p:cNvPr id="2" name="Espace réservé du contenu 1"/>
          <p:cNvSpPr>
            <a:spLocks noGrp="1"/>
          </p:cNvSpPr>
          <p:nvPr>
            <p:ph idx="1"/>
          </p:nvPr>
        </p:nvSpPr>
        <p:spPr/>
        <p:txBody>
          <a:bodyPr/>
          <a:lstStyle/>
          <a:p>
            <a:endParaRPr lang="fr-FR"/>
          </a:p>
        </p:txBody>
      </p:sp>
      <p:pic>
        <p:nvPicPr>
          <p:cNvPr id="66563" name="Picture 39" descr="Conso_Evol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75" y="1379538"/>
            <a:ext cx="7335838" cy="547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3748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Repérer…!</a:t>
            </a:r>
          </a:p>
        </p:txBody>
      </p:sp>
      <p:sp>
        <p:nvSpPr>
          <p:cNvPr id="3" name="Espace réservé du texte 2"/>
          <p:cNvSpPr>
            <a:spLocks noGrp="1"/>
          </p:cNvSpPr>
          <p:nvPr>
            <p:ph type="body" idx="1"/>
          </p:nvPr>
        </p:nvSpPr>
        <p:spPr/>
        <p:txBody>
          <a:bodyPr/>
          <a:lstStyle/>
          <a:p>
            <a:endParaRPr lang="fr-FR"/>
          </a:p>
        </p:txBody>
      </p:sp>
    </p:spTree>
    <p:extLst>
      <p:ext uri="{BB962C8B-B14F-4D97-AF65-F5344CB8AC3E}">
        <p14:creationId xmlns:p14="http://schemas.microsoft.com/office/powerpoint/2010/main" val="18851574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a:t>
            </a:r>
          </a:p>
        </p:txBody>
      </p:sp>
      <p:sp>
        <p:nvSpPr>
          <p:cNvPr id="3" name="Espace réservé du contenu 2"/>
          <p:cNvSpPr>
            <a:spLocks noGrp="1"/>
          </p:cNvSpPr>
          <p:nvPr>
            <p:ph idx="1"/>
          </p:nvPr>
        </p:nvSpPr>
        <p:spPr>
          <a:xfrm>
            <a:off x="616527" y="1690688"/>
            <a:ext cx="10515600" cy="4351338"/>
          </a:xfrm>
        </p:spPr>
        <p:txBody>
          <a:bodyPr>
            <a:normAutofit/>
          </a:bodyPr>
          <a:lstStyle/>
          <a:p>
            <a:r>
              <a:rPr lang="fr-FR" dirty="0"/>
              <a:t>C’est chercher à influencer un parcours</a:t>
            </a:r>
          </a:p>
          <a:p>
            <a:endParaRPr lang="fr-FR" dirty="0"/>
          </a:p>
          <a:p>
            <a:r>
              <a:rPr lang="fr-FR" dirty="0"/>
              <a:t>Sur la base de la perception d’un risque ou d’un dommage</a:t>
            </a:r>
          </a:p>
          <a:p>
            <a:endParaRPr lang="fr-FR" dirty="0"/>
          </a:p>
          <a:p>
            <a:r>
              <a:rPr lang="fr-FR" dirty="0"/>
              <a:t>En cherchant à aider une personne à se soustraire à ce risque ou à ce dommage</a:t>
            </a:r>
          </a:p>
          <a:p>
            <a:endParaRPr lang="fr-FR" dirty="0"/>
          </a:p>
          <a:p>
            <a:r>
              <a:rPr lang="fr-FR" dirty="0"/>
              <a:t>Par le biais d’une intervention qu’on croit efficace…</a:t>
            </a:r>
            <a:r>
              <a:rPr lang="fr-FR" b="1" dirty="0"/>
              <a:t>Ou mieux, qu’on </a:t>
            </a:r>
            <a:r>
              <a:rPr lang="fr-FR" b="1" i="1" dirty="0"/>
              <a:t>sait </a:t>
            </a:r>
            <a:r>
              <a:rPr lang="fr-FR" b="1" dirty="0"/>
              <a:t>efficace…</a:t>
            </a:r>
          </a:p>
          <a:p>
            <a:endParaRPr lang="fr-FR" dirty="0"/>
          </a:p>
          <a:p>
            <a:endParaRPr lang="fr-FR" dirty="0"/>
          </a:p>
        </p:txBody>
      </p:sp>
    </p:spTree>
    <p:extLst>
      <p:ext uri="{BB962C8B-B14F-4D97-AF65-F5344CB8AC3E}">
        <p14:creationId xmlns:p14="http://schemas.microsoft.com/office/powerpoint/2010/main" val="275448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1330036" y="159137"/>
            <a:ext cx="9596581" cy="6584084"/>
          </a:xfrm>
          <a:prstGeom prst="rect">
            <a:avLst/>
          </a:prstGeom>
        </p:spPr>
      </p:pic>
    </p:spTree>
    <p:extLst>
      <p:ext uri="{BB962C8B-B14F-4D97-AF65-F5344CB8AC3E}">
        <p14:creationId xmlns:p14="http://schemas.microsoft.com/office/powerpoint/2010/main" val="4353488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8599" y="171161"/>
            <a:ext cx="10882745" cy="1325563"/>
          </a:xfrm>
        </p:spPr>
        <p:txBody>
          <a:bodyPr>
            <a:noAutofit/>
          </a:bodyPr>
          <a:lstStyle/>
          <a:p>
            <a:r>
              <a:rPr lang="fr-FR" sz="2800" b="1" dirty="0"/>
              <a:t>A l’échelle d’une population, un programme ne peut être efficace que s’il…</a:t>
            </a:r>
          </a:p>
        </p:txBody>
      </p:sp>
      <p:sp>
        <p:nvSpPr>
          <p:cNvPr id="3" name="Espace réservé du contenu 2"/>
          <p:cNvSpPr>
            <a:spLocks noGrp="1"/>
          </p:cNvSpPr>
          <p:nvPr>
            <p:ph idx="1"/>
          </p:nvPr>
        </p:nvSpPr>
        <p:spPr>
          <a:xfrm>
            <a:off x="325579" y="1308387"/>
            <a:ext cx="11690930" cy="4722957"/>
          </a:xfrm>
        </p:spPr>
        <p:txBody>
          <a:bodyPr>
            <a:normAutofit fontScale="70000" lnSpcReduction="20000"/>
          </a:bodyPr>
          <a:lstStyle/>
          <a:p>
            <a:r>
              <a:rPr lang="fr-FR" dirty="0"/>
              <a:t>… propose des modes d’interventions éprouvées scientifiquement et sur le terrain (faisabilité, reproductibilité)</a:t>
            </a:r>
          </a:p>
          <a:p>
            <a:endParaRPr lang="fr-FR" dirty="0"/>
          </a:p>
          <a:p>
            <a:r>
              <a:rPr lang="fr-FR" dirty="0"/>
              <a:t>…est réalisé par des intervenants suffisamment</a:t>
            </a:r>
          </a:p>
          <a:p>
            <a:pPr lvl="1"/>
            <a:r>
              <a:rPr lang="fr-FR" dirty="0"/>
              <a:t>Nombreux</a:t>
            </a:r>
          </a:p>
          <a:p>
            <a:pPr lvl="1"/>
            <a:r>
              <a:rPr lang="fr-FR" dirty="0"/>
              <a:t>Formés</a:t>
            </a:r>
          </a:p>
          <a:p>
            <a:pPr lvl="1"/>
            <a:r>
              <a:rPr lang="fr-FR" dirty="0"/>
              <a:t>Mobilisés (désireux, légitimes)</a:t>
            </a:r>
          </a:p>
          <a:p>
            <a:pPr lvl="1"/>
            <a:r>
              <a:rPr lang="fr-FR" dirty="0"/>
              <a:t>Se sentant capables</a:t>
            </a:r>
          </a:p>
          <a:p>
            <a:pPr lvl="1"/>
            <a:r>
              <a:rPr lang="fr-FR" dirty="0"/>
              <a:t>Se sentant soutenus</a:t>
            </a:r>
          </a:p>
          <a:p>
            <a:pPr lvl="1"/>
            <a:r>
              <a:rPr lang="fr-FR" dirty="0"/>
              <a:t>Se sentant efficaces</a:t>
            </a:r>
          </a:p>
          <a:p>
            <a:pPr lvl="1"/>
            <a:r>
              <a:rPr lang="fr-FR" dirty="0"/>
              <a:t>Valorisés</a:t>
            </a:r>
          </a:p>
          <a:p>
            <a:pPr lvl="1"/>
            <a:r>
              <a:rPr lang="fr-FR" dirty="0"/>
              <a:t>Confortés par les résultats</a:t>
            </a:r>
          </a:p>
          <a:p>
            <a:pPr lvl="1"/>
            <a:endParaRPr lang="fr-FR" dirty="0"/>
          </a:p>
          <a:p>
            <a:r>
              <a:rPr lang="fr-FR" dirty="0"/>
              <a:t>Intégration transversale des pratiques</a:t>
            </a:r>
          </a:p>
          <a:p>
            <a:endParaRPr lang="fr-FR" dirty="0"/>
          </a:p>
          <a:p>
            <a:r>
              <a:rPr lang="fr-FR" dirty="0"/>
              <a:t>… est adapté en permanence selon les résultats de l’évaluation (intervention-action)</a:t>
            </a:r>
          </a:p>
        </p:txBody>
      </p:sp>
    </p:spTree>
    <p:extLst>
      <p:ext uri="{BB962C8B-B14F-4D97-AF65-F5344CB8AC3E}">
        <p14:creationId xmlns:p14="http://schemas.microsoft.com/office/powerpoint/2010/main" val="2453286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Des repères…pour repérer</a:t>
            </a:r>
          </a:p>
        </p:txBody>
      </p:sp>
      <p:sp>
        <p:nvSpPr>
          <p:cNvPr id="5" name="Espace réservé du texte 4"/>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40714420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Repères importants pour travailler en prévention (1)</a:t>
            </a:r>
          </a:p>
        </p:txBody>
      </p:sp>
      <p:sp>
        <p:nvSpPr>
          <p:cNvPr id="3" name="Espace réservé du contenu 2"/>
          <p:cNvSpPr>
            <a:spLocks noGrp="1"/>
          </p:cNvSpPr>
          <p:nvPr>
            <p:ph idx="1"/>
          </p:nvPr>
        </p:nvSpPr>
        <p:spPr/>
        <p:txBody>
          <a:bodyPr>
            <a:normAutofit/>
          </a:bodyPr>
          <a:lstStyle/>
          <a:p>
            <a:r>
              <a:rPr lang="fr-FR" dirty="0"/>
              <a:t>Pièges à éviter :</a:t>
            </a:r>
          </a:p>
          <a:p>
            <a:pPr lvl="1"/>
            <a:r>
              <a:rPr lang="fr-FR" dirty="0"/>
              <a:t>Approche moralisatrice</a:t>
            </a:r>
          </a:p>
          <a:p>
            <a:pPr lvl="1"/>
            <a:r>
              <a:rPr lang="fr-FR" dirty="0"/>
              <a:t>Stigmatisation des consommateurs, étiquetage</a:t>
            </a:r>
          </a:p>
          <a:p>
            <a:pPr lvl="1"/>
            <a:r>
              <a:rPr lang="fr-FR" dirty="0"/>
              <a:t>Questions fermées, interrogatoire</a:t>
            </a:r>
          </a:p>
          <a:p>
            <a:pPr lvl="1"/>
            <a:r>
              <a:rPr lang="fr-FR" dirty="0"/>
              <a:t>Transmission d’information, comme stratégie unique</a:t>
            </a:r>
          </a:p>
          <a:p>
            <a:pPr lvl="1"/>
            <a:r>
              <a:rPr lang="fr-FR" dirty="0"/>
              <a:t>Essayer de convaincre</a:t>
            </a:r>
          </a:p>
          <a:p>
            <a:pPr lvl="1"/>
            <a:r>
              <a:rPr lang="fr-FR" dirty="0"/>
              <a:t>Utilisation de la peur</a:t>
            </a:r>
          </a:p>
          <a:p>
            <a:pPr lvl="1"/>
            <a:r>
              <a:rPr lang="fr-FR" dirty="0"/>
              <a:t>Interventions uniques (min : 5)</a:t>
            </a:r>
          </a:p>
        </p:txBody>
      </p:sp>
    </p:spTree>
    <p:extLst>
      <p:ext uri="{BB962C8B-B14F-4D97-AF65-F5344CB8AC3E}">
        <p14:creationId xmlns:p14="http://schemas.microsoft.com/office/powerpoint/2010/main" val="4119971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127000" y="134216"/>
            <a:ext cx="10515600" cy="1325563"/>
          </a:xfrm>
        </p:spPr>
        <p:txBody>
          <a:bodyPr/>
          <a:lstStyle/>
          <a:p>
            <a:r>
              <a:rPr lang="fr-FR" dirty="0"/>
              <a:t>Repères importants pour travailler en prévention (2)</a:t>
            </a:r>
          </a:p>
        </p:txBody>
      </p:sp>
      <p:sp>
        <p:nvSpPr>
          <p:cNvPr id="3" name="Espace réservé du contenu 2"/>
          <p:cNvSpPr>
            <a:spLocks noGrp="1"/>
          </p:cNvSpPr>
          <p:nvPr>
            <p:ph idx="1"/>
          </p:nvPr>
        </p:nvSpPr>
        <p:spPr>
          <a:xfrm>
            <a:off x="265545" y="1668607"/>
            <a:ext cx="10515600" cy="4351338"/>
          </a:xfrm>
        </p:spPr>
        <p:txBody>
          <a:bodyPr>
            <a:noAutofit/>
          </a:bodyPr>
          <a:lstStyle/>
          <a:p>
            <a:r>
              <a:rPr lang="fr-FR" dirty="0">
                <a:solidFill>
                  <a:srgbClr val="FF0000"/>
                </a:solidFill>
              </a:rPr>
              <a:t>Bonnes pratiques en prévention:</a:t>
            </a:r>
          </a:p>
          <a:p>
            <a:pPr lvl="1"/>
            <a:r>
              <a:rPr lang="fr-FR" dirty="0"/>
              <a:t>Assurer la participation / l’expression des jeunes</a:t>
            </a:r>
          </a:p>
          <a:p>
            <a:pPr lvl="2"/>
            <a:r>
              <a:rPr lang="fr-FR" dirty="0"/>
              <a:t>Renforcer les espaces de dialogue</a:t>
            </a:r>
          </a:p>
          <a:p>
            <a:pPr lvl="2"/>
            <a:endParaRPr lang="fr-FR" dirty="0"/>
          </a:p>
          <a:p>
            <a:pPr lvl="1"/>
            <a:r>
              <a:rPr lang="fr-FR" dirty="0"/>
              <a:t>Favoriser le développement d’aptitudes personnelles / compétences psychosociales</a:t>
            </a:r>
          </a:p>
          <a:p>
            <a:pPr lvl="1"/>
            <a:endParaRPr lang="fr-FR" dirty="0"/>
          </a:p>
          <a:p>
            <a:pPr lvl="1"/>
            <a:r>
              <a:rPr lang="fr-FR" dirty="0"/>
              <a:t>S’intéresser au sens donné aux comportements et les facteurs sociaux qui les influencent</a:t>
            </a:r>
          </a:p>
          <a:p>
            <a:pPr lvl="1"/>
            <a:endParaRPr lang="fr-FR" dirty="0"/>
          </a:p>
          <a:p>
            <a:pPr lvl="1"/>
            <a:r>
              <a:rPr lang="fr-FR" dirty="0"/>
              <a:t>Lier la prévention de la consommation à des projets plus larges</a:t>
            </a:r>
          </a:p>
          <a:p>
            <a:pPr lvl="2"/>
            <a:r>
              <a:rPr lang="fr-FR" dirty="0"/>
              <a:t>Collaborer avec différents professionnels dans la réalisation d’un projet</a:t>
            </a:r>
          </a:p>
        </p:txBody>
      </p:sp>
    </p:spTree>
    <p:extLst>
      <p:ext uri="{BB962C8B-B14F-4D97-AF65-F5344CB8AC3E}">
        <p14:creationId xmlns:p14="http://schemas.microsoft.com/office/powerpoint/2010/main" val="35739594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Appliqués à la question des jeunes consommateurs</a:t>
            </a:r>
          </a:p>
        </p:txBody>
      </p:sp>
      <p:sp>
        <p:nvSpPr>
          <p:cNvPr id="3" name="Espace réservé du contenu 2"/>
          <p:cNvSpPr>
            <a:spLocks noGrp="1"/>
          </p:cNvSpPr>
          <p:nvPr>
            <p:ph idx="1"/>
          </p:nvPr>
        </p:nvSpPr>
        <p:spPr/>
        <p:txBody>
          <a:bodyPr>
            <a:normAutofit fontScale="92500" lnSpcReduction="10000"/>
          </a:bodyPr>
          <a:lstStyle/>
          <a:p>
            <a:r>
              <a:rPr lang="fr-FR" dirty="0"/>
              <a:t>Le repérage précoce par…</a:t>
            </a:r>
          </a:p>
          <a:p>
            <a:pPr lvl="1"/>
            <a:r>
              <a:rPr lang="fr-FR" dirty="0"/>
              <a:t>la DEP-ADO</a:t>
            </a:r>
          </a:p>
          <a:p>
            <a:pPr lvl="1"/>
            <a:r>
              <a:rPr lang="fr-FR" dirty="0"/>
              <a:t>CAST Cannabis Abuse Screening Test</a:t>
            </a:r>
          </a:p>
          <a:p>
            <a:pPr lvl="1"/>
            <a:r>
              <a:rPr lang="fr-FR" dirty="0"/>
              <a:t>ADOSPA Adolescent et substance psychoactive</a:t>
            </a:r>
          </a:p>
          <a:p>
            <a:pPr lvl="1"/>
            <a:endParaRPr lang="fr-FR" dirty="0"/>
          </a:p>
          <a:p>
            <a:r>
              <a:rPr lang="fr-FR" dirty="0"/>
              <a:t>L’intervention brève motivationnelle (entretien motivationnel…)</a:t>
            </a:r>
          </a:p>
          <a:p>
            <a:pPr marL="0" indent="0" algn="ctr">
              <a:buNone/>
            </a:pPr>
            <a:r>
              <a:rPr lang="fr-FR" b="1" dirty="0">
                <a:solidFill>
                  <a:srgbClr val="FF0000"/>
                </a:solidFill>
              </a:rPr>
              <a:t>Selon vous, quel serait le principal avantage/bénéfice à modifier votre consommation?</a:t>
            </a:r>
          </a:p>
          <a:p>
            <a:endParaRPr lang="fr-FR" dirty="0"/>
          </a:p>
          <a:p>
            <a:r>
              <a:rPr lang="fr-FR" dirty="0"/>
              <a:t>Des formations visant la compétence réelle : </a:t>
            </a:r>
            <a:r>
              <a:rPr lang="fr-FR" dirty="0" err="1"/>
              <a:t>savoirs-faire</a:t>
            </a:r>
            <a:endParaRPr lang="fr-FR" dirty="0"/>
          </a:p>
          <a:p>
            <a:pPr lvl="1"/>
            <a:r>
              <a:rPr lang="fr-FR" dirty="0"/>
              <a:t>au sein des milieux professionnels </a:t>
            </a:r>
          </a:p>
        </p:txBody>
      </p:sp>
    </p:spTree>
    <p:extLst>
      <p:ext uri="{BB962C8B-B14F-4D97-AF65-F5344CB8AC3E}">
        <p14:creationId xmlns:p14="http://schemas.microsoft.com/office/powerpoint/2010/main" val="5200836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5"/>
          <p:cNvSpPr>
            <a:spLocks noGrp="1" noChangeArrowheads="1"/>
          </p:cNvSpPr>
          <p:nvPr>
            <p:ph type="title"/>
          </p:nvPr>
        </p:nvSpPr>
        <p:spPr>
          <a:noFill/>
        </p:spPr>
        <p:txBody>
          <a:bodyPr/>
          <a:lstStyle/>
          <a:p>
            <a:pPr eaLnBrk="1" hangingPunct="1"/>
            <a:r>
              <a:rPr lang="fr-FR" altLang="fr-FR" dirty="0">
                <a:ea typeface="ＭＳ Ｐゴシック" panose="020B0600070205080204" pitchFamily="34" charset="-128"/>
              </a:rPr>
              <a:t>Comment repérer</a:t>
            </a:r>
          </a:p>
        </p:txBody>
      </p:sp>
      <p:sp>
        <p:nvSpPr>
          <p:cNvPr id="2" name="Espace réservé du texte 1"/>
          <p:cNvSpPr>
            <a:spLocks noGrp="1"/>
          </p:cNvSpPr>
          <p:nvPr>
            <p:ph type="body" idx="1"/>
          </p:nvPr>
        </p:nvSpPr>
        <p:spPr/>
        <p:txBody>
          <a:bodyPr/>
          <a:lstStyle/>
          <a:p>
            <a:r>
              <a:rPr lang="fr-FR" dirty="0"/>
              <a:t>Modalités du repérage</a:t>
            </a:r>
          </a:p>
        </p:txBody>
      </p:sp>
    </p:spTree>
    <p:extLst>
      <p:ext uri="{BB962C8B-B14F-4D97-AF65-F5344CB8AC3E}">
        <p14:creationId xmlns:p14="http://schemas.microsoft.com/office/powerpoint/2010/main" val="41078476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p:txBody>
          <a:bodyPr>
            <a:normAutofit/>
          </a:bodyPr>
          <a:lstStyle/>
          <a:p>
            <a:pPr eaLnBrk="1" hangingPunct="1"/>
            <a:r>
              <a:rPr lang="fr-FR" altLang="fr-FR" dirty="0">
                <a:ea typeface="ＭＳ Ｐゴシック" panose="020B0600070205080204" pitchFamily="34" charset="-128"/>
              </a:rPr>
              <a:t>Deux modalités de repérage</a:t>
            </a:r>
          </a:p>
        </p:txBody>
      </p:sp>
      <p:sp>
        <p:nvSpPr>
          <p:cNvPr id="33796" name="Rectangle 3"/>
          <p:cNvSpPr>
            <a:spLocks noGrp="1" noChangeArrowheads="1"/>
          </p:cNvSpPr>
          <p:nvPr>
            <p:ph idx="1"/>
          </p:nvPr>
        </p:nvSpPr>
        <p:spPr/>
        <p:txBody>
          <a:bodyPr/>
          <a:lstStyle/>
          <a:p>
            <a:pPr eaLnBrk="1" hangingPunct="1">
              <a:buClr>
                <a:schemeClr val="accent2"/>
              </a:buClr>
              <a:buFont typeface="Wingdings" panose="05000000000000000000" pitchFamily="2" charset="2"/>
              <a:buNone/>
            </a:pPr>
            <a:r>
              <a:rPr lang="fr-FR" altLang="fr-FR" dirty="0">
                <a:ea typeface="ＭＳ Ｐゴシック" panose="020B0600070205080204" pitchFamily="34" charset="-128"/>
              </a:rPr>
              <a:t>Opportuniste</a:t>
            </a:r>
          </a:p>
          <a:p>
            <a:pPr lvl="1" eaLnBrk="1" hangingPunct="1">
              <a:buClr>
                <a:schemeClr val="accent2"/>
              </a:buClr>
              <a:buFont typeface="Wingdings" panose="05000000000000000000" pitchFamily="2" charset="2"/>
              <a:buChar char="§"/>
            </a:pPr>
            <a:r>
              <a:rPr lang="fr-FR" altLang="fr-FR" dirty="0">
                <a:ea typeface="ＭＳ Ｐゴシック" panose="020B0600070205080204" pitchFamily="34" charset="-128"/>
              </a:rPr>
              <a:t>repérage des consommations à risque devant des signes particuliers, dans des situations particulières, ou lors de campagnes de sensibilisation </a:t>
            </a:r>
          </a:p>
          <a:p>
            <a:pPr lvl="1" eaLnBrk="1" hangingPunct="1">
              <a:buClr>
                <a:schemeClr val="accent2"/>
              </a:buClr>
              <a:buFont typeface="Wingdings" panose="05000000000000000000" pitchFamily="2" charset="2"/>
              <a:buChar char="§"/>
            </a:pPr>
            <a:endParaRPr lang="fr-FR" altLang="fr-FR" dirty="0">
              <a:ea typeface="ＭＳ Ｐゴシック" panose="020B0600070205080204" pitchFamily="34" charset="-128"/>
            </a:endParaRPr>
          </a:p>
          <a:p>
            <a:pPr eaLnBrk="1" hangingPunct="1">
              <a:buClr>
                <a:schemeClr val="accent2"/>
              </a:buClr>
              <a:buFont typeface="Wingdings" panose="05000000000000000000" pitchFamily="2" charset="2"/>
              <a:buNone/>
            </a:pPr>
            <a:r>
              <a:rPr lang="fr-FR" altLang="fr-FR" dirty="0">
                <a:ea typeface="ＭＳ Ｐゴシック" panose="020B0600070205080204" pitchFamily="34" charset="-128"/>
              </a:rPr>
              <a:t>Systématique </a:t>
            </a:r>
          </a:p>
          <a:p>
            <a:pPr lvl="1" eaLnBrk="1" hangingPunct="1">
              <a:buClr>
                <a:schemeClr val="accent2"/>
              </a:buClr>
              <a:buFont typeface="Wingdings" panose="05000000000000000000" pitchFamily="2" charset="2"/>
              <a:buChar char="§"/>
            </a:pPr>
            <a:r>
              <a:rPr lang="fr-FR" altLang="fr-FR" dirty="0">
                <a:ea typeface="ＭＳ Ｐゴシック" panose="020B0600070205080204" pitchFamily="34" charset="-128"/>
              </a:rPr>
              <a:t>repérage et conseil dans la population générale</a:t>
            </a:r>
          </a:p>
        </p:txBody>
      </p:sp>
    </p:spTree>
    <p:extLst>
      <p:ext uri="{BB962C8B-B14F-4D97-AF65-F5344CB8AC3E}">
        <p14:creationId xmlns:p14="http://schemas.microsoft.com/office/powerpoint/2010/main" val="673802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p:txBody>
          <a:bodyPr/>
          <a:lstStyle/>
          <a:p>
            <a:pPr eaLnBrk="1" hangingPunct="1"/>
            <a:r>
              <a:rPr lang="fr-FR" altLang="fr-FR" dirty="0">
                <a:ea typeface="ＭＳ Ｐゴシック" panose="020B0600070205080204" pitchFamily="34" charset="-128"/>
              </a:rPr>
              <a:t>Être systématique</a:t>
            </a:r>
          </a:p>
        </p:txBody>
      </p:sp>
      <p:sp>
        <p:nvSpPr>
          <p:cNvPr id="34820" name="Rectangle 3"/>
          <p:cNvSpPr>
            <a:spLocks noGrp="1" noChangeArrowheads="1"/>
          </p:cNvSpPr>
          <p:nvPr>
            <p:ph idx="1"/>
          </p:nvPr>
        </p:nvSpPr>
        <p:spPr/>
        <p:txBody>
          <a:bodyPr/>
          <a:lstStyle/>
          <a:p>
            <a:pPr eaLnBrk="1" hangingPunct="1">
              <a:lnSpc>
                <a:spcPct val="90000"/>
              </a:lnSpc>
              <a:buClr>
                <a:schemeClr val="tx2"/>
              </a:buClr>
              <a:buFontTx/>
              <a:buNone/>
            </a:pPr>
            <a:r>
              <a:rPr lang="fr-FR" altLang="fr-FR" dirty="0">
                <a:ea typeface="ＭＳ Ｐゴシック" panose="020B0600070205080204" pitchFamily="34" charset="-128"/>
              </a:rPr>
              <a:t>	</a:t>
            </a:r>
          </a:p>
          <a:p>
            <a:pPr eaLnBrk="1" hangingPunct="1">
              <a:lnSpc>
                <a:spcPct val="90000"/>
              </a:lnSpc>
              <a:buClr>
                <a:schemeClr val="accent2"/>
              </a:buClr>
              <a:buFont typeface="Wingdings" panose="05000000000000000000" pitchFamily="2" charset="2"/>
              <a:buChar char="§"/>
            </a:pPr>
            <a:r>
              <a:rPr lang="fr-FR" altLang="fr-FR" dirty="0">
                <a:ea typeface="ＭＳ Ｐゴシック" panose="020B0600070205080204" pitchFamily="34" charset="-128"/>
              </a:rPr>
              <a:t>Pourquoi être systématique ?</a:t>
            </a:r>
          </a:p>
          <a:p>
            <a:pPr marL="522288" lvl="1" indent="0">
              <a:buClr>
                <a:schemeClr val="tx2"/>
              </a:buClr>
            </a:pPr>
            <a:r>
              <a:rPr lang="fr-FR" altLang="fr-FR" dirty="0">
                <a:ea typeface="ＭＳ Ｐゴシック" panose="020B0600070205080204" pitchFamily="34" charset="-128"/>
              </a:rPr>
              <a:t> Seul moyen d’échapper à la sélectivité</a:t>
            </a:r>
          </a:p>
          <a:p>
            <a:pPr marL="522288" lvl="1" indent="0">
              <a:buClr>
                <a:schemeClr val="tx2"/>
              </a:buClr>
            </a:pPr>
            <a:r>
              <a:rPr lang="fr-FR" altLang="fr-FR" dirty="0">
                <a:ea typeface="ＭＳ Ｐゴシック" panose="020B0600070205080204" pitchFamily="34" charset="-128"/>
              </a:rPr>
              <a:t> Pour ne pas stigmatiser</a:t>
            </a:r>
          </a:p>
          <a:p>
            <a:pPr marL="522288" lvl="1" indent="0">
              <a:buClr>
                <a:schemeClr val="tx2"/>
              </a:buClr>
            </a:pPr>
            <a:r>
              <a:rPr lang="fr-FR" altLang="fr-FR" dirty="0">
                <a:ea typeface="ＭＳ Ｐゴシック" panose="020B0600070205080204" pitchFamily="34" charset="-128"/>
              </a:rPr>
              <a:t> Possibilité d’être surpris</a:t>
            </a:r>
          </a:p>
          <a:p>
            <a:pPr marL="522288" lvl="1" indent="0">
              <a:buClr>
                <a:schemeClr val="tx2"/>
              </a:buClr>
            </a:pPr>
            <a:endParaRPr lang="fr-FR" altLang="fr-FR" dirty="0">
              <a:ea typeface="ＭＳ Ｐゴシック" panose="020B0600070205080204" pitchFamily="34" charset="-128"/>
            </a:endParaRPr>
          </a:p>
          <a:p>
            <a:pPr eaLnBrk="1" hangingPunct="1">
              <a:lnSpc>
                <a:spcPct val="90000"/>
              </a:lnSpc>
              <a:buClr>
                <a:schemeClr val="accent2"/>
              </a:buClr>
              <a:buFont typeface="Wingdings" panose="05000000000000000000" pitchFamily="2" charset="2"/>
              <a:buChar char="§"/>
            </a:pPr>
            <a:r>
              <a:rPr lang="fr-FR" altLang="fr-FR" dirty="0">
                <a:ea typeface="ＭＳ Ｐゴシック" panose="020B0600070205080204" pitchFamily="34" charset="-128"/>
              </a:rPr>
              <a:t>Comment administrer le questionnaire ?</a:t>
            </a:r>
          </a:p>
          <a:p>
            <a:pPr marL="522288" lvl="1" indent="0">
              <a:buClr>
                <a:schemeClr val="tx2"/>
              </a:buClr>
            </a:pPr>
            <a:r>
              <a:rPr lang="fr-FR" altLang="fr-FR" dirty="0">
                <a:ea typeface="ＭＳ Ｐゴシック" panose="020B0600070205080204" pitchFamily="34" charset="-128"/>
              </a:rPr>
              <a:t> Le proposer</a:t>
            </a:r>
          </a:p>
          <a:p>
            <a:pPr marL="522288" lvl="1" indent="0">
              <a:buClr>
                <a:schemeClr val="tx2"/>
              </a:buClr>
            </a:pPr>
            <a:r>
              <a:rPr lang="fr-FR" altLang="fr-FR" dirty="0">
                <a:ea typeface="ＭＳ Ｐゴシック" panose="020B0600070205080204" pitchFamily="34" charset="-128"/>
              </a:rPr>
              <a:t> Le faire passer</a:t>
            </a:r>
          </a:p>
          <a:p>
            <a:pPr eaLnBrk="1" hangingPunct="1">
              <a:lnSpc>
                <a:spcPct val="90000"/>
              </a:lnSpc>
              <a:buFontTx/>
              <a:buNone/>
            </a:pPr>
            <a:endParaRPr lang="fr-FR" altLang="fr-FR" dirty="0">
              <a:ea typeface="ＭＳ Ｐゴシック" panose="020B0600070205080204" pitchFamily="34" charset="-128"/>
            </a:endParaRPr>
          </a:p>
        </p:txBody>
      </p:sp>
    </p:spTree>
    <p:extLst>
      <p:ext uri="{BB962C8B-B14F-4D97-AF65-F5344CB8AC3E}">
        <p14:creationId xmlns:p14="http://schemas.microsoft.com/office/powerpoint/2010/main" val="13423005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p:txBody>
          <a:bodyPr>
            <a:noAutofit/>
          </a:bodyPr>
          <a:lstStyle/>
          <a:p>
            <a:r>
              <a:rPr lang="fr-FR" altLang="fr-FR" sz="2400" dirty="0">
                <a:ea typeface="ＭＳ Ｐゴシック" panose="020B0600070205080204" pitchFamily="34" charset="-128"/>
              </a:rPr>
              <a:t>DEP-ADO :</a:t>
            </a:r>
            <a:br>
              <a:rPr lang="fr-FR" altLang="fr-FR" sz="2400" dirty="0">
                <a:ea typeface="ＭＳ Ｐゴシック" panose="020B0600070205080204" pitchFamily="34" charset="-128"/>
              </a:rPr>
            </a:br>
            <a:r>
              <a:rPr lang="fr-FR" altLang="fr-FR" sz="1600" dirty="0">
                <a:ea typeface="ＭＳ Ｐゴシック" panose="020B0600070205080204" pitchFamily="34" charset="-128"/>
              </a:rPr>
              <a:t>grille de dépistage </a:t>
            </a:r>
            <a:r>
              <a:rPr lang="fr-FR" sz="1600" dirty="0"/>
              <a:t>des consommations problématiques d’alcool et de drogues chez les adolescents et les adolescentes</a:t>
            </a:r>
            <a:endParaRPr lang="fr-FR" altLang="fr-FR" sz="1800" dirty="0">
              <a:ea typeface="ＭＳ Ｐゴシック" panose="020B0600070205080204" pitchFamily="34" charset="-128"/>
            </a:endParaRPr>
          </a:p>
        </p:txBody>
      </p:sp>
      <p:sp>
        <p:nvSpPr>
          <p:cNvPr id="35844" name="Rectangle 3"/>
          <p:cNvSpPr>
            <a:spLocks noGrp="1" noChangeArrowheads="1"/>
          </p:cNvSpPr>
          <p:nvPr>
            <p:ph idx="1"/>
          </p:nvPr>
        </p:nvSpPr>
        <p:spPr/>
        <p:txBody>
          <a:bodyPr/>
          <a:lstStyle/>
          <a:p>
            <a:pPr eaLnBrk="1" hangingPunct="1">
              <a:buClr>
                <a:schemeClr val="accent2"/>
              </a:buClr>
              <a:buFont typeface="Wingdings" panose="05000000000000000000" pitchFamily="2" charset="2"/>
              <a:buChar char="§"/>
            </a:pPr>
            <a:r>
              <a:rPr lang="fr-FR" altLang="fr-FR" dirty="0" err="1">
                <a:ea typeface="ＭＳ Ｐゴシック" panose="020B0600070205080204" pitchFamily="34" charset="-128"/>
              </a:rPr>
              <a:t>Autoquestionnaire</a:t>
            </a:r>
            <a:r>
              <a:rPr lang="fr-FR" altLang="fr-FR" dirty="0">
                <a:ea typeface="ＭＳ Ｐゴシック" panose="020B0600070205080204" pitchFamily="34" charset="-128"/>
              </a:rPr>
              <a:t> (papier ou informatique)</a:t>
            </a:r>
            <a:br>
              <a:rPr lang="fr-FR" altLang="fr-FR" dirty="0">
                <a:ea typeface="ＭＳ Ｐゴシック" panose="020B0600070205080204" pitchFamily="34" charset="-128"/>
              </a:rPr>
            </a:br>
            <a:endParaRPr lang="fr-FR" altLang="fr-FR" dirty="0">
              <a:ea typeface="ＭＳ Ｐゴシック" panose="020B0600070205080204" pitchFamily="34" charset="-128"/>
            </a:endParaRPr>
          </a:p>
          <a:p>
            <a:pPr eaLnBrk="1" hangingPunct="1">
              <a:buClr>
                <a:schemeClr val="accent2"/>
              </a:buClr>
              <a:buFont typeface="Wingdings" panose="05000000000000000000" pitchFamily="2" charset="2"/>
              <a:buChar char="§"/>
            </a:pPr>
            <a:r>
              <a:rPr lang="fr-FR" altLang="fr-FR" dirty="0">
                <a:ea typeface="ＭＳ Ｐゴシック" panose="020B0600070205080204" pitchFamily="34" charset="-128"/>
              </a:rPr>
              <a:t>La passation se fait en salle d’attente : gain de temps</a:t>
            </a:r>
            <a:br>
              <a:rPr lang="fr-FR" altLang="fr-FR" dirty="0">
                <a:ea typeface="ＭＳ Ｐゴシック" panose="020B0600070205080204" pitchFamily="34" charset="-128"/>
              </a:rPr>
            </a:br>
            <a:endParaRPr lang="fr-FR" altLang="fr-FR" dirty="0">
              <a:ea typeface="ＭＳ Ｐゴシック" panose="020B0600070205080204" pitchFamily="34" charset="-128"/>
            </a:endParaRPr>
          </a:p>
          <a:p>
            <a:pPr eaLnBrk="1" hangingPunct="1">
              <a:buClr>
                <a:schemeClr val="accent2"/>
              </a:buClr>
              <a:buFont typeface="Wingdings" panose="05000000000000000000" pitchFamily="2" charset="2"/>
              <a:buChar char="§"/>
            </a:pPr>
            <a:r>
              <a:rPr lang="fr-FR" altLang="fr-FR" dirty="0">
                <a:ea typeface="ＭＳ Ｐゴシック" panose="020B0600070205080204" pitchFamily="34" charset="-128"/>
              </a:rPr>
              <a:t>Questions portant sur les 12 derniers mois</a:t>
            </a:r>
          </a:p>
        </p:txBody>
      </p:sp>
    </p:spTree>
    <p:extLst>
      <p:ext uri="{BB962C8B-B14F-4D97-AF65-F5344CB8AC3E}">
        <p14:creationId xmlns:p14="http://schemas.microsoft.com/office/powerpoint/2010/main" val="7144438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u numéro de diapositive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fld id="{B876367C-ECD1-4F10-BBCB-8310781BA0AF}" type="slidenum">
              <a:rPr lang="fr-FR" altLang="fr-FR" sz="1400"/>
              <a:pPr>
                <a:spcBef>
                  <a:spcPct val="0"/>
                </a:spcBef>
                <a:buFontTx/>
                <a:buNone/>
              </a:pPr>
              <a:t>29</a:t>
            </a:fld>
            <a:endParaRPr lang="fr-FR" altLang="fr-FR" sz="1400"/>
          </a:p>
        </p:txBody>
      </p:sp>
      <p:sp>
        <p:nvSpPr>
          <p:cNvPr id="36868" name="Rectangle 3"/>
          <p:cNvSpPr>
            <a:spLocks noGrp="1" noChangeArrowheads="1"/>
          </p:cNvSpPr>
          <p:nvPr>
            <p:ph type="body" idx="1"/>
          </p:nvPr>
        </p:nvSpPr>
        <p:spPr/>
        <p:txBody>
          <a:bodyPr/>
          <a:lstStyle/>
          <a:p>
            <a:pPr eaLnBrk="1" hangingPunct="1">
              <a:lnSpc>
                <a:spcPct val="80000"/>
              </a:lnSpc>
              <a:buFontTx/>
              <a:buNone/>
            </a:pPr>
            <a:r>
              <a:rPr lang="fr-FR" altLang="fr-FR" sz="500">
                <a:ea typeface="ＭＳ Ｐゴシック" panose="020B0600070205080204" pitchFamily="34" charset="-128"/>
              </a:rPr>
              <a:t>,</a:t>
            </a:r>
            <a:endParaRPr lang="fr-FR" altLang="fr-FR" sz="900">
              <a:ea typeface="ＭＳ Ｐゴシック" panose="020B0600070205080204" pitchFamily="34" charset="-128"/>
            </a:endParaRPr>
          </a:p>
        </p:txBody>
      </p:sp>
      <p:sp>
        <p:nvSpPr>
          <p:cNvPr id="2" name="Titre 1"/>
          <p:cNvSpPr>
            <a:spLocks noGrp="1"/>
          </p:cNvSpPr>
          <p:nvPr>
            <p:ph type="title"/>
          </p:nvPr>
        </p:nvSpPr>
        <p:spPr/>
        <p:txBody>
          <a:bodyPr/>
          <a:lstStyle/>
          <a:p>
            <a:endParaRPr lang="fr-FR"/>
          </a:p>
        </p:txBody>
      </p:sp>
      <p:pic>
        <p:nvPicPr>
          <p:cNvPr id="3" name="Image 2"/>
          <p:cNvPicPr>
            <a:picLocks noChangeAspect="1"/>
          </p:cNvPicPr>
          <p:nvPr/>
        </p:nvPicPr>
        <p:blipFill>
          <a:blip r:embed="rId2"/>
          <a:stretch>
            <a:fillRect/>
          </a:stretch>
        </p:blipFill>
        <p:spPr>
          <a:xfrm>
            <a:off x="153686" y="-1"/>
            <a:ext cx="5613194" cy="5649022"/>
          </a:xfrm>
          <a:prstGeom prst="rect">
            <a:avLst/>
          </a:prstGeom>
        </p:spPr>
      </p:pic>
      <p:pic>
        <p:nvPicPr>
          <p:cNvPr id="4" name="Image 3"/>
          <p:cNvPicPr>
            <a:picLocks noChangeAspect="1"/>
          </p:cNvPicPr>
          <p:nvPr/>
        </p:nvPicPr>
        <p:blipFill>
          <a:blip r:embed="rId3"/>
          <a:stretch>
            <a:fillRect/>
          </a:stretch>
        </p:blipFill>
        <p:spPr>
          <a:xfrm>
            <a:off x="7352146" y="15321"/>
            <a:ext cx="4906260" cy="6833903"/>
          </a:xfrm>
          <a:prstGeom prst="rect">
            <a:avLst/>
          </a:prstGeom>
        </p:spPr>
      </p:pic>
      <p:pic>
        <p:nvPicPr>
          <p:cNvPr id="5" name="Image 4"/>
          <p:cNvPicPr>
            <a:picLocks noChangeAspect="1"/>
          </p:cNvPicPr>
          <p:nvPr/>
        </p:nvPicPr>
        <p:blipFill>
          <a:blip r:embed="rId4"/>
          <a:stretch>
            <a:fillRect/>
          </a:stretch>
        </p:blipFill>
        <p:spPr>
          <a:xfrm>
            <a:off x="0" y="5610930"/>
            <a:ext cx="4928680" cy="1244906"/>
          </a:xfrm>
          <a:prstGeom prst="rect">
            <a:avLst/>
          </a:prstGeom>
        </p:spPr>
      </p:pic>
    </p:spTree>
    <p:extLst>
      <p:ext uri="{BB962C8B-B14F-4D97-AF65-F5344CB8AC3E}">
        <p14:creationId xmlns:p14="http://schemas.microsoft.com/office/powerpoint/2010/main" val="17375848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166253" y="-151332"/>
            <a:ext cx="11859491" cy="5725477"/>
          </a:xfrm>
          <a:prstGeom prst="rect">
            <a:avLst/>
          </a:prstGeom>
        </p:spPr>
      </p:pic>
      <p:pic>
        <p:nvPicPr>
          <p:cNvPr id="5" name="Image 4"/>
          <p:cNvPicPr>
            <a:picLocks noChangeAspect="1"/>
          </p:cNvPicPr>
          <p:nvPr/>
        </p:nvPicPr>
        <p:blipFill>
          <a:blip r:embed="rId3"/>
          <a:stretch>
            <a:fillRect/>
          </a:stretch>
        </p:blipFill>
        <p:spPr>
          <a:xfrm>
            <a:off x="544940" y="6090602"/>
            <a:ext cx="11102116" cy="633238"/>
          </a:xfrm>
          <a:prstGeom prst="rect">
            <a:avLst/>
          </a:prstGeom>
        </p:spPr>
      </p:pic>
    </p:spTree>
    <p:extLst>
      <p:ext uri="{BB962C8B-B14F-4D97-AF65-F5344CB8AC3E}">
        <p14:creationId xmlns:p14="http://schemas.microsoft.com/office/powerpoint/2010/main" val="32758340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a:xfrm>
            <a:off x="1664119" y="2492896"/>
            <a:ext cx="3456384" cy="566936"/>
          </a:xfrm>
        </p:spPr>
        <p:txBody>
          <a:bodyPr>
            <a:normAutofit fontScale="90000"/>
          </a:bodyPr>
          <a:lstStyle/>
          <a:p>
            <a:pPr eaLnBrk="1" hangingPunct="1"/>
            <a:r>
              <a:rPr lang="fr-FR" altLang="fr-FR" dirty="0">
                <a:ea typeface="ＭＳ Ｐゴシック" panose="020B0600070205080204" pitchFamily="34" charset="-128"/>
                <a:cs typeface="Arial" panose="020B0604020202020204" pitchFamily="34" charset="0"/>
              </a:rPr>
              <a:t>CAST</a:t>
            </a:r>
            <a:endParaRPr lang="fr-FR" altLang="fr-FR" sz="3200" dirty="0">
              <a:ea typeface="ＭＳ Ｐゴシック" panose="020B0600070205080204" pitchFamily="34" charset="-128"/>
              <a:cs typeface="Arial" panose="020B0604020202020204" pitchFamily="34" charset="0"/>
            </a:endParaRPr>
          </a:p>
        </p:txBody>
      </p:sp>
      <p:sp>
        <p:nvSpPr>
          <p:cNvPr id="2" name="Espace réservé du contenu 1"/>
          <p:cNvSpPr>
            <a:spLocks noGrp="1"/>
          </p:cNvSpPr>
          <p:nvPr>
            <p:ph idx="1"/>
          </p:nvPr>
        </p:nvSpPr>
        <p:spPr/>
        <p:txBody>
          <a:bodyPr/>
          <a:lstStyle/>
          <a:p>
            <a:endParaRPr lang="fr-FR"/>
          </a:p>
        </p:txBody>
      </p:sp>
      <p:pic>
        <p:nvPicPr>
          <p:cNvPr id="3" name="Image 2"/>
          <p:cNvPicPr>
            <a:picLocks noChangeAspect="1"/>
          </p:cNvPicPr>
          <p:nvPr/>
        </p:nvPicPr>
        <p:blipFill>
          <a:blip r:embed="rId2"/>
          <a:stretch>
            <a:fillRect/>
          </a:stretch>
        </p:blipFill>
        <p:spPr>
          <a:xfrm>
            <a:off x="4511825" y="6168"/>
            <a:ext cx="6175415" cy="6851833"/>
          </a:xfrm>
          <a:prstGeom prst="rect">
            <a:avLst/>
          </a:prstGeom>
        </p:spPr>
      </p:pic>
    </p:spTree>
    <p:extLst>
      <p:ext uri="{BB962C8B-B14F-4D97-AF65-F5344CB8AC3E}">
        <p14:creationId xmlns:p14="http://schemas.microsoft.com/office/powerpoint/2010/main" val="36158613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28287" y="2348880"/>
            <a:ext cx="3826768" cy="1143000"/>
          </a:xfrm>
        </p:spPr>
        <p:txBody>
          <a:bodyPr/>
          <a:lstStyle/>
          <a:p>
            <a:r>
              <a:rPr lang="fr-FR" dirty="0"/>
              <a:t>ADOSPA</a:t>
            </a:r>
          </a:p>
        </p:txBody>
      </p:sp>
      <p:pic>
        <p:nvPicPr>
          <p:cNvPr id="4" name="Espace réservé du contenu 3"/>
          <p:cNvPicPr>
            <a:picLocks noGrp="1" noChangeAspect="1"/>
          </p:cNvPicPr>
          <p:nvPr>
            <p:ph idx="1"/>
          </p:nvPr>
        </p:nvPicPr>
        <p:blipFill>
          <a:blip r:embed="rId2"/>
          <a:stretch>
            <a:fillRect/>
          </a:stretch>
        </p:blipFill>
        <p:spPr>
          <a:xfrm>
            <a:off x="4511824" y="1"/>
            <a:ext cx="6048672" cy="6888953"/>
          </a:xfrm>
          <a:prstGeom prst="rect">
            <a:avLst/>
          </a:prstGeom>
        </p:spPr>
      </p:pic>
    </p:spTree>
    <p:extLst>
      <p:ext uri="{BB962C8B-B14F-4D97-AF65-F5344CB8AC3E}">
        <p14:creationId xmlns:p14="http://schemas.microsoft.com/office/powerpoint/2010/main" val="32553162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6" name="Espace réservé du contenu 5"/>
          <p:cNvPicPr>
            <a:picLocks noGrp="1" noChangeAspect="1"/>
          </p:cNvPicPr>
          <p:nvPr>
            <p:ph idx="1"/>
          </p:nvPr>
        </p:nvPicPr>
        <p:blipFill>
          <a:blip r:embed="rId2"/>
          <a:stretch>
            <a:fillRect/>
          </a:stretch>
        </p:blipFill>
        <p:spPr>
          <a:xfrm>
            <a:off x="6225309" y="0"/>
            <a:ext cx="5966691" cy="4019824"/>
          </a:xfrm>
          <a:prstGeom prst="rect">
            <a:avLst/>
          </a:prstGeom>
        </p:spPr>
      </p:pic>
      <p:pic>
        <p:nvPicPr>
          <p:cNvPr id="4" name="Image 3"/>
          <p:cNvPicPr>
            <a:picLocks noChangeAspect="1"/>
          </p:cNvPicPr>
          <p:nvPr/>
        </p:nvPicPr>
        <p:blipFill>
          <a:blip r:embed="rId3"/>
          <a:stretch>
            <a:fillRect/>
          </a:stretch>
        </p:blipFill>
        <p:spPr>
          <a:xfrm>
            <a:off x="102320" y="-1"/>
            <a:ext cx="6243062" cy="6822363"/>
          </a:xfrm>
          <a:prstGeom prst="rect">
            <a:avLst/>
          </a:prstGeom>
        </p:spPr>
      </p:pic>
      <p:pic>
        <p:nvPicPr>
          <p:cNvPr id="7" name="Image 6"/>
          <p:cNvPicPr>
            <a:picLocks noChangeAspect="1"/>
          </p:cNvPicPr>
          <p:nvPr/>
        </p:nvPicPr>
        <p:blipFill>
          <a:blip r:embed="rId4"/>
          <a:stretch>
            <a:fillRect/>
          </a:stretch>
        </p:blipFill>
        <p:spPr>
          <a:xfrm>
            <a:off x="6345382" y="3980092"/>
            <a:ext cx="5763972" cy="2863407"/>
          </a:xfrm>
          <a:prstGeom prst="rect">
            <a:avLst/>
          </a:prstGeom>
        </p:spPr>
      </p:pic>
    </p:spTree>
    <p:extLst>
      <p:ext uri="{BB962C8B-B14F-4D97-AF65-F5344CB8AC3E}">
        <p14:creationId xmlns:p14="http://schemas.microsoft.com/office/powerpoint/2010/main" val="8736893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Outils « écrans »</a:t>
            </a:r>
          </a:p>
        </p:txBody>
      </p:sp>
      <p:sp>
        <p:nvSpPr>
          <p:cNvPr id="3" name="Espace réservé du texte 2"/>
          <p:cNvSpPr>
            <a:spLocks noGrp="1"/>
          </p:cNvSpPr>
          <p:nvPr>
            <p:ph type="body" idx="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D7CB79-E252-420F-A78B-64EF0A7B0799}" type="slidenum">
              <a:rPr kumimoji="0" lang="fr-FR" sz="1200" b="0" i="0" u="none" strike="noStrike" kern="1200" cap="none" spc="0" normalizeH="0" baseline="0" noProof="0" smtClean="0">
                <a:ln>
                  <a:noFill/>
                </a:ln>
                <a:solidFill>
                  <a:srgbClr val="8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srgbClr val="8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8955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7855" y="143453"/>
            <a:ext cx="10910455" cy="1325563"/>
          </a:xfrm>
        </p:spPr>
        <p:txBody>
          <a:bodyPr>
            <a:normAutofit/>
          </a:bodyPr>
          <a:lstStyle/>
          <a:p>
            <a:r>
              <a:rPr lang="fr-FR" dirty="0"/>
              <a:t>Evaluer son inquiétude…</a:t>
            </a:r>
            <a:br>
              <a:rPr lang="fr-FR" dirty="0"/>
            </a:br>
            <a:r>
              <a:rPr lang="fr-FR" dirty="0"/>
              <a:t>Quelques questions clés</a:t>
            </a:r>
          </a:p>
        </p:txBody>
      </p:sp>
      <p:sp>
        <p:nvSpPr>
          <p:cNvPr id="5" name="Espace réservé du contenu 4"/>
          <p:cNvSpPr>
            <a:spLocks noGrp="1"/>
          </p:cNvSpPr>
          <p:nvPr>
            <p:ph idx="1"/>
          </p:nvPr>
        </p:nvSpPr>
        <p:spPr>
          <a:xfrm>
            <a:off x="267855" y="1825625"/>
            <a:ext cx="11924145" cy="4351338"/>
          </a:xfrm>
        </p:spPr>
        <p:txBody>
          <a:bodyPr>
            <a:normAutofit fontScale="92500"/>
          </a:bodyPr>
          <a:lstStyle/>
          <a:p>
            <a:pPr marL="514350" indent="-514350">
              <a:buFont typeface="+mj-lt"/>
              <a:buAutoNum type="arabicParenR"/>
            </a:pPr>
            <a:r>
              <a:rPr lang="fr-FR" dirty="0"/>
              <a:t>Votre enfant joue-t-il presque tous les jours?</a:t>
            </a:r>
          </a:p>
          <a:p>
            <a:pPr marL="514350" indent="-514350">
              <a:buFont typeface="+mj-lt"/>
              <a:buAutoNum type="arabicParenR"/>
            </a:pPr>
            <a:r>
              <a:rPr lang="fr-FR" dirty="0"/>
              <a:t>Votre enfant joue-t-il longtemps sans s’arrêter? (trois à quatre heures de suite)</a:t>
            </a:r>
          </a:p>
          <a:p>
            <a:pPr marL="514350" indent="-514350">
              <a:buFont typeface="+mj-lt"/>
              <a:buAutoNum type="arabicParenR"/>
            </a:pPr>
            <a:r>
              <a:rPr lang="fr-FR" dirty="0"/>
              <a:t>Votre enfant joue-t-il pour « l’excitation »?</a:t>
            </a:r>
          </a:p>
          <a:p>
            <a:pPr marL="514350" indent="-514350">
              <a:buFont typeface="+mj-lt"/>
              <a:buAutoNum type="arabicParenR"/>
            </a:pPr>
            <a:r>
              <a:rPr lang="fr-FR" dirty="0"/>
              <a:t>Votre enfant a-t-il abandonné ses relations sociales ou ses activités sportives au profit des jeux vidéo?</a:t>
            </a:r>
          </a:p>
          <a:p>
            <a:pPr marL="514350" indent="-514350">
              <a:buFont typeface="+mj-lt"/>
              <a:buAutoNum type="arabicParenR"/>
            </a:pPr>
            <a:r>
              <a:rPr lang="fr-FR" dirty="0"/>
              <a:t>Votre enfant joue-t-il au lieu de faire ses devoirs?</a:t>
            </a:r>
          </a:p>
          <a:p>
            <a:pPr marL="514350" indent="-514350">
              <a:buFont typeface="+mj-lt"/>
              <a:buAutoNum type="arabicParenR"/>
            </a:pPr>
            <a:r>
              <a:rPr lang="fr-FR" dirty="0"/>
              <a:t>Votre enfant essaye-t-il d’arrêter de jouer sans y parvenir?</a:t>
            </a:r>
          </a:p>
          <a:p>
            <a:endParaRPr lang="fr-FR" dirty="0"/>
          </a:p>
          <a:p>
            <a:pPr marL="0" indent="0">
              <a:buNone/>
            </a:pPr>
            <a:r>
              <a:rPr lang="fr-FR" b="1" i="1" dirty="0"/>
              <a:t>4 réponses positives ou plus doivent alerter les parents</a:t>
            </a:r>
          </a:p>
        </p:txBody>
      </p:sp>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33140-4627-46BB-A308-95243C700756}" type="slidenum">
              <a:rPr kumimoji="0" lang="fr-FR" sz="1200" b="0" i="0" u="none" strike="noStrike" kern="1200" cap="none" spc="0" normalizeH="0" baseline="0" noProof="0" smtClean="0">
                <a:ln>
                  <a:noFill/>
                </a:ln>
                <a:solidFill>
                  <a:srgbClr val="8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a:ln>
                <a:noFill/>
              </a:ln>
              <a:solidFill>
                <a:srgbClr val="8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75699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286328" y="2075199"/>
            <a:ext cx="11067472" cy="3672408"/>
          </a:xfrm>
        </p:spPr>
        <p:txBody>
          <a:bodyPr>
            <a:normAutofit/>
          </a:bodyPr>
          <a:lstStyle/>
          <a:p>
            <a:r>
              <a:rPr lang="fr-FR" dirty="0"/>
              <a:t>Le jeu vidéo constitue-t-il l’unique source de plaisir dans ma vie?</a:t>
            </a:r>
          </a:p>
          <a:p>
            <a:r>
              <a:rPr lang="fr-FR" dirty="0"/>
              <a:t>Est-ce que je peux réduire, voire me passer des jeux vidéo?</a:t>
            </a:r>
          </a:p>
          <a:p>
            <a:r>
              <a:rPr lang="fr-FR" dirty="0"/>
              <a:t>Le temps passé sur le jeu a-t-il une influence sur mes résultats scolaires?</a:t>
            </a:r>
          </a:p>
          <a:p>
            <a:r>
              <a:rPr lang="fr-FR" dirty="0"/>
              <a:t>Est-ce que je ne vois plus et ne sors plus avec mes amis?</a:t>
            </a:r>
          </a:p>
          <a:p>
            <a:endParaRPr lang="fr-FR" dirty="0"/>
          </a:p>
          <a:p>
            <a:pPr marL="0" indent="0" algn="ctr">
              <a:buNone/>
            </a:pPr>
            <a:r>
              <a:rPr lang="fr-FR" b="1" i="1" dirty="0"/>
              <a:t>Une réponse positive évoque une pratique à risque</a:t>
            </a:r>
          </a:p>
        </p:txBody>
      </p:sp>
      <p:sp>
        <p:nvSpPr>
          <p:cNvPr id="3" name="Espace réservé du numéro de diapositive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33140-4627-46BB-A308-95243C700756}" type="slidenum">
              <a:rPr kumimoji="0" lang="fr-FR" sz="1200" b="0" i="0" u="none" strike="noStrike" kern="1200" cap="none" spc="0" normalizeH="0" baseline="0" noProof="0" smtClean="0">
                <a:ln>
                  <a:noFill/>
                </a:ln>
                <a:solidFill>
                  <a:srgbClr val="8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srgbClr val="800000"/>
              </a:solidFill>
              <a:effectLst/>
              <a:uLnTx/>
              <a:uFillTx/>
              <a:latin typeface="Calibri" panose="020F0502020204030204"/>
              <a:ea typeface="+mn-ea"/>
              <a:cs typeface="+mn-cs"/>
            </a:endParaRPr>
          </a:p>
        </p:txBody>
      </p:sp>
      <p:sp>
        <p:nvSpPr>
          <p:cNvPr id="2" name="Titre 1"/>
          <p:cNvSpPr>
            <a:spLocks noGrp="1"/>
          </p:cNvSpPr>
          <p:nvPr>
            <p:ph type="title"/>
          </p:nvPr>
        </p:nvSpPr>
        <p:spPr/>
        <p:txBody>
          <a:bodyPr>
            <a:normAutofit/>
          </a:bodyPr>
          <a:lstStyle/>
          <a:p>
            <a:r>
              <a:rPr lang="fr-FR" dirty="0"/>
              <a:t>A destination des joueurs…</a:t>
            </a:r>
            <a:br>
              <a:rPr lang="fr-FR" dirty="0"/>
            </a:br>
            <a:r>
              <a:rPr lang="fr-FR" dirty="0"/>
              <a:t>Quelques questions à se poser</a:t>
            </a:r>
          </a:p>
        </p:txBody>
      </p:sp>
    </p:spTree>
    <p:extLst>
      <p:ext uri="{BB962C8B-B14F-4D97-AF65-F5344CB8AC3E}">
        <p14:creationId xmlns:p14="http://schemas.microsoft.com/office/powerpoint/2010/main" val="16077405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idx="1"/>
          </p:nvPr>
        </p:nvSpPr>
        <p:spPr>
          <a:xfrm>
            <a:off x="138546" y="1736660"/>
            <a:ext cx="11896436" cy="4340867"/>
          </a:xfrm>
        </p:spPr>
        <p:txBody>
          <a:bodyPr>
            <a:normAutofit fontScale="85000" lnSpcReduction="20000"/>
          </a:bodyPr>
          <a:lstStyle/>
          <a:p>
            <a:r>
              <a:rPr lang="fr-FR" dirty="0"/>
              <a:t>Le jeu doit rester un loisir et un moyen d’évasion. S’il devient l’unique objet d’investissement et qu’il devient nécessaire, le loisir se transforme en contrainte.</a:t>
            </a:r>
          </a:p>
          <a:p>
            <a:endParaRPr lang="fr-FR" dirty="0"/>
          </a:p>
          <a:p>
            <a:r>
              <a:rPr lang="fr-FR" dirty="0"/>
              <a:t>La liberté étant le bien le plus précieux, nul comportement ne doit l’entraver, pas même le jeu.</a:t>
            </a:r>
          </a:p>
          <a:p>
            <a:endParaRPr lang="fr-FR" dirty="0"/>
          </a:p>
          <a:p>
            <a:r>
              <a:rPr lang="fr-FR" dirty="0"/>
              <a:t>Les loisirs qui nécessitent le plus d’investissements et d’efforts comme le sport ou la musique procurent les plaisirs les plus intenses et les plus durables.</a:t>
            </a:r>
          </a:p>
          <a:p>
            <a:endParaRPr lang="fr-FR" dirty="0"/>
          </a:p>
          <a:p>
            <a:r>
              <a:rPr lang="fr-FR" dirty="0"/>
              <a:t>Il y a différentes manières de jouer, seul ou en groupe. Les jeux en groupe sont toujours plus fun. Ils le sont encore plus lorsqu’il existe un contact direct, parce que c’est le meilleur moyen d’échanger des émotions.</a:t>
            </a:r>
          </a:p>
        </p:txBody>
      </p:sp>
      <p:sp>
        <p:nvSpPr>
          <p:cNvPr id="3" name="Espace réservé du numéro de diapositive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33140-4627-46BB-A308-95243C700756}" type="slidenum">
              <a:rPr kumimoji="0" lang="fr-FR" sz="1200" b="0" i="0" u="none" strike="noStrike" kern="1200" cap="none" spc="0" normalizeH="0" baseline="0" noProof="0" smtClean="0">
                <a:ln>
                  <a:noFill/>
                </a:ln>
                <a:solidFill>
                  <a:srgbClr val="8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srgbClr val="800000"/>
              </a:solidFill>
              <a:effectLst/>
              <a:uLnTx/>
              <a:uFillTx/>
              <a:latin typeface="Calibri" panose="020F0502020204030204"/>
              <a:ea typeface="+mn-ea"/>
              <a:cs typeface="+mn-cs"/>
            </a:endParaRPr>
          </a:p>
        </p:txBody>
      </p:sp>
      <p:sp>
        <p:nvSpPr>
          <p:cNvPr id="2" name="Titre 1"/>
          <p:cNvSpPr>
            <a:spLocks noGrp="1"/>
          </p:cNvSpPr>
          <p:nvPr>
            <p:ph type="title"/>
          </p:nvPr>
        </p:nvSpPr>
        <p:spPr>
          <a:xfrm>
            <a:off x="367146" y="0"/>
            <a:ext cx="10515600" cy="1325563"/>
          </a:xfrm>
        </p:spPr>
        <p:txBody>
          <a:bodyPr>
            <a:normAutofit/>
          </a:bodyPr>
          <a:lstStyle/>
          <a:p>
            <a:r>
              <a:rPr lang="fr-FR" dirty="0"/>
              <a:t>A destination des joueurs…</a:t>
            </a:r>
            <a:br>
              <a:rPr lang="fr-FR" dirty="0"/>
            </a:br>
            <a:r>
              <a:rPr lang="fr-FR" dirty="0"/>
              <a:t>Quelques conseils</a:t>
            </a:r>
          </a:p>
        </p:txBody>
      </p:sp>
    </p:spTree>
    <p:extLst>
      <p:ext uri="{BB962C8B-B14F-4D97-AF65-F5344CB8AC3E}">
        <p14:creationId xmlns:p14="http://schemas.microsoft.com/office/powerpoint/2010/main" val="37342190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Internet Addiction Test</a:t>
            </a:r>
          </a:p>
        </p:txBody>
      </p:sp>
      <p:sp>
        <p:nvSpPr>
          <p:cNvPr id="3" name="Espace réservé du texte 2"/>
          <p:cNvSpPr>
            <a:spLocks noGrp="1"/>
          </p:cNvSpPr>
          <p:nvPr>
            <p:ph type="body" idx="1"/>
          </p:nvPr>
        </p:nvSpPr>
        <p:spPr/>
        <p:txBody>
          <a:bodyPr/>
          <a:lstStyle/>
          <a:p>
            <a:endParaRPr lang="fr-FR"/>
          </a:p>
        </p:txBody>
      </p:sp>
    </p:spTree>
    <p:extLst>
      <p:ext uri="{BB962C8B-B14F-4D97-AF65-F5344CB8AC3E}">
        <p14:creationId xmlns:p14="http://schemas.microsoft.com/office/powerpoint/2010/main" val="15291036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0" y="517237"/>
            <a:ext cx="12237726" cy="6340764"/>
          </a:xfrm>
          <a:prstGeom prst="rect">
            <a:avLst/>
          </a:prstGeom>
        </p:spPr>
      </p:pic>
    </p:spTree>
    <p:extLst>
      <p:ext uri="{BB962C8B-B14F-4D97-AF65-F5344CB8AC3E}">
        <p14:creationId xmlns:p14="http://schemas.microsoft.com/office/powerpoint/2010/main" val="1685515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 name="Espace réservé du contenu 4"/>
          <p:cNvPicPr>
            <a:picLocks noGrp="1" noChangeAspect="1"/>
          </p:cNvPicPr>
          <p:nvPr>
            <p:ph idx="1"/>
          </p:nvPr>
        </p:nvPicPr>
        <p:blipFill>
          <a:blip r:embed="rId2"/>
          <a:stretch>
            <a:fillRect/>
          </a:stretch>
        </p:blipFill>
        <p:spPr>
          <a:xfrm>
            <a:off x="3619500" y="3110706"/>
            <a:ext cx="4953000" cy="1781175"/>
          </a:xfrm>
          <a:prstGeom prst="rect">
            <a:avLst/>
          </a:prstGeom>
        </p:spPr>
      </p:pic>
      <p:pic>
        <p:nvPicPr>
          <p:cNvPr id="4" name="Image 3"/>
          <p:cNvPicPr>
            <a:picLocks noChangeAspect="1"/>
          </p:cNvPicPr>
          <p:nvPr/>
        </p:nvPicPr>
        <p:blipFill>
          <a:blip r:embed="rId3"/>
          <a:stretch>
            <a:fillRect/>
          </a:stretch>
        </p:blipFill>
        <p:spPr>
          <a:xfrm>
            <a:off x="0" y="58448"/>
            <a:ext cx="12128542" cy="4959928"/>
          </a:xfrm>
          <a:prstGeom prst="rect">
            <a:avLst/>
          </a:prstGeom>
        </p:spPr>
      </p:pic>
      <p:pic>
        <p:nvPicPr>
          <p:cNvPr id="6" name="Image 5"/>
          <p:cNvPicPr>
            <a:picLocks noChangeAspect="1"/>
          </p:cNvPicPr>
          <p:nvPr/>
        </p:nvPicPr>
        <p:blipFill>
          <a:blip r:embed="rId2"/>
          <a:stretch>
            <a:fillRect/>
          </a:stretch>
        </p:blipFill>
        <p:spPr>
          <a:xfrm>
            <a:off x="7239000" y="4890943"/>
            <a:ext cx="4953000" cy="1781175"/>
          </a:xfrm>
          <a:prstGeom prst="rect">
            <a:avLst/>
          </a:prstGeom>
        </p:spPr>
      </p:pic>
    </p:spTree>
    <p:extLst>
      <p:ext uri="{BB962C8B-B14F-4D97-AF65-F5344CB8AC3E}">
        <p14:creationId xmlns:p14="http://schemas.microsoft.com/office/powerpoint/2010/main" val="3663159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Des questions…</a:t>
            </a:r>
          </a:p>
        </p:txBody>
      </p:sp>
      <p:sp>
        <p:nvSpPr>
          <p:cNvPr id="3" name="Espace réservé du texte 2"/>
          <p:cNvSpPr>
            <a:spLocks noGrp="1"/>
          </p:cNvSpPr>
          <p:nvPr>
            <p:ph type="body" idx="1"/>
          </p:nvPr>
        </p:nvSpPr>
        <p:spPr/>
        <p:txBody>
          <a:bodyPr/>
          <a:lstStyle/>
          <a:p>
            <a:endParaRPr lang="fr-FR"/>
          </a:p>
        </p:txBody>
      </p:sp>
    </p:spTree>
    <p:extLst>
      <p:ext uri="{BB962C8B-B14F-4D97-AF65-F5344CB8AC3E}">
        <p14:creationId xmlns:p14="http://schemas.microsoft.com/office/powerpoint/2010/main" val="14529370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Indice Canadien du jeu Excessif</a:t>
            </a:r>
          </a:p>
        </p:txBody>
      </p:sp>
      <p:sp>
        <p:nvSpPr>
          <p:cNvPr id="3" name="Espace réservé du texte 2"/>
          <p:cNvSpPr>
            <a:spLocks noGrp="1"/>
          </p:cNvSpPr>
          <p:nvPr>
            <p:ph type="body" idx="1"/>
          </p:nvPr>
        </p:nvSpPr>
        <p:spPr/>
        <p:txBody>
          <a:bodyPr/>
          <a:lstStyle/>
          <a:p>
            <a:r>
              <a:rPr lang="fr-FR" dirty="0"/>
              <a:t>ICE</a:t>
            </a:r>
          </a:p>
        </p:txBody>
      </p:sp>
    </p:spTree>
    <p:extLst>
      <p:ext uri="{BB962C8B-B14F-4D97-AF65-F5344CB8AC3E}">
        <p14:creationId xmlns:p14="http://schemas.microsoft.com/office/powerpoint/2010/main" val="2966059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t>
            </a:r>
          </a:p>
        </p:txBody>
      </p:sp>
      <p:sp>
        <p:nvSpPr>
          <p:cNvPr id="3" name="Espace réservé du contenu 2"/>
          <p:cNvSpPr>
            <a:spLocks noGrp="1"/>
          </p:cNvSpPr>
          <p:nvPr>
            <p:ph idx="1"/>
          </p:nvPr>
        </p:nvSpPr>
        <p:spPr>
          <a:xfrm>
            <a:off x="314035" y="1622425"/>
            <a:ext cx="11813310" cy="4351338"/>
          </a:xfrm>
        </p:spPr>
        <p:txBody>
          <a:bodyPr>
            <a:normAutofit/>
          </a:bodyPr>
          <a:lstStyle/>
          <a:p>
            <a:r>
              <a:rPr lang="fr-FR" dirty="0"/>
              <a:t>Cet outil a été développé par le</a:t>
            </a:r>
            <a:r>
              <a:rPr lang="fr-FR" b="1" dirty="0"/>
              <a:t> centre canadien de lutte contre l’alcoolisme et les toxicomanies</a:t>
            </a:r>
            <a:r>
              <a:rPr lang="fr-FR" dirty="0"/>
              <a:t>.</a:t>
            </a:r>
          </a:p>
          <a:p>
            <a:r>
              <a:rPr lang="fr-FR" dirty="0"/>
              <a:t>Il  comprend 9 items.</a:t>
            </a:r>
          </a:p>
          <a:p>
            <a:r>
              <a:rPr lang="fr-FR" dirty="0"/>
              <a:t>Les résultats sont rangés en 4 catégories de comportements associés au jeu :</a:t>
            </a:r>
          </a:p>
          <a:p>
            <a:pPr lvl="1"/>
            <a:r>
              <a:rPr lang="fr-FR" dirty="0"/>
              <a:t>Jeu non problématique (score 0)</a:t>
            </a:r>
          </a:p>
          <a:p>
            <a:pPr lvl="1"/>
            <a:r>
              <a:rPr lang="fr-FR" dirty="0"/>
              <a:t>Habitudes de jeu à faible risque (score de 1 ou 2)</a:t>
            </a:r>
          </a:p>
          <a:p>
            <a:pPr lvl="1"/>
            <a:r>
              <a:rPr lang="fr-FR" dirty="0"/>
              <a:t>Habitudes de jeu à risque modéré (score entre 3 et 7)</a:t>
            </a:r>
          </a:p>
          <a:p>
            <a:pPr lvl="1"/>
            <a:r>
              <a:rPr lang="fr-FR" dirty="0"/>
              <a:t>Jeu problématique (score &gt; ou = 8)</a:t>
            </a:r>
          </a:p>
        </p:txBody>
      </p:sp>
    </p:spTree>
    <p:extLst>
      <p:ext uri="{BB962C8B-B14F-4D97-AF65-F5344CB8AC3E}">
        <p14:creationId xmlns:p14="http://schemas.microsoft.com/office/powerpoint/2010/main" val="2491824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4" name="Image 3"/>
          <p:cNvPicPr>
            <a:picLocks noChangeAspect="1"/>
          </p:cNvPicPr>
          <p:nvPr/>
        </p:nvPicPr>
        <p:blipFill>
          <a:blip r:embed="rId2"/>
          <a:stretch>
            <a:fillRect/>
          </a:stretch>
        </p:blipFill>
        <p:spPr>
          <a:xfrm>
            <a:off x="2346037" y="36053"/>
            <a:ext cx="7444508" cy="6836787"/>
          </a:xfrm>
          <a:prstGeom prst="rect">
            <a:avLst/>
          </a:prstGeom>
        </p:spPr>
      </p:pic>
    </p:spTree>
    <p:extLst>
      <p:ext uri="{BB962C8B-B14F-4D97-AF65-F5344CB8AC3E}">
        <p14:creationId xmlns:p14="http://schemas.microsoft.com/office/powerpoint/2010/main" val="941336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Intervenir </a:t>
            </a:r>
          </a:p>
        </p:txBody>
      </p:sp>
      <p:sp>
        <p:nvSpPr>
          <p:cNvPr id="3" name="Espace réservé du texte 2"/>
          <p:cNvSpPr>
            <a:spLocks noGrp="1"/>
          </p:cNvSpPr>
          <p:nvPr>
            <p:ph type="body" idx="1"/>
          </p:nvPr>
        </p:nvSpPr>
        <p:spPr/>
        <p:txBody>
          <a:bodyPr/>
          <a:lstStyle/>
          <a:p>
            <a:r>
              <a:rPr lang="fr-FR" dirty="0"/>
              <a:t>…auprès des jeunes</a:t>
            </a:r>
          </a:p>
        </p:txBody>
      </p:sp>
    </p:spTree>
    <p:extLst>
      <p:ext uri="{BB962C8B-B14F-4D97-AF65-F5344CB8AC3E}">
        <p14:creationId xmlns:p14="http://schemas.microsoft.com/office/powerpoint/2010/main" val="4673258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 Box 9"/>
          <p:cNvSpPr txBox="1">
            <a:spLocks noChangeArrowheads="1"/>
          </p:cNvSpPr>
          <p:nvPr/>
        </p:nvSpPr>
        <p:spPr bwMode="auto">
          <a:xfrm>
            <a:off x="7848600" y="1752601"/>
            <a:ext cx="236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endParaRPr lang="fr-FR" altLang="fr-FR" sz="1800"/>
          </a:p>
        </p:txBody>
      </p:sp>
      <p:grpSp>
        <p:nvGrpSpPr>
          <p:cNvPr id="44036" name="Group 14"/>
          <p:cNvGrpSpPr>
            <a:grpSpLocks/>
          </p:cNvGrpSpPr>
          <p:nvPr/>
        </p:nvGrpSpPr>
        <p:grpSpPr bwMode="auto">
          <a:xfrm>
            <a:off x="175491" y="286327"/>
            <a:ext cx="11213161" cy="6382328"/>
            <a:chOff x="384" y="432"/>
            <a:chExt cx="5466" cy="3312"/>
          </a:xfrm>
        </p:grpSpPr>
        <p:sp>
          <p:nvSpPr>
            <p:cNvPr id="93188" name="Text Box 4"/>
            <p:cNvSpPr txBox="1">
              <a:spLocks noChangeArrowheads="1"/>
            </p:cNvSpPr>
            <p:nvPr/>
          </p:nvSpPr>
          <p:spPr bwMode="auto">
            <a:xfrm>
              <a:off x="880" y="816"/>
              <a:ext cx="4152" cy="2514"/>
            </a:xfrm>
            <a:prstGeom prst="rect">
              <a:avLst/>
            </a:prstGeom>
            <a:solidFill>
              <a:srgbClr val="CC0000"/>
            </a:solidFill>
            <a:ln w="9525">
              <a:noFill/>
              <a:miter lim="800000"/>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fr-FR" altLang="fr-FR" sz="2800" b="1" dirty="0">
                  <a:solidFill>
                    <a:srgbClr val="F8F8F8"/>
                  </a:solidFill>
                  <a:effectLst>
                    <a:outerShdw blurRad="38100" dist="38100" dir="2700000" algn="tl">
                      <a:srgbClr val="000000"/>
                    </a:outerShdw>
                  </a:effectLst>
                </a:rPr>
                <a:t>Contenu d’une IB</a:t>
              </a:r>
            </a:p>
            <a:p>
              <a:pPr eaLnBrk="1" hangingPunct="1">
                <a:spcBef>
                  <a:spcPct val="0"/>
                </a:spcBef>
                <a:buFontTx/>
                <a:buNone/>
              </a:pPr>
              <a:endParaRPr lang="fr-FR" altLang="fr-FR" sz="1800" b="1" dirty="0">
                <a:solidFill>
                  <a:srgbClr val="F8F8F8"/>
                </a:solidFill>
              </a:endParaRPr>
            </a:p>
            <a:p>
              <a:pPr eaLnBrk="1" hangingPunct="1">
                <a:spcBef>
                  <a:spcPct val="0"/>
                </a:spcBef>
                <a:buClr>
                  <a:srgbClr val="C0C0C0"/>
                </a:buClr>
                <a:buFontTx/>
                <a:buNone/>
              </a:pPr>
              <a:r>
                <a:rPr lang="fr-FR" altLang="fr-FR" sz="1800" b="1" dirty="0">
                  <a:solidFill>
                    <a:srgbClr val="F8F8F8"/>
                  </a:solidFill>
                </a:rPr>
                <a:t>1 Restituer le score du test de repérage</a:t>
              </a:r>
            </a:p>
            <a:p>
              <a:pPr eaLnBrk="1" hangingPunct="1">
                <a:spcBef>
                  <a:spcPct val="0"/>
                </a:spcBef>
                <a:buClr>
                  <a:srgbClr val="C0C0C0"/>
                </a:buClr>
                <a:buFontTx/>
                <a:buNone/>
              </a:pPr>
              <a:r>
                <a:rPr lang="fr-FR" altLang="fr-FR" sz="1800" b="1" dirty="0">
                  <a:solidFill>
                    <a:srgbClr val="F8F8F8"/>
                  </a:solidFill>
                </a:rPr>
                <a:t>2</a:t>
              </a:r>
              <a:r>
                <a:rPr lang="fr-FR" altLang="fr-FR" sz="1800" b="1" dirty="0">
                  <a:solidFill>
                    <a:srgbClr val="C0C0C0"/>
                  </a:solidFill>
                </a:rPr>
                <a:t> </a:t>
              </a:r>
              <a:r>
                <a:rPr lang="fr-FR" altLang="fr-FR" sz="1800" b="1" dirty="0">
                  <a:solidFill>
                    <a:srgbClr val="F8F8F8"/>
                  </a:solidFill>
                </a:rPr>
                <a:t>Expliquer le risque </a:t>
              </a:r>
            </a:p>
            <a:p>
              <a:pPr eaLnBrk="1" hangingPunct="1">
                <a:spcBef>
                  <a:spcPct val="0"/>
                </a:spcBef>
                <a:buClr>
                  <a:srgbClr val="C0C0C0"/>
                </a:buClr>
                <a:buFontTx/>
                <a:buNone/>
              </a:pPr>
              <a:r>
                <a:rPr lang="fr-FR" altLang="fr-FR" sz="1800" b="1" dirty="0">
                  <a:solidFill>
                    <a:srgbClr val="FFC000"/>
                  </a:solidFill>
                </a:rPr>
                <a:t>3 L’intérêt de la réduction du point de vue du patient </a:t>
              </a:r>
            </a:p>
            <a:p>
              <a:pPr eaLnBrk="1" hangingPunct="1">
                <a:spcBef>
                  <a:spcPct val="0"/>
                </a:spcBef>
                <a:buClr>
                  <a:srgbClr val="C0C0C0"/>
                </a:buClr>
                <a:buFontTx/>
                <a:buNone/>
              </a:pPr>
              <a:r>
                <a:rPr lang="fr-FR" altLang="fr-FR" sz="1800" b="1" dirty="0">
                  <a:solidFill>
                    <a:srgbClr val="FF9999"/>
                  </a:solidFill>
                </a:rPr>
                <a:t>4 Exposer des méthodes utilisables pour réduire/arrêter sa consommation</a:t>
              </a:r>
            </a:p>
            <a:p>
              <a:pPr eaLnBrk="1" hangingPunct="1">
                <a:spcBef>
                  <a:spcPct val="0"/>
                </a:spcBef>
                <a:buClr>
                  <a:srgbClr val="C0C0C0"/>
                </a:buClr>
                <a:buFontTx/>
                <a:buNone/>
              </a:pPr>
              <a:r>
                <a:rPr lang="fr-FR" altLang="fr-FR" sz="1800" b="1" dirty="0">
                  <a:solidFill>
                    <a:srgbClr val="FF9999"/>
                  </a:solidFill>
                </a:rPr>
                <a:t>5 Proposer des objectifs et</a:t>
              </a:r>
              <a:r>
                <a:rPr lang="fr-FR" altLang="fr-FR" sz="1800" b="1" dirty="0">
                  <a:solidFill>
                    <a:srgbClr val="C0C0C0"/>
                  </a:solidFill>
                </a:rPr>
                <a:t> </a:t>
              </a:r>
              <a:r>
                <a:rPr lang="fr-FR" altLang="fr-FR" sz="1800" b="1" dirty="0">
                  <a:solidFill>
                    <a:srgbClr val="FFC000"/>
                  </a:solidFill>
                </a:rPr>
                <a:t>laisser le choix</a:t>
              </a:r>
            </a:p>
            <a:p>
              <a:pPr eaLnBrk="1" hangingPunct="1">
                <a:spcBef>
                  <a:spcPct val="0"/>
                </a:spcBef>
                <a:buClr>
                  <a:srgbClr val="C0C0C0"/>
                </a:buClr>
                <a:buFontTx/>
                <a:buNone/>
              </a:pPr>
              <a:r>
                <a:rPr lang="fr-FR" altLang="fr-FR" sz="1800" b="1" dirty="0">
                  <a:solidFill>
                    <a:srgbClr val="FFC000"/>
                  </a:solidFill>
                </a:rPr>
                <a:t>6 Donner la possibilité de réévaluer dans une autre consultation</a:t>
              </a:r>
            </a:p>
            <a:p>
              <a:pPr eaLnBrk="1" hangingPunct="1">
                <a:spcBef>
                  <a:spcPct val="0"/>
                </a:spcBef>
                <a:buClr>
                  <a:srgbClr val="C0C0C0"/>
                </a:buClr>
                <a:buFontTx/>
                <a:buNone/>
              </a:pPr>
              <a:r>
                <a:rPr lang="fr-FR" altLang="fr-FR" sz="1800" b="1" dirty="0">
                  <a:solidFill>
                    <a:srgbClr val="FF9999"/>
                  </a:solidFill>
                </a:rPr>
                <a:t>8 Remettre un livret</a:t>
              </a:r>
            </a:p>
            <a:p>
              <a:pPr eaLnBrk="1" hangingPunct="1">
                <a:spcBef>
                  <a:spcPct val="0"/>
                </a:spcBef>
                <a:buClr>
                  <a:srgbClr val="C0C0C0"/>
                </a:buClr>
                <a:buFontTx/>
                <a:buNone/>
              </a:pPr>
              <a:r>
                <a:rPr lang="fr-FR" altLang="fr-FR" sz="1800" b="1" dirty="0">
                  <a:solidFill>
                    <a:srgbClr val="C0C0C0"/>
                  </a:solidFill>
                </a:rPr>
                <a:t>Revisiter cette « check-list »</a:t>
              </a:r>
              <a:br>
                <a:rPr lang="fr-FR" altLang="fr-FR" sz="1800" b="1" dirty="0">
                  <a:solidFill>
                    <a:srgbClr val="C0C0C0"/>
                  </a:solidFill>
                </a:rPr>
              </a:br>
              <a:endParaRPr lang="fr-FR" altLang="fr-FR" sz="1800" b="1" dirty="0">
                <a:solidFill>
                  <a:srgbClr val="C0C0C0"/>
                </a:solidFill>
              </a:endParaRPr>
            </a:p>
          </p:txBody>
        </p:sp>
        <p:sp>
          <p:nvSpPr>
            <p:cNvPr id="44038" name="Text Box 5"/>
            <p:cNvSpPr txBox="1">
              <a:spLocks noChangeArrowheads="1"/>
            </p:cNvSpPr>
            <p:nvPr/>
          </p:nvSpPr>
          <p:spPr bwMode="auto">
            <a:xfrm>
              <a:off x="384" y="432"/>
              <a:ext cx="1087" cy="4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fr-FR" altLang="fr-FR" sz="1800" b="1">
                  <a:solidFill>
                    <a:srgbClr val="FFFF99"/>
                  </a:solidFill>
                </a:rPr>
                <a:t>Exprimer son empathie</a:t>
              </a:r>
            </a:p>
          </p:txBody>
        </p:sp>
        <p:sp>
          <p:nvSpPr>
            <p:cNvPr id="44039" name="Text Box 6"/>
            <p:cNvSpPr txBox="1">
              <a:spLocks noChangeArrowheads="1"/>
            </p:cNvSpPr>
            <p:nvPr/>
          </p:nvSpPr>
          <p:spPr bwMode="auto">
            <a:xfrm>
              <a:off x="1770" y="3330"/>
              <a:ext cx="1977" cy="41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fr-FR" altLang="fr-FR" sz="1800" b="1">
                  <a:solidFill>
                    <a:srgbClr val="FFFF99"/>
                  </a:solidFill>
                </a:rPr>
                <a:t>Mettre l’accent sur la responsabilité du patient</a:t>
              </a:r>
              <a:endParaRPr lang="fr-FR" altLang="fr-FR" sz="2800">
                <a:solidFill>
                  <a:srgbClr val="FFFF99"/>
                </a:solidFill>
              </a:endParaRPr>
            </a:p>
          </p:txBody>
        </p:sp>
        <p:sp>
          <p:nvSpPr>
            <p:cNvPr id="44040" name="Text Box 7"/>
            <p:cNvSpPr txBox="1">
              <a:spLocks noChangeArrowheads="1"/>
            </p:cNvSpPr>
            <p:nvPr/>
          </p:nvSpPr>
          <p:spPr bwMode="auto">
            <a:xfrm>
              <a:off x="3600" y="432"/>
              <a:ext cx="1874" cy="40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fr-FR" altLang="fr-FR" sz="1800" b="1" dirty="0">
                  <a:solidFill>
                    <a:srgbClr val="FFFF99"/>
                  </a:solidFill>
                </a:rPr>
                <a:t>Renforcer le sentiment d’efficacité personnelle</a:t>
              </a:r>
            </a:p>
          </p:txBody>
        </p:sp>
        <p:sp>
          <p:nvSpPr>
            <p:cNvPr id="44041" name="Text Box 10"/>
            <p:cNvSpPr txBox="1">
              <a:spLocks noChangeArrowheads="1"/>
            </p:cNvSpPr>
            <p:nvPr/>
          </p:nvSpPr>
          <p:spPr bwMode="auto">
            <a:xfrm>
              <a:off x="3165" y="1172"/>
              <a:ext cx="139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fr-FR" altLang="fr-FR" sz="2000" b="1" dirty="0">
                  <a:solidFill>
                    <a:srgbClr val="F8F8F8"/>
                  </a:solidFill>
                </a:rPr>
                <a:t>Informa</a:t>
              </a:r>
              <a:r>
                <a:rPr lang="fr-FR" altLang="fr-FR" sz="2000" b="1" dirty="0">
                  <a:solidFill>
                    <a:schemeClr val="accent2"/>
                  </a:solidFill>
                </a:rPr>
                <a:t>tion</a:t>
              </a:r>
            </a:p>
          </p:txBody>
        </p:sp>
        <p:sp>
          <p:nvSpPr>
            <p:cNvPr id="44042" name="Text Box 11"/>
            <p:cNvSpPr txBox="1">
              <a:spLocks noChangeArrowheads="1"/>
            </p:cNvSpPr>
            <p:nvPr/>
          </p:nvSpPr>
          <p:spPr bwMode="auto">
            <a:xfrm>
              <a:off x="3756" y="1436"/>
              <a:ext cx="100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fr-FR" altLang="fr-FR" sz="2000" b="1" dirty="0">
                  <a:solidFill>
                    <a:srgbClr val="FFC000"/>
                  </a:solidFill>
                </a:rPr>
                <a:t>Motivation</a:t>
              </a:r>
            </a:p>
          </p:txBody>
        </p:sp>
        <p:sp>
          <p:nvSpPr>
            <p:cNvPr id="44043" name="Text Box 12"/>
            <p:cNvSpPr txBox="1">
              <a:spLocks noChangeArrowheads="1"/>
            </p:cNvSpPr>
            <p:nvPr/>
          </p:nvSpPr>
          <p:spPr bwMode="auto">
            <a:xfrm>
              <a:off x="4458" y="1868"/>
              <a:ext cx="139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None/>
              </a:pPr>
              <a:r>
                <a:rPr lang="fr-FR" altLang="fr-FR" sz="2000" b="1" dirty="0">
                  <a:solidFill>
                    <a:srgbClr val="FF9999"/>
                  </a:solidFill>
                </a:rPr>
                <a:t>Con</a:t>
              </a:r>
              <a:r>
                <a:rPr lang="fr-FR" altLang="fr-FR" sz="2000" b="1" dirty="0">
                  <a:solidFill>
                    <a:schemeClr val="accent2"/>
                  </a:solidFill>
                </a:rPr>
                <a:t>seil</a:t>
              </a:r>
            </a:p>
          </p:txBody>
        </p:sp>
        <p:sp>
          <p:nvSpPr>
            <p:cNvPr id="44044" name="Text Box 13"/>
            <p:cNvSpPr txBox="1">
              <a:spLocks noChangeArrowheads="1"/>
            </p:cNvSpPr>
            <p:nvPr/>
          </p:nvSpPr>
          <p:spPr bwMode="auto">
            <a:xfrm>
              <a:off x="2618" y="2256"/>
              <a:ext cx="139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
                  <a:srgbClr val="C0C0C0"/>
                </a:buClr>
                <a:buFontTx/>
                <a:buNone/>
              </a:pPr>
              <a:r>
                <a:rPr lang="fr-FR" altLang="fr-FR" sz="2000" b="1" dirty="0">
                  <a:solidFill>
                    <a:srgbClr val="C0C0C0"/>
                  </a:solidFill>
                </a:rPr>
                <a:t>Autoforma</a:t>
              </a:r>
              <a:r>
                <a:rPr lang="fr-FR" altLang="fr-FR" sz="2000" b="1" dirty="0">
                  <a:solidFill>
                    <a:schemeClr val="accent2"/>
                  </a:solidFill>
                </a:rPr>
                <a:t>tion</a:t>
              </a:r>
            </a:p>
          </p:txBody>
        </p:sp>
      </p:grpSp>
    </p:spTree>
    <p:extLst>
      <p:ext uri="{BB962C8B-B14F-4D97-AF65-F5344CB8AC3E}">
        <p14:creationId xmlns:p14="http://schemas.microsoft.com/office/powerpoint/2010/main" val="16771801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p:txBody>
          <a:bodyPr>
            <a:normAutofit/>
          </a:bodyPr>
          <a:lstStyle/>
          <a:p>
            <a:r>
              <a:rPr lang="fr-FR" dirty="0"/>
              <a:t>Interventions brèves motivationnelles</a:t>
            </a:r>
            <a:br>
              <a:rPr lang="fr-FR" dirty="0"/>
            </a:br>
            <a:endParaRPr lang="fr-FR" dirty="0"/>
          </a:p>
        </p:txBody>
      </p:sp>
      <p:sp>
        <p:nvSpPr>
          <p:cNvPr id="3" name="Espace réservé du contenu 2"/>
          <p:cNvSpPr>
            <a:spLocks noGrp="1"/>
          </p:cNvSpPr>
          <p:nvPr>
            <p:ph idx="1"/>
          </p:nvPr>
        </p:nvSpPr>
        <p:spPr>
          <a:xfrm>
            <a:off x="110836" y="1400753"/>
            <a:ext cx="12081164" cy="4351338"/>
          </a:xfrm>
        </p:spPr>
        <p:txBody>
          <a:bodyPr>
            <a:normAutofit/>
          </a:bodyPr>
          <a:lstStyle/>
          <a:p>
            <a:r>
              <a:rPr lang="fr-FR" dirty="0"/>
              <a:t>Les interventions brèves sont particulièrement adaptées  :</a:t>
            </a:r>
          </a:p>
          <a:p>
            <a:pPr lvl="1"/>
            <a:r>
              <a:rPr lang="fr-FR" dirty="0"/>
              <a:t>Solution efficace et pratique</a:t>
            </a:r>
          </a:p>
          <a:p>
            <a:pPr lvl="1"/>
            <a:r>
              <a:rPr lang="fr-FR" dirty="0"/>
              <a:t>Adaptées à des individus dont le mode d’utilisation de substances psychoactives n’est pas complètement établi, comme les adolescents</a:t>
            </a:r>
          </a:p>
          <a:p>
            <a:pPr lvl="1"/>
            <a:r>
              <a:rPr lang="fr-FR" dirty="0"/>
              <a:t>Très accessibles aux ados ;</a:t>
            </a:r>
          </a:p>
          <a:p>
            <a:pPr lvl="1"/>
            <a:endParaRPr lang="fr-FR" dirty="0"/>
          </a:p>
          <a:p>
            <a:pPr lvl="1"/>
            <a:r>
              <a:rPr lang="fr-FR" dirty="0"/>
              <a:t>Peuvent aussi être proposées en ligne ou sur ordinateur</a:t>
            </a:r>
          </a:p>
        </p:txBody>
      </p:sp>
    </p:spTree>
    <p:extLst>
      <p:ext uri="{BB962C8B-B14F-4D97-AF65-F5344CB8AC3E}">
        <p14:creationId xmlns:p14="http://schemas.microsoft.com/office/powerpoint/2010/main" val="2574512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sz="7200" b="1" dirty="0"/>
              <a:t>R</a:t>
            </a:r>
            <a:r>
              <a:rPr lang="fr-FR" dirty="0"/>
              <a:t>apide, </a:t>
            </a:r>
            <a:r>
              <a:rPr lang="fr-FR" sz="7200" b="1" dirty="0"/>
              <a:t>E</a:t>
            </a:r>
            <a:r>
              <a:rPr lang="fr-FR" dirty="0"/>
              <a:t>fficace, </a:t>
            </a:r>
            <a:r>
              <a:rPr lang="fr-FR" sz="7200" b="1" dirty="0"/>
              <a:t>S</a:t>
            </a:r>
            <a:r>
              <a:rPr lang="fr-FR" dirty="0"/>
              <a:t>imple </a:t>
            </a:r>
          </a:p>
        </p:txBody>
      </p:sp>
      <p:sp>
        <p:nvSpPr>
          <p:cNvPr id="5" name="Espace réservé du texte 4"/>
          <p:cNvSpPr>
            <a:spLocks noGrp="1"/>
          </p:cNvSpPr>
          <p:nvPr>
            <p:ph type="body" idx="1"/>
          </p:nvPr>
        </p:nvSpPr>
        <p:spPr/>
        <p:txBody>
          <a:bodyPr/>
          <a:lstStyle/>
          <a:p>
            <a:endParaRPr lang="fr-FR"/>
          </a:p>
        </p:txBody>
      </p:sp>
    </p:spTree>
    <p:extLst>
      <p:ext uri="{BB962C8B-B14F-4D97-AF65-F5344CB8AC3E}">
        <p14:creationId xmlns:p14="http://schemas.microsoft.com/office/powerpoint/2010/main" val="31179783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F.O.C.U.S.</a:t>
            </a:r>
          </a:p>
        </p:txBody>
      </p:sp>
      <p:sp>
        <p:nvSpPr>
          <p:cNvPr id="3" name="Espace réservé du texte 2"/>
          <p:cNvSpPr>
            <a:spLocks noGrp="1"/>
          </p:cNvSpPr>
          <p:nvPr>
            <p:ph type="body" idx="1"/>
          </p:nvPr>
        </p:nvSpPr>
        <p:spPr/>
        <p:txBody>
          <a:bodyPr/>
          <a:lstStyle/>
          <a:p>
            <a:endParaRPr lang="fr-FR"/>
          </a:p>
        </p:txBody>
      </p:sp>
    </p:spTree>
    <p:extLst>
      <p:ext uri="{BB962C8B-B14F-4D97-AF65-F5344CB8AC3E}">
        <p14:creationId xmlns:p14="http://schemas.microsoft.com/office/powerpoint/2010/main" val="18722622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4" name="Espace réservé du contenu 3"/>
          <p:cNvSpPr>
            <a:spLocks noGrp="1"/>
          </p:cNvSpPr>
          <p:nvPr>
            <p:ph idx="1"/>
          </p:nvPr>
        </p:nvSpPr>
        <p:spPr>
          <a:xfrm>
            <a:off x="76200" y="0"/>
            <a:ext cx="12115800" cy="6216073"/>
          </a:xfrm>
        </p:spPr>
        <p:txBody>
          <a:bodyPr>
            <a:normAutofit fontScale="92500" lnSpcReduction="20000"/>
          </a:bodyPr>
          <a:lstStyle/>
          <a:p>
            <a:r>
              <a:rPr lang="fr-FR" sz="4000" b="1" dirty="0"/>
              <a:t>F</a:t>
            </a:r>
            <a:r>
              <a:rPr lang="fr-FR" sz="3200" dirty="0"/>
              <a:t>acilitez la réception de l’information en demandant d’abord l’autorisation de la donner.</a:t>
            </a:r>
          </a:p>
          <a:p>
            <a:endParaRPr lang="fr-FR" sz="3200" dirty="0"/>
          </a:p>
          <a:p>
            <a:r>
              <a:rPr lang="fr-FR" sz="4000" b="1" dirty="0"/>
              <a:t>O</a:t>
            </a:r>
            <a:r>
              <a:rPr lang="fr-FR" sz="3200" dirty="0"/>
              <a:t>ffrez vos idées. N’essayez pas de persuader sans autorisation.</a:t>
            </a:r>
          </a:p>
          <a:p>
            <a:endParaRPr lang="fr-FR" sz="3200" dirty="0"/>
          </a:p>
          <a:p>
            <a:r>
              <a:rPr lang="fr-FR" sz="4000" b="1" dirty="0"/>
              <a:t>C</a:t>
            </a:r>
            <a:r>
              <a:rPr lang="fr-FR" sz="3200" dirty="0"/>
              <a:t>oncision! Ne faites pas des romans. Soyez direct et succinct. Si vous donnez trop de préoccupations vous n’aidez pas les clients à organiser leurs pensées et à réagir de façon efficace à leurs situations.</a:t>
            </a:r>
          </a:p>
          <a:p>
            <a:endParaRPr lang="fr-FR" sz="3200" b="1" dirty="0"/>
          </a:p>
          <a:p>
            <a:r>
              <a:rPr lang="fr-FR" sz="3600" b="1" dirty="0"/>
              <a:t>U</a:t>
            </a:r>
            <a:r>
              <a:rPr lang="fr-FR" sz="3200" dirty="0"/>
              <a:t>tilisez un menu. Il s’agit de proposer plusieurs voies ou idées que le client pourrait utiliser pour faire face à la situation; offrez un menu dans lequel le client peut utiliser une ou plusieurs pistes pour réussir.</a:t>
            </a:r>
          </a:p>
          <a:p>
            <a:pPr marL="0" indent="0">
              <a:buNone/>
            </a:pPr>
            <a:endParaRPr lang="fr-FR" sz="3200" dirty="0"/>
          </a:p>
          <a:p>
            <a:r>
              <a:rPr lang="fr-FR" sz="3600" b="1" dirty="0"/>
              <a:t>S</a:t>
            </a:r>
            <a:r>
              <a:rPr lang="fr-FR" sz="3200" dirty="0"/>
              <a:t>ollicitez le client sur ce qu’il pense. Commencez et finissez toujours par lui.</a:t>
            </a:r>
          </a:p>
        </p:txBody>
      </p:sp>
    </p:spTree>
    <p:extLst>
      <p:ext uri="{BB962C8B-B14F-4D97-AF65-F5344CB8AC3E}">
        <p14:creationId xmlns:p14="http://schemas.microsoft.com/office/powerpoint/2010/main" val="17109356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Pour éviter…</a:t>
            </a:r>
          </a:p>
        </p:txBody>
      </p:sp>
      <p:sp>
        <p:nvSpPr>
          <p:cNvPr id="3" name="Espace réservé du texte 2"/>
          <p:cNvSpPr>
            <a:spLocks noGrp="1"/>
          </p:cNvSpPr>
          <p:nvPr>
            <p:ph type="body" idx="1"/>
          </p:nvPr>
        </p:nvSpPr>
        <p:spPr/>
        <p:txBody>
          <a:bodyPr/>
          <a:lstStyle/>
          <a:p>
            <a:r>
              <a:rPr lang="fr-FR" dirty="0"/>
              <a:t>Les 12 impasses relationnelles de T. GORDON</a:t>
            </a:r>
          </a:p>
        </p:txBody>
      </p:sp>
    </p:spTree>
    <p:extLst>
      <p:ext uri="{BB962C8B-B14F-4D97-AF65-F5344CB8AC3E}">
        <p14:creationId xmlns:p14="http://schemas.microsoft.com/office/powerpoint/2010/main" val="1055543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a:xfrm>
            <a:off x="404090" y="365124"/>
            <a:ext cx="11787910" cy="5638511"/>
          </a:xfrm>
        </p:spPr>
        <p:txBody>
          <a:bodyPr>
            <a:normAutofit fontScale="92500" lnSpcReduction="10000"/>
          </a:bodyPr>
          <a:lstStyle/>
          <a:p>
            <a:r>
              <a:rPr lang="fr-FR" dirty="0"/>
              <a:t>Le repérage</a:t>
            </a:r>
          </a:p>
          <a:p>
            <a:r>
              <a:rPr lang="fr-FR" dirty="0"/>
              <a:t>L’ouverture du dialogue</a:t>
            </a:r>
          </a:p>
          <a:p>
            <a:r>
              <a:rPr lang="fr-FR" dirty="0"/>
              <a:t>La posture</a:t>
            </a:r>
          </a:p>
          <a:p>
            <a:endParaRPr lang="fr-FR" dirty="0"/>
          </a:p>
          <a:p>
            <a:pPr marL="0" indent="0">
              <a:buNone/>
            </a:pPr>
            <a:r>
              <a:rPr lang="fr-FR" i="1" dirty="0"/>
              <a:t>« Quel dispositif spécifique peut-on proposer pour la prise en charge de cette population plus particulièrement? - Partage de pratiques »</a:t>
            </a:r>
          </a:p>
          <a:p>
            <a:pPr marL="0" indent="0">
              <a:buNone/>
            </a:pPr>
            <a:endParaRPr lang="fr-FR" i="1" dirty="0"/>
          </a:p>
          <a:p>
            <a:pPr marL="0" indent="0">
              <a:buNone/>
            </a:pPr>
            <a:r>
              <a:rPr lang="fr-FR" i="1" dirty="0"/>
              <a:t>« Comment amener le jeune à une prise de conscience, voir une adhésion ?</a:t>
            </a:r>
          </a:p>
          <a:p>
            <a:pPr marL="0" indent="0">
              <a:buNone/>
            </a:pPr>
            <a:endParaRPr lang="fr-FR" i="1" dirty="0"/>
          </a:p>
          <a:p>
            <a:pPr marL="0" indent="0">
              <a:buNone/>
            </a:pPr>
            <a:r>
              <a:rPr lang="fr-FR" i="1" dirty="0"/>
              <a:t>Comment faire émerger chez le jeune le besoin/l'envie d'être accompagné ? »</a:t>
            </a:r>
          </a:p>
          <a:p>
            <a:pPr marL="0" indent="0">
              <a:buNone/>
            </a:pPr>
            <a:endParaRPr lang="fr-FR" i="1" dirty="0"/>
          </a:p>
          <a:p>
            <a:pPr marL="0" indent="0">
              <a:buNone/>
            </a:pPr>
            <a:r>
              <a:rPr lang="fr-FR" i="1" dirty="0"/>
              <a:t>« Comment dialoguer avec l'entourage des adolescents, parents, école, copains...</a:t>
            </a:r>
          </a:p>
          <a:p>
            <a:pPr marL="0" indent="0">
              <a:buNone/>
            </a:pPr>
            <a:endParaRPr lang="fr-FR" i="1" dirty="0"/>
          </a:p>
        </p:txBody>
      </p:sp>
    </p:spTree>
    <p:extLst>
      <p:ext uri="{BB962C8B-B14F-4D97-AF65-F5344CB8AC3E}">
        <p14:creationId xmlns:p14="http://schemas.microsoft.com/office/powerpoint/2010/main" val="26768606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 </a:t>
            </a:r>
          </a:p>
        </p:txBody>
      </p:sp>
      <p:sp>
        <p:nvSpPr>
          <p:cNvPr id="5" name="Espace réservé du contenu 4"/>
          <p:cNvSpPr>
            <a:spLocks noGrp="1"/>
          </p:cNvSpPr>
          <p:nvPr>
            <p:ph idx="1"/>
          </p:nvPr>
        </p:nvSpPr>
        <p:spPr>
          <a:xfrm>
            <a:off x="129309" y="221673"/>
            <a:ext cx="11224491" cy="5955290"/>
          </a:xfrm>
        </p:spPr>
        <p:txBody>
          <a:bodyPr>
            <a:normAutofit fontScale="92500" lnSpcReduction="10000"/>
          </a:bodyPr>
          <a:lstStyle/>
          <a:p>
            <a:r>
              <a:rPr lang="fr-FR" dirty="0"/>
              <a:t>Commander, diriger, ordonner.</a:t>
            </a:r>
          </a:p>
          <a:p>
            <a:pPr lvl="1"/>
            <a:r>
              <a:rPr lang="fr-FR" dirty="0"/>
              <a:t>Une direction est donnée avec la force de l’autorité qu’elle soit réelle ou supposée.</a:t>
            </a:r>
          </a:p>
          <a:p>
            <a:pPr lvl="1"/>
            <a:endParaRPr lang="fr-FR" dirty="0"/>
          </a:p>
          <a:p>
            <a:r>
              <a:rPr lang="fr-FR" dirty="0"/>
              <a:t>Prévenir, menacer.</a:t>
            </a:r>
          </a:p>
          <a:p>
            <a:pPr lvl="1"/>
            <a:r>
              <a:rPr lang="fr-FR" dirty="0"/>
              <a:t>Idem, en relevant les conséquences, en cas de non-respect, comme la menace ou la prédiction d’une évolution négative.</a:t>
            </a:r>
          </a:p>
          <a:p>
            <a:pPr lvl="1"/>
            <a:endParaRPr lang="fr-FR" dirty="0"/>
          </a:p>
          <a:p>
            <a:r>
              <a:rPr lang="fr-FR" dirty="0"/>
              <a:t>Donner un conseil, des suggestions, des solutions.</a:t>
            </a:r>
          </a:p>
          <a:p>
            <a:pPr lvl="1"/>
            <a:r>
              <a:rPr lang="fr-FR" dirty="0"/>
              <a:t>Use de son expertise et de son expérience pour recommander un choix d’action.</a:t>
            </a:r>
          </a:p>
          <a:p>
            <a:pPr lvl="1"/>
            <a:endParaRPr lang="fr-FR" dirty="0"/>
          </a:p>
          <a:p>
            <a:r>
              <a:rPr lang="fr-FR" dirty="0"/>
              <a:t>Persuader, démontrer, argumenter, chapitrer.</a:t>
            </a:r>
          </a:p>
          <a:p>
            <a:pPr lvl="1"/>
            <a:r>
              <a:rPr lang="fr-FR" dirty="0"/>
              <a:t>Croit que son invité ne résonne pas bien et veut lui montrer comment faire mieux.</a:t>
            </a:r>
          </a:p>
          <a:p>
            <a:pPr lvl="1"/>
            <a:endParaRPr lang="fr-FR" dirty="0"/>
          </a:p>
          <a:p>
            <a:r>
              <a:rPr lang="fr-FR" dirty="0"/>
              <a:t>Moraliser, prêcher, rappeler les devoirs.</a:t>
            </a:r>
          </a:p>
          <a:p>
            <a:pPr lvl="1"/>
            <a:r>
              <a:rPr lang="fr-FR" dirty="0"/>
              <a:t>Le message sous-jacent est que l’invité a besoin de ce qui est moralement recommandé.</a:t>
            </a:r>
          </a:p>
        </p:txBody>
      </p:sp>
    </p:spTree>
    <p:extLst>
      <p:ext uri="{BB962C8B-B14F-4D97-AF65-F5344CB8AC3E}">
        <p14:creationId xmlns:p14="http://schemas.microsoft.com/office/powerpoint/2010/main" val="22795529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a:xfrm>
            <a:off x="247072" y="0"/>
            <a:ext cx="11630891" cy="6357793"/>
          </a:xfrm>
        </p:spPr>
        <p:txBody>
          <a:bodyPr>
            <a:normAutofit fontScale="92500" lnSpcReduction="10000"/>
          </a:bodyPr>
          <a:lstStyle/>
          <a:p>
            <a:r>
              <a:rPr lang="fr-FR" dirty="0"/>
              <a:t>Juger, critiquer, désapprouver, blâmer.</a:t>
            </a:r>
          </a:p>
          <a:p>
            <a:pPr lvl="1"/>
            <a:r>
              <a:rPr lang="fr-FR" dirty="0"/>
              <a:t>Point commun est la notion de faute concernant la personne ou ce qu’elle dit.</a:t>
            </a:r>
          </a:p>
          <a:p>
            <a:pPr lvl="1"/>
            <a:endParaRPr lang="fr-FR" dirty="0"/>
          </a:p>
          <a:p>
            <a:r>
              <a:rPr lang="fr-FR" dirty="0"/>
              <a:t>Exprimer son accord, son approbation, une louange.</a:t>
            </a:r>
          </a:p>
          <a:p>
            <a:pPr lvl="1"/>
            <a:r>
              <a:rPr lang="fr-FR" dirty="0"/>
              <a:t>Donner à ce qui vient d’être dit une sanction positive implique une relation asymétrique et coupe la communication.</a:t>
            </a:r>
          </a:p>
          <a:p>
            <a:pPr lvl="1"/>
            <a:endParaRPr lang="fr-FR" dirty="0"/>
          </a:p>
          <a:p>
            <a:r>
              <a:rPr lang="fr-FR" dirty="0"/>
              <a:t>Faire honte, ridiculiser, insulter.</a:t>
            </a:r>
          </a:p>
          <a:p>
            <a:pPr lvl="1"/>
            <a:r>
              <a:rPr lang="fr-FR" dirty="0"/>
              <a:t>Désapprobation peut être ouverte ou discrète. Souvent tournée vers un comportement ou une attitude problématique.</a:t>
            </a:r>
          </a:p>
          <a:p>
            <a:pPr lvl="1"/>
            <a:endParaRPr lang="fr-FR" dirty="0"/>
          </a:p>
          <a:p>
            <a:r>
              <a:rPr lang="fr-FR" dirty="0"/>
              <a:t>Interpréter, analyser.</a:t>
            </a:r>
          </a:p>
          <a:p>
            <a:pPr lvl="1"/>
            <a:r>
              <a:rPr lang="fr-FR" dirty="0"/>
              <a:t>Façon de faire courante et tentante : chercher où est le vrai problème ou la signification cachée, et donner une interprétation.</a:t>
            </a:r>
          </a:p>
          <a:p>
            <a:pPr lvl="1"/>
            <a:endParaRPr lang="fr-FR" dirty="0"/>
          </a:p>
          <a:p>
            <a:r>
              <a:rPr lang="fr-FR" dirty="0"/>
              <a:t>Rassurer, exprimer sa sympathie, consoler.</a:t>
            </a:r>
          </a:p>
          <a:p>
            <a:pPr lvl="1"/>
            <a:r>
              <a:rPr lang="fr-FR" dirty="0"/>
              <a:t>Intention est de permettre à la personne de se sentir mieux. Comme approuver, cela dévie la conversation de son cours spontané.</a:t>
            </a:r>
          </a:p>
          <a:p>
            <a:pPr lvl="2"/>
            <a:endParaRPr lang="fr-FR" dirty="0"/>
          </a:p>
          <a:p>
            <a:endParaRPr lang="fr-FR" dirty="0"/>
          </a:p>
        </p:txBody>
      </p:sp>
    </p:spTree>
    <p:extLst>
      <p:ext uri="{BB962C8B-B14F-4D97-AF65-F5344CB8AC3E}">
        <p14:creationId xmlns:p14="http://schemas.microsoft.com/office/powerpoint/2010/main" val="11146599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a:xfrm>
            <a:off x="200891" y="365124"/>
            <a:ext cx="11723254" cy="5629276"/>
          </a:xfrm>
        </p:spPr>
        <p:txBody>
          <a:bodyPr>
            <a:normAutofit/>
          </a:bodyPr>
          <a:lstStyle/>
          <a:p>
            <a:r>
              <a:rPr lang="fr-FR" sz="3200" dirty="0"/>
              <a:t>Questionner, mettre à l’épreuve.</a:t>
            </a:r>
          </a:p>
          <a:p>
            <a:pPr lvl="1"/>
            <a:r>
              <a:rPr lang="fr-FR" sz="2800" dirty="0"/>
              <a:t>Les questions à tord considérées comme une bonne écoute.</a:t>
            </a:r>
          </a:p>
          <a:p>
            <a:pPr lvl="1"/>
            <a:r>
              <a:rPr lang="fr-FR" sz="2800" dirty="0"/>
              <a:t>Ce qui est discrètement sous-jacent, c’est l’idée qu’avec suffisamment de questions on trouvera la solution.</a:t>
            </a:r>
          </a:p>
          <a:p>
            <a:pPr lvl="1"/>
            <a:r>
              <a:rPr lang="fr-FR" sz="2800" dirty="0"/>
              <a:t>Les questions peuvent aussi interférer avec le cours spontané de la conversation, en centrant celle-ci sur les points d’intérêt  de l’interviewer plutôt que de l’invité.</a:t>
            </a:r>
          </a:p>
          <a:p>
            <a:pPr lvl="1"/>
            <a:endParaRPr lang="fr-FR" sz="2800" dirty="0"/>
          </a:p>
          <a:p>
            <a:r>
              <a:rPr lang="fr-FR" sz="3200" dirty="0"/>
              <a:t>Abandonner, distraire, faire de l’humour, changer de sujet.</a:t>
            </a:r>
          </a:p>
          <a:p>
            <a:pPr lvl="1"/>
            <a:r>
              <a:rPr lang="fr-FR" sz="2800" dirty="0"/>
              <a:t>Dévie explicitement la conversation.</a:t>
            </a:r>
          </a:p>
          <a:p>
            <a:pPr lvl="1"/>
            <a:r>
              <a:rPr lang="fr-FR" sz="2800" dirty="0"/>
              <a:t>Et exprime que ce que la personne était en train de dire n’a pas d’intérêt ou peut se dispenser de poursuivre.</a:t>
            </a:r>
          </a:p>
        </p:txBody>
      </p:sp>
    </p:spTree>
    <p:extLst>
      <p:ext uri="{BB962C8B-B14F-4D97-AF65-F5344CB8AC3E}">
        <p14:creationId xmlns:p14="http://schemas.microsoft.com/office/powerpoint/2010/main" val="19565148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Mais encore ?</a:t>
            </a:r>
          </a:p>
        </p:txBody>
      </p:sp>
      <p:sp>
        <p:nvSpPr>
          <p:cNvPr id="3" name="Espace réservé du texte 2"/>
          <p:cNvSpPr>
            <a:spLocks noGrp="1"/>
          </p:cNvSpPr>
          <p:nvPr>
            <p:ph type="body" idx="1"/>
          </p:nvPr>
        </p:nvSpPr>
        <p:spPr/>
        <p:txBody>
          <a:bodyPr/>
          <a:lstStyle/>
          <a:p>
            <a:r>
              <a:rPr lang="fr-FR" dirty="0" err="1"/>
              <a:t>Whate</a:t>
            </a:r>
            <a:r>
              <a:rPr lang="fr-FR" dirty="0"/>
              <a:t> </a:t>
            </a:r>
            <a:r>
              <a:rPr lang="fr-FR" dirty="0" err="1"/>
              <a:t>else</a:t>
            </a:r>
            <a:r>
              <a:rPr lang="fr-FR" dirty="0"/>
              <a:t> ?</a:t>
            </a:r>
          </a:p>
        </p:txBody>
      </p:sp>
    </p:spTree>
    <p:extLst>
      <p:ext uri="{BB962C8B-B14F-4D97-AF65-F5344CB8AC3E}">
        <p14:creationId xmlns:p14="http://schemas.microsoft.com/office/powerpoint/2010/main" val="40108637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6400" y="1709738"/>
            <a:ext cx="10941050" cy="2852737"/>
          </a:xfrm>
        </p:spPr>
        <p:txBody>
          <a:bodyPr>
            <a:normAutofit fontScale="90000"/>
          </a:bodyPr>
          <a:lstStyle/>
          <a:p>
            <a:r>
              <a:rPr lang="fr-FR" dirty="0"/>
              <a:t>Mais en fait, à quand remonte votre dernière consommation de cannabis ?</a:t>
            </a:r>
            <a:br>
              <a:rPr lang="fr-FR" dirty="0"/>
            </a:br>
            <a:br>
              <a:rPr lang="fr-FR" dirty="0"/>
            </a:br>
            <a:r>
              <a:rPr lang="fr-FR" dirty="0"/>
              <a:t>Racontez-moi votre dernière consommation?</a:t>
            </a:r>
          </a:p>
        </p:txBody>
      </p:sp>
      <p:sp>
        <p:nvSpPr>
          <p:cNvPr id="3" name="Espace réservé du texte 2"/>
          <p:cNvSpPr>
            <a:spLocks noGrp="1"/>
          </p:cNvSpPr>
          <p:nvPr>
            <p:ph type="body" idx="1"/>
          </p:nvPr>
        </p:nvSpPr>
        <p:spPr/>
        <p:txBody>
          <a:bodyPr/>
          <a:lstStyle/>
          <a:p>
            <a:endParaRPr lang="fr-FR"/>
          </a:p>
        </p:txBody>
      </p:sp>
    </p:spTree>
    <p:extLst>
      <p:ext uri="{BB962C8B-B14F-4D97-AF65-F5344CB8AC3E}">
        <p14:creationId xmlns:p14="http://schemas.microsoft.com/office/powerpoint/2010/main" val="15332824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8424" y="953660"/>
            <a:ext cx="9498842" cy="5718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94406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19" y="1473957"/>
            <a:ext cx="12162558" cy="4462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19423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200" b="1" dirty="0"/>
              <a:t>Comment fournir de l’information en assurant la participation des jeunes?</a:t>
            </a:r>
          </a:p>
        </p:txBody>
      </p:sp>
      <p:sp>
        <p:nvSpPr>
          <p:cNvPr id="3" name="Espace réservé du contenu 2"/>
          <p:cNvSpPr>
            <a:spLocks noGrp="1"/>
          </p:cNvSpPr>
          <p:nvPr>
            <p:ph idx="1"/>
          </p:nvPr>
        </p:nvSpPr>
        <p:spPr/>
        <p:txBody>
          <a:bodyPr>
            <a:normAutofit fontScale="55000" lnSpcReduction="20000"/>
          </a:bodyPr>
          <a:lstStyle/>
          <a:p>
            <a:pPr marL="385763" indent="-385763">
              <a:buFont typeface="+mj-lt"/>
              <a:buAutoNum type="arabicPeriod"/>
            </a:pPr>
            <a:r>
              <a:rPr lang="fr-FR" sz="4125" dirty="0"/>
              <a:t>Demander ce que l’adolescent connaît déjà sur le thème</a:t>
            </a:r>
          </a:p>
          <a:p>
            <a:pPr marL="385763" indent="-385763">
              <a:buFont typeface="+mj-lt"/>
              <a:buAutoNum type="arabicPeriod"/>
            </a:pPr>
            <a:endParaRPr lang="fr-FR" sz="4125" dirty="0"/>
          </a:p>
          <a:p>
            <a:pPr marL="385763" indent="-385763">
              <a:buFont typeface="+mj-lt"/>
              <a:buAutoNum type="arabicPeriod"/>
            </a:pPr>
            <a:r>
              <a:rPr lang="fr-FR" sz="4125" dirty="0"/>
              <a:t>Demander son accord pour lui donner le conseil ou l’information</a:t>
            </a:r>
          </a:p>
          <a:p>
            <a:pPr marL="385763" indent="-385763">
              <a:buFont typeface="+mj-lt"/>
              <a:buAutoNum type="arabicPeriod"/>
            </a:pPr>
            <a:endParaRPr lang="fr-FR" sz="4125" dirty="0"/>
          </a:p>
          <a:p>
            <a:pPr marL="385763" indent="-385763">
              <a:buFont typeface="+mj-lt"/>
              <a:buAutoNum type="arabicPeriod"/>
            </a:pPr>
            <a:r>
              <a:rPr lang="fr-FR" sz="4125" dirty="0"/>
              <a:t>Donner l’information</a:t>
            </a:r>
          </a:p>
          <a:p>
            <a:pPr marL="385763" indent="-385763">
              <a:buFont typeface="+mj-lt"/>
              <a:buAutoNum type="arabicPeriod"/>
            </a:pPr>
            <a:endParaRPr lang="fr-FR" sz="4125" dirty="0"/>
          </a:p>
          <a:p>
            <a:pPr marL="385763" indent="-385763">
              <a:buFont typeface="+mj-lt"/>
              <a:buAutoNum type="arabicPeriod"/>
            </a:pPr>
            <a:r>
              <a:rPr lang="fr-FR" sz="4125" dirty="0"/>
              <a:t>Demander la réaction de l’adolescent en évitant de s’engager dans une argumentation</a:t>
            </a:r>
          </a:p>
          <a:p>
            <a:pPr marL="385763" indent="-385763">
              <a:buFont typeface="+mj-lt"/>
              <a:buAutoNum type="arabicPeriod"/>
            </a:pPr>
            <a:endParaRPr lang="fr-FR" sz="3150" dirty="0"/>
          </a:p>
          <a:p>
            <a:pPr marL="0" indent="0" algn="ctr">
              <a:buNone/>
            </a:pPr>
            <a:r>
              <a:rPr lang="fr-FR" sz="3750" b="1" i="1" dirty="0">
                <a:solidFill>
                  <a:srgbClr val="FF0000"/>
                </a:solidFill>
              </a:rPr>
              <a:t>Favoriser :</a:t>
            </a:r>
          </a:p>
          <a:p>
            <a:pPr marL="0" indent="0" algn="ctr">
              <a:buNone/>
            </a:pPr>
            <a:r>
              <a:rPr lang="fr-FR" sz="3750" b="1" i="1" dirty="0">
                <a:solidFill>
                  <a:srgbClr val="FF0000"/>
                </a:solidFill>
              </a:rPr>
              <a:t>auto-expertise, valorisation de l’estime de soi, confiance en soi, responsabilisation, mobilisation des ressources individuelles</a:t>
            </a:r>
          </a:p>
        </p:txBody>
      </p:sp>
    </p:spTree>
    <p:extLst>
      <p:ext uri="{BB962C8B-B14F-4D97-AF65-F5344CB8AC3E}">
        <p14:creationId xmlns:p14="http://schemas.microsoft.com/office/powerpoint/2010/main" val="443420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Intervenir</a:t>
            </a:r>
          </a:p>
        </p:txBody>
      </p:sp>
      <p:sp>
        <p:nvSpPr>
          <p:cNvPr id="3" name="Espace réservé du texte 2"/>
          <p:cNvSpPr>
            <a:spLocks noGrp="1"/>
          </p:cNvSpPr>
          <p:nvPr>
            <p:ph type="body" idx="1"/>
          </p:nvPr>
        </p:nvSpPr>
        <p:spPr/>
        <p:txBody>
          <a:bodyPr/>
          <a:lstStyle/>
          <a:p>
            <a:r>
              <a:rPr lang="fr-FR" dirty="0"/>
              <a:t>À l’usage des parents</a:t>
            </a:r>
          </a:p>
        </p:txBody>
      </p:sp>
    </p:spTree>
    <p:extLst>
      <p:ext uri="{BB962C8B-B14F-4D97-AF65-F5344CB8AC3E}">
        <p14:creationId xmlns:p14="http://schemas.microsoft.com/office/powerpoint/2010/main" val="13454304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11462" y="78798"/>
            <a:ext cx="10515600" cy="1325563"/>
          </a:xfrm>
        </p:spPr>
        <p:txBody>
          <a:bodyPr>
            <a:noAutofit/>
          </a:bodyPr>
          <a:lstStyle/>
          <a:p>
            <a:r>
              <a:rPr lang="fr-FR" sz="3600" b="1" dirty="0"/>
              <a:t>Comment faire de la prévention avec un « jeune » ? – ex de l’alcool</a:t>
            </a:r>
          </a:p>
        </p:txBody>
      </p:sp>
      <p:sp>
        <p:nvSpPr>
          <p:cNvPr id="3" name="Espace réservé du contenu 2"/>
          <p:cNvSpPr>
            <a:spLocks noGrp="1"/>
          </p:cNvSpPr>
          <p:nvPr>
            <p:ph idx="1"/>
          </p:nvPr>
        </p:nvSpPr>
        <p:spPr>
          <a:xfrm>
            <a:off x="434108" y="1404361"/>
            <a:ext cx="11342256" cy="5092412"/>
          </a:xfrm>
        </p:spPr>
        <p:txBody>
          <a:bodyPr>
            <a:normAutofit fontScale="92500" lnSpcReduction="10000"/>
          </a:bodyPr>
          <a:lstStyle/>
          <a:p>
            <a:r>
              <a:rPr lang="fr-FR" sz="2000" dirty="0"/>
              <a:t>L’ado doit voir que ses parents respectent des règles</a:t>
            </a:r>
          </a:p>
          <a:p>
            <a:pPr lvl="1"/>
            <a:r>
              <a:rPr lang="fr-FR" sz="1700" dirty="0"/>
              <a:t>Ne pas donner l’impression que boire sert à quelque chose.</a:t>
            </a:r>
          </a:p>
          <a:p>
            <a:pPr lvl="1"/>
            <a:endParaRPr lang="fr-FR" sz="1600" dirty="0"/>
          </a:p>
          <a:p>
            <a:r>
              <a:rPr lang="fr-FR" sz="2000" dirty="0"/>
              <a:t>…En expliquant le rôle culturel particulier.</a:t>
            </a:r>
          </a:p>
          <a:p>
            <a:pPr lvl="1"/>
            <a:r>
              <a:rPr lang="fr-FR" sz="1600" dirty="0"/>
              <a:t>« c’est une substance agréable, qui a bon goût et qui peut détendre. Parler  en même temps des risques de l’alcool, et que « c’est pour cela qu’ils ne peuvent pas encore en boire. »</a:t>
            </a:r>
          </a:p>
          <a:p>
            <a:pPr lvl="1"/>
            <a:endParaRPr lang="fr-FR" sz="1600" dirty="0"/>
          </a:p>
          <a:p>
            <a:r>
              <a:rPr lang="fr-FR" sz="2000" dirty="0"/>
              <a:t>Parler avec son ado pour comprendre sa vision des choses et son ressenti.</a:t>
            </a:r>
          </a:p>
          <a:p>
            <a:pPr lvl="1"/>
            <a:r>
              <a:rPr lang="fr-FR" sz="1600" dirty="0"/>
              <a:t>S’assurer qu’il n’utilisera pas l’alcool dans un objectif précis, comme oublier ses problèmes.</a:t>
            </a:r>
          </a:p>
          <a:p>
            <a:pPr lvl="1"/>
            <a:endParaRPr lang="fr-FR" sz="1600" dirty="0"/>
          </a:p>
          <a:p>
            <a:r>
              <a:rPr lang="fr-FR" sz="2000" dirty="0"/>
              <a:t>Recommandez-lui de se rapprocher de ses amis qui ne boivent pas.</a:t>
            </a:r>
          </a:p>
          <a:p>
            <a:pPr lvl="1"/>
            <a:r>
              <a:rPr lang="fr-FR" sz="1600" dirty="0"/>
              <a:t>S’il est confronté à la pression du groupe, expliquez-lui qu’il n’est pas obligé de jouer les héros, qu’il peut s’en sortir par la ruse.</a:t>
            </a:r>
          </a:p>
          <a:p>
            <a:endParaRPr lang="fr-FR" sz="2000" dirty="0"/>
          </a:p>
          <a:p>
            <a:r>
              <a:rPr lang="fr-FR" sz="2000" dirty="0"/>
              <a:t>Pas d’alcool avant 15 ans, usage encadré jusqu’à 18 ans, pas d’ivresse avant 18 ans.</a:t>
            </a:r>
          </a:p>
          <a:p>
            <a:endParaRPr lang="fr-FR" sz="2000" dirty="0"/>
          </a:p>
          <a:p>
            <a:r>
              <a:rPr lang="fr-FR" sz="2000" dirty="0"/>
              <a:t>Ne pas stigmatiser l’alcool, mais encadrer plutôt la fête.</a:t>
            </a:r>
          </a:p>
          <a:p>
            <a:endParaRPr lang="fr-FR" sz="2000" dirty="0"/>
          </a:p>
        </p:txBody>
      </p:sp>
    </p:spTree>
    <p:extLst>
      <p:ext uri="{BB962C8B-B14F-4D97-AF65-F5344CB8AC3E}">
        <p14:creationId xmlns:p14="http://schemas.microsoft.com/office/powerpoint/2010/main" val="3148082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323273" y="1825625"/>
            <a:ext cx="11582399" cy="4351338"/>
          </a:xfrm>
        </p:spPr>
        <p:txBody>
          <a:bodyPr/>
          <a:lstStyle/>
          <a:p>
            <a:r>
              <a:rPr lang="fr-FR" dirty="0"/>
              <a:t>Comment vous repérez actuellement les consommations problématiques?</a:t>
            </a:r>
          </a:p>
          <a:p>
            <a:pPr lvl="1"/>
            <a:r>
              <a:rPr lang="fr-FR" dirty="0"/>
              <a:t>Outils</a:t>
            </a:r>
          </a:p>
          <a:p>
            <a:pPr lvl="1"/>
            <a:r>
              <a:rPr lang="fr-FR" dirty="0"/>
              <a:t>Ressources</a:t>
            </a:r>
          </a:p>
          <a:p>
            <a:pPr lvl="1"/>
            <a:endParaRPr lang="fr-FR" dirty="0"/>
          </a:p>
          <a:p>
            <a:r>
              <a:rPr lang="fr-FR" dirty="0"/>
              <a:t>En quoi cela n’est pas suffisant?</a:t>
            </a:r>
          </a:p>
          <a:p>
            <a:endParaRPr lang="fr-FR" dirty="0"/>
          </a:p>
          <a:p>
            <a:r>
              <a:rPr lang="fr-FR" dirty="0"/>
              <a:t>Qu’est-ce que vous proposeriez? </a:t>
            </a:r>
          </a:p>
        </p:txBody>
      </p:sp>
    </p:spTree>
    <p:extLst>
      <p:ext uri="{BB962C8B-B14F-4D97-AF65-F5344CB8AC3E}">
        <p14:creationId xmlns:p14="http://schemas.microsoft.com/office/powerpoint/2010/main" val="19267367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Intervenir</a:t>
            </a:r>
          </a:p>
        </p:txBody>
      </p:sp>
      <p:sp>
        <p:nvSpPr>
          <p:cNvPr id="4" name="Espace réservé du texte 3"/>
          <p:cNvSpPr>
            <a:spLocks noGrp="1"/>
          </p:cNvSpPr>
          <p:nvPr>
            <p:ph type="body" idx="1"/>
          </p:nvPr>
        </p:nvSpPr>
        <p:spPr/>
        <p:txBody>
          <a:bodyPr/>
          <a:lstStyle/>
          <a:p>
            <a:r>
              <a:rPr lang="fr-FR" dirty="0">
                <a:solidFill>
                  <a:schemeClr val="tx1"/>
                </a:solidFill>
              </a:rPr>
              <a:t>Consultation jeunes consommateurs</a:t>
            </a:r>
          </a:p>
        </p:txBody>
      </p:sp>
    </p:spTree>
    <p:extLst>
      <p:ext uri="{BB962C8B-B14F-4D97-AF65-F5344CB8AC3E}">
        <p14:creationId xmlns:p14="http://schemas.microsoft.com/office/powerpoint/2010/main" val="7766744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b="1" dirty="0"/>
              <a:t>Principes (1)</a:t>
            </a:r>
          </a:p>
        </p:txBody>
      </p:sp>
      <p:sp>
        <p:nvSpPr>
          <p:cNvPr id="2" name="Espace réservé du contenu 1"/>
          <p:cNvSpPr>
            <a:spLocks noGrp="1"/>
          </p:cNvSpPr>
          <p:nvPr>
            <p:ph idx="1"/>
          </p:nvPr>
        </p:nvSpPr>
        <p:spPr/>
        <p:txBody>
          <a:bodyPr>
            <a:normAutofit fontScale="62500" lnSpcReduction="20000"/>
          </a:bodyPr>
          <a:lstStyle/>
          <a:p>
            <a:pPr algn="just">
              <a:lnSpc>
                <a:spcPct val="90000"/>
              </a:lnSpc>
            </a:pPr>
            <a:r>
              <a:rPr lang="fr-FR" dirty="0">
                <a:solidFill>
                  <a:schemeClr val="hlink"/>
                </a:solidFill>
              </a:rPr>
              <a:t>Evaluation partagée</a:t>
            </a:r>
            <a:r>
              <a:rPr lang="fr-FR" dirty="0"/>
              <a:t> de la situation du jeune consommateur et diagnostic de l’usage à risque</a:t>
            </a:r>
          </a:p>
          <a:p>
            <a:pPr algn="just">
              <a:lnSpc>
                <a:spcPct val="90000"/>
              </a:lnSpc>
            </a:pPr>
            <a:endParaRPr lang="fr-FR" dirty="0"/>
          </a:p>
          <a:p>
            <a:pPr algn="just">
              <a:lnSpc>
                <a:spcPct val="90000"/>
              </a:lnSpc>
            </a:pPr>
            <a:r>
              <a:rPr lang="fr-FR" dirty="0">
                <a:solidFill>
                  <a:schemeClr val="hlink"/>
                </a:solidFill>
              </a:rPr>
              <a:t>Informations et conseils personnalisés</a:t>
            </a:r>
            <a:r>
              <a:rPr lang="fr-FR" dirty="0"/>
              <a:t> aux usagers à risque</a:t>
            </a:r>
          </a:p>
          <a:p>
            <a:pPr algn="just">
              <a:lnSpc>
                <a:spcPct val="90000"/>
              </a:lnSpc>
            </a:pPr>
            <a:endParaRPr lang="fr-FR" dirty="0"/>
          </a:p>
          <a:p>
            <a:pPr algn="just">
              <a:lnSpc>
                <a:spcPct val="90000"/>
              </a:lnSpc>
            </a:pPr>
            <a:r>
              <a:rPr lang="fr-FR" dirty="0">
                <a:solidFill>
                  <a:schemeClr val="hlink"/>
                </a:solidFill>
              </a:rPr>
              <a:t>Prise en charge des jeunes usagers à risque</a:t>
            </a:r>
          </a:p>
          <a:p>
            <a:pPr algn="just">
              <a:lnSpc>
                <a:spcPct val="90000"/>
              </a:lnSpc>
            </a:pPr>
            <a:endParaRPr lang="fr-FR" dirty="0"/>
          </a:p>
          <a:p>
            <a:pPr algn="just">
              <a:lnSpc>
                <a:spcPct val="90000"/>
              </a:lnSpc>
            </a:pPr>
            <a:r>
              <a:rPr lang="fr-FR" dirty="0">
                <a:solidFill>
                  <a:schemeClr val="hlink"/>
                </a:solidFill>
              </a:rPr>
              <a:t>Accompagnement ou orientation</a:t>
            </a:r>
          </a:p>
          <a:p>
            <a:pPr algn="just">
              <a:lnSpc>
                <a:spcPct val="90000"/>
              </a:lnSpc>
            </a:pPr>
            <a:endParaRPr lang="fr-FR" dirty="0"/>
          </a:p>
          <a:p>
            <a:pPr algn="just">
              <a:lnSpc>
                <a:spcPct val="90000"/>
              </a:lnSpc>
            </a:pPr>
            <a:r>
              <a:rPr lang="fr-FR" dirty="0">
                <a:solidFill>
                  <a:schemeClr val="hlink"/>
                </a:solidFill>
              </a:rPr>
              <a:t>Accueil des parents</a:t>
            </a:r>
            <a:r>
              <a:rPr lang="fr-FR" dirty="0"/>
              <a:t> en difficulté du fait de la consommation de leur enfant</a:t>
            </a:r>
          </a:p>
          <a:p>
            <a:pPr algn="just">
              <a:lnSpc>
                <a:spcPct val="90000"/>
              </a:lnSpc>
            </a:pPr>
            <a:endParaRPr lang="fr-FR" dirty="0"/>
          </a:p>
          <a:p>
            <a:pPr algn="just">
              <a:lnSpc>
                <a:spcPct val="90000"/>
              </a:lnSpc>
            </a:pPr>
            <a:r>
              <a:rPr lang="fr-FR" dirty="0">
                <a:solidFill>
                  <a:schemeClr val="hlink"/>
                </a:solidFill>
              </a:rPr>
              <a:t>Accueil conjoint parents – enfants</a:t>
            </a:r>
          </a:p>
          <a:p>
            <a:pPr algn="just">
              <a:lnSpc>
                <a:spcPct val="90000"/>
              </a:lnSpc>
            </a:pPr>
            <a:endParaRPr lang="fr-FR" dirty="0"/>
          </a:p>
          <a:p>
            <a:pPr algn="just">
              <a:lnSpc>
                <a:spcPct val="90000"/>
              </a:lnSpc>
            </a:pPr>
            <a:r>
              <a:rPr lang="fr-FR" dirty="0"/>
              <a:t>Travail sur la </a:t>
            </a:r>
            <a:r>
              <a:rPr lang="fr-FR" dirty="0">
                <a:solidFill>
                  <a:schemeClr val="hlink"/>
                </a:solidFill>
              </a:rPr>
              <a:t>motivation au changement</a:t>
            </a:r>
            <a:r>
              <a:rPr lang="fr-FR" dirty="0"/>
              <a:t> en matière de comportements de consommation</a:t>
            </a:r>
          </a:p>
          <a:p>
            <a:endParaRPr lang="fr-FR" dirty="0"/>
          </a:p>
        </p:txBody>
      </p:sp>
    </p:spTree>
    <p:extLst>
      <p:ext uri="{BB962C8B-B14F-4D97-AF65-F5344CB8AC3E}">
        <p14:creationId xmlns:p14="http://schemas.microsoft.com/office/powerpoint/2010/main" val="32673413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 Principes (2)</a:t>
            </a:r>
            <a:endParaRPr lang="fr-FR" b="1" i="1" dirty="0"/>
          </a:p>
        </p:txBody>
      </p:sp>
      <p:sp>
        <p:nvSpPr>
          <p:cNvPr id="5" name="Espace réservé du contenu 4"/>
          <p:cNvSpPr>
            <a:spLocks noGrp="1"/>
          </p:cNvSpPr>
          <p:nvPr>
            <p:ph idx="1"/>
          </p:nvPr>
        </p:nvSpPr>
        <p:spPr/>
        <p:txBody>
          <a:bodyPr>
            <a:noAutofit/>
          </a:bodyPr>
          <a:lstStyle/>
          <a:p>
            <a:r>
              <a:rPr lang="fr-FR" dirty="0"/>
              <a:t>Recevoir jeune + famille pour faire une évaluation demande</a:t>
            </a:r>
          </a:p>
          <a:p>
            <a:pPr lvl="1"/>
            <a:r>
              <a:rPr lang="fr-FR" sz="2000" dirty="0"/>
              <a:t>Permet de : </a:t>
            </a:r>
          </a:p>
          <a:p>
            <a:pPr lvl="2"/>
            <a:r>
              <a:rPr lang="fr-FR" sz="1800" dirty="0"/>
              <a:t>Dédramatiser une situation. Ex : appréhension excessive des parents</a:t>
            </a:r>
          </a:p>
          <a:p>
            <a:pPr lvl="2"/>
            <a:r>
              <a:rPr lang="fr-FR" sz="1800" dirty="0"/>
              <a:t>Initier ou renforcer le dialogue familial</a:t>
            </a:r>
          </a:p>
          <a:p>
            <a:pPr lvl="2"/>
            <a:r>
              <a:rPr lang="fr-FR" sz="1800" dirty="0"/>
              <a:t>Engager un travail familial</a:t>
            </a:r>
          </a:p>
          <a:p>
            <a:pPr lvl="1"/>
            <a:endParaRPr lang="fr-FR" sz="2000" dirty="0"/>
          </a:p>
          <a:p>
            <a:r>
              <a:rPr lang="fr-FR" dirty="0"/>
              <a:t>Permettre à chaque membre de la famille d’avoir un espace de parole individualisée et un espace de parole familiale</a:t>
            </a:r>
          </a:p>
          <a:p>
            <a:endParaRPr lang="fr-FR" dirty="0"/>
          </a:p>
          <a:p>
            <a:r>
              <a:rPr lang="fr-FR" dirty="0"/>
              <a:t>Restaurer le dialogue intra familial</a:t>
            </a:r>
          </a:p>
        </p:txBody>
      </p:sp>
      <p:sp>
        <p:nvSpPr>
          <p:cNvPr id="7" name="Titre 4"/>
          <p:cNvSpPr txBox="1">
            <a:spLocks/>
          </p:cNvSpPr>
          <p:nvPr/>
        </p:nvSpPr>
        <p:spPr>
          <a:xfrm>
            <a:off x="3527036" y="188640"/>
            <a:ext cx="6683765" cy="96066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fr-FR" b="1" dirty="0"/>
          </a:p>
        </p:txBody>
      </p:sp>
    </p:spTree>
    <p:extLst>
      <p:ext uri="{BB962C8B-B14F-4D97-AF65-F5344CB8AC3E}">
        <p14:creationId xmlns:p14="http://schemas.microsoft.com/office/powerpoint/2010/main" val="3431738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fr-FR" altLang="fr-FR"/>
              <a:t>En pratique</a:t>
            </a:r>
          </a:p>
        </p:txBody>
      </p:sp>
      <p:sp>
        <p:nvSpPr>
          <p:cNvPr id="72707" name="Rectangle 3"/>
          <p:cNvSpPr>
            <a:spLocks noGrp="1" noChangeArrowheads="1"/>
          </p:cNvSpPr>
          <p:nvPr>
            <p:ph idx="1"/>
          </p:nvPr>
        </p:nvSpPr>
        <p:spPr/>
        <p:txBody>
          <a:bodyPr/>
          <a:lstStyle/>
          <a:p>
            <a:pPr marL="12700" indent="0" algn="ctr">
              <a:buFontTx/>
              <a:buChar char="•"/>
            </a:pPr>
            <a:r>
              <a:rPr lang="fr-FR" altLang="fr-FR">
                <a:solidFill>
                  <a:srgbClr val="FF0000"/>
                </a:solidFill>
              </a:rPr>
              <a:t>Savoir repérer le type d’usage</a:t>
            </a:r>
          </a:p>
          <a:p>
            <a:pPr marL="12700" indent="0" algn="ctr">
              <a:buFontTx/>
              <a:buChar char="•"/>
            </a:pPr>
            <a:endParaRPr lang="fr-FR" altLang="fr-FR">
              <a:solidFill>
                <a:srgbClr val="FF0000"/>
              </a:solidFill>
            </a:endParaRPr>
          </a:p>
          <a:p>
            <a:pPr marL="12700" indent="0" algn="ctr">
              <a:buFontTx/>
              <a:buChar char="•"/>
            </a:pPr>
            <a:r>
              <a:rPr lang="fr-FR" altLang="fr-FR">
                <a:solidFill>
                  <a:srgbClr val="FF0000"/>
                </a:solidFill>
              </a:rPr>
              <a:t>Responsabiliser et mettre en confiance</a:t>
            </a:r>
          </a:p>
          <a:p>
            <a:pPr marL="12700" indent="0" algn="ctr">
              <a:buFontTx/>
              <a:buChar char="•"/>
            </a:pPr>
            <a:endParaRPr lang="fr-FR" altLang="fr-FR">
              <a:solidFill>
                <a:srgbClr val="FF0000"/>
              </a:solidFill>
            </a:endParaRPr>
          </a:p>
          <a:p>
            <a:pPr marL="12700" indent="0" algn="ctr">
              <a:buFontTx/>
              <a:buChar char="•"/>
            </a:pPr>
            <a:r>
              <a:rPr lang="fr-FR" altLang="fr-FR">
                <a:solidFill>
                  <a:srgbClr val="FF0000"/>
                </a:solidFill>
              </a:rPr>
              <a:t>Proposer une stratégie de prise en charge (médicale, sociale, prévention) adaptée à chaque type d’usage &amp; situation</a:t>
            </a:r>
          </a:p>
        </p:txBody>
      </p:sp>
    </p:spTree>
    <p:extLst>
      <p:ext uri="{BB962C8B-B14F-4D97-AF65-F5344CB8AC3E}">
        <p14:creationId xmlns:p14="http://schemas.microsoft.com/office/powerpoint/2010/main" val="2570304892"/>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dirty="0"/>
              <a:t>Les mesures éducatives et la prévention : critères d’efficacité</a:t>
            </a:r>
          </a:p>
        </p:txBody>
      </p:sp>
      <p:sp>
        <p:nvSpPr>
          <p:cNvPr id="3" name="Espace réservé du texte 2"/>
          <p:cNvSpPr>
            <a:spLocks noGrp="1"/>
          </p:cNvSpPr>
          <p:nvPr>
            <p:ph type="body" idx="1"/>
          </p:nvPr>
        </p:nvSpPr>
        <p:spPr/>
        <p:txBody>
          <a:bodyPr/>
          <a:lstStyle/>
          <a:p>
            <a:pPr lvl="0"/>
            <a:r>
              <a:rPr lang="fr-FR" b="1" dirty="0">
                <a:solidFill>
                  <a:schemeClr val="tx1"/>
                </a:solidFill>
              </a:rPr>
              <a:t>EN RESUME</a:t>
            </a:r>
          </a:p>
        </p:txBody>
      </p:sp>
    </p:spTree>
    <p:extLst>
      <p:ext uri="{BB962C8B-B14F-4D97-AF65-F5344CB8AC3E}">
        <p14:creationId xmlns:p14="http://schemas.microsoft.com/office/powerpoint/2010/main" val="32828502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6253" y="98872"/>
            <a:ext cx="11748655" cy="1325563"/>
          </a:xfrm>
        </p:spPr>
        <p:txBody>
          <a:bodyPr>
            <a:normAutofit/>
          </a:bodyPr>
          <a:lstStyle/>
          <a:p>
            <a:r>
              <a:rPr lang="fr-FR" dirty="0"/>
              <a:t> </a:t>
            </a:r>
            <a:r>
              <a:rPr lang="fr-FR" b="1" dirty="0">
                <a:solidFill>
                  <a:srgbClr val="9D579A"/>
                </a:solidFill>
              </a:rPr>
              <a:t>10 critères d’efficacité </a:t>
            </a:r>
            <a:r>
              <a:rPr lang="fr-FR" dirty="0"/>
              <a:t>identifiés dans la littérature :</a:t>
            </a:r>
          </a:p>
        </p:txBody>
      </p:sp>
      <p:sp>
        <p:nvSpPr>
          <p:cNvPr id="5" name="Espace réservé du contenu 4"/>
          <p:cNvSpPr>
            <a:spLocks noGrp="1"/>
          </p:cNvSpPr>
          <p:nvPr>
            <p:ph idx="1"/>
          </p:nvPr>
        </p:nvSpPr>
        <p:spPr>
          <a:xfrm>
            <a:off x="591127" y="1847273"/>
            <a:ext cx="10762673" cy="4329690"/>
          </a:xfrm>
        </p:spPr>
        <p:txBody>
          <a:bodyPr>
            <a:normAutofit lnSpcReduction="10000"/>
          </a:bodyPr>
          <a:lstStyle/>
          <a:p>
            <a:pPr marL="971550" lvl="1" indent="-514350">
              <a:buFont typeface="+mj-lt"/>
              <a:buAutoNum type="arabicPeriod"/>
            </a:pPr>
            <a:r>
              <a:rPr lang="fr-FR" dirty="0"/>
              <a:t>Ne pas se contenter de transmettre un savoir</a:t>
            </a:r>
          </a:p>
          <a:p>
            <a:pPr marL="971550" lvl="1" indent="-514350">
              <a:buFont typeface="+mj-lt"/>
              <a:buAutoNum type="arabicPeriod"/>
            </a:pPr>
            <a:r>
              <a:rPr lang="fr-FR" dirty="0"/>
              <a:t>Communiquer à travers des messages  adaptés </a:t>
            </a:r>
          </a:p>
          <a:p>
            <a:pPr marL="971550" lvl="1" indent="-514350">
              <a:buFont typeface="+mj-lt"/>
              <a:buAutoNum type="arabicPeriod"/>
            </a:pPr>
            <a:r>
              <a:rPr lang="fr-FR" dirty="0"/>
              <a:t>S’inscrire dans une démarche de promotion de la santé</a:t>
            </a:r>
          </a:p>
          <a:p>
            <a:pPr marL="971550" lvl="1" indent="-514350">
              <a:buFont typeface="+mj-lt"/>
              <a:buAutoNum type="arabicPeriod"/>
            </a:pPr>
            <a:r>
              <a:rPr lang="fr-FR" dirty="0"/>
              <a:t>S’inscrire dans la durée</a:t>
            </a:r>
          </a:p>
          <a:p>
            <a:pPr marL="971550" lvl="1" indent="-514350">
              <a:buFont typeface="+mj-lt"/>
              <a:buAutoNum type="arabicPeriod"/>
            </a:pPr>
            <a:r>
              <a:rPr lang="fr-FR" dirty="0"/>
              <a:t>Intervenir à différentes étapes de la vie des jeunes et en fonction de la population concernée</a:t>
            </a:r>
          </a:p>
          <a:p>
            <a:pPr marL="971550" lvl="1" indent="-514350">
              <a:buFont typeface="+mj-lt"/>
              <a:buAutoNum type="arabicPeriod"/>
            </a:pPr>
            <a:r>
              <a:rPr lang="fr-FR" dirty="0"/>
              <a:t>Articuler interventions universelles et interventions individuelles</a:t>
            </a:r>
          </a:p>
          <a:p>
            <a:pPr marL="971550" lvl="1" indent="-514350">
              <a:buFont typeface="+mj-lt"/>
              <a:buAutoNum type="arabicPeriod"/>
            </a:pPr>
            <a:r>
              <a:rPr lang="fr-FR" dirty="0"/>
              <a:t>S’adresser aux jeunes de manière adaptée</a:t>
            </a:r>
          </a:p>
          <a:p>
            <a:pPr marL="971550" lvl="1" indent="-514350">
              <a:buFont typeface="+mj-lt"/>
              <a:buAutoNum type="arabicPeriod"/>
            </a:pPr>
            <a:r>
              <a:rPr lang="fr-FR" dirty="0"/>
              <a:t>Impliquer les jeunes dans l’élaboration, la mise en œuvre et l’évaluation du projet</a:t>
            </a:r>
          </a:p>
          <a:p>
            <a:pPr marL="971550" lvl="1" indent="-514350">
              <a:buFont typeface="+mj-lt"/>
              <a:buAutoNum type="arabicPeriod"/>
            </a:pPr>
            <a:r>
              <a:rPr lang="fr-FR" dirty="0"/>
              <a:t>Agir en direction des familles</a:t>
            </a:r>
          </a:p>
          <a:p>
            <a:pPr marL="971550" lvl="1" indent="-514350">
              <a:buFont typeface="+mj-lt"/>
              <a:buAutoNum type="arabicPeriod"/>
            </a:pPr>
            <a:r>
              <a:rPr lang="fr-FR" dirty="0"/>
              <a:t>S’intégrer à un dispositif à composantes multiples</a:t>
            </a:r>
          </a:p>
          <a:p>
            <a:endParaRPr lang="fr-FR" dirty="0"/>
          </a:p>
        </p:txBody>
      </p:sp>
      <p:sp>
        <p:nvSpPr>
          <p:cNvPr id="12" name="Espace réservé du contenu 2"/>
          <p:cNvSpPr txBox="1"/>
          <p:nvPr/>
        </p:nvSpPr>
        <p:spPr>
          <a:xfrm>
            <a:off x="2771788" y="1714704"/>
            <a:ext cx="7171861" cy="475252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r>
              <a:rPr lang="fr-FR" sz="2000" dirty="0"/>
              <a:t> </a:t>
            </a:r>
          </a:p>
          <a:p>
            <a:endParaRPr lang="fr-FR" dirty="0"/>
          </a:p>
        </p:txBody>
      </p:sp>
    </p:spTree>
    <p:extLst>
      <p:ext uri="{BB962C8B-B14F-4D97-AF65-F5344CB8AC3E}">
        <p14:creationId xmlns:p14="http://schemas.microsoft.com/office/powerpoint/2010/main" val="7182190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La réduction des risques…</a:t>
            </a:r>
            <a:br>
              <a:rPr lang="fr-FR" dirty="0"/>
            </a:br>
            <a:r>
              <a:rPr lang="fr-FR" dirty="0"/>
              <a:t>liés à l’usage de drogues</a:t>
            </a:r>
          </a:p>
        </p:txBody>
      </p:sp>
      <p:sp>
        <p:nvSpPr>
          <p:cNvPr id="3" name="Espace réservé du texte 2"/>
          <p:cNvSpPr>
            <a:spLocks noGrp="1"/>
          </p:cNvSpPr>
          <p:nvPr>
            <p:ph type="body" idx="1"/>
          </p:nvPr>
        </p:nvSpPr>
        <p:spPr/>
        <p:txBody>
          <a:bodyPr/>
          <a:lstStyle/>
          <a:p>
            <a:endParaRPr lang="fr-FR"/>
          </a:p>
        </p:txBody>
      </p:sp>
    </p:spTree>
    <p:extLst>
      <p:ext uri="{BB962C8B-B14F-4D97-AF65-F5344CB8AC3E}">
        <p14:creationId xmlns:p14="http://schemas.microsoft.com/office/powerpoint/2010/main" val="1330996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marL="342900" indent="-342900">
              <a:lnSpc>
                <a:spcPct val="80000"/>
              </a:lnSpc>
              <a:spcBef>
                <a:spcPct val="20000"/>
              </a:spcBef>
              <a:defRPr/>
            </a:pPr>
            <a:r>
              <a:rPr lang="fr-FR" b="1" dirty="0">
                <a:solidFill>
                  <a:srgbClr val="000000"/>
                </a:solidFill>
                <a:latin typeface="Helvetica" charset="0"/>
                <a:ea typeface="+mn-ea"/>
                <a:cs typeface="+mn-cs"/>
              </a:rPr>
              <a:t>Politique de réduction des risques</a:t>
            </a:r>
            <a:r>
              <a:rPr lang="fr-FR" dirty="0">
                <a:solidFill>
                  <a:srgbClr val="000000"/>
                </a:solidFill>
                <a:latin typeface="Helvetica" charset="0"/>
                <a:ea typeface="+mn-ea"/>
                <a:cs typeface="+mn-cs"/>
              </a:rPr>
              <a:t> </a:t>
            </a:r>
            <a:br>
              <a:rPr lang="fr-FR" sz="2800" dirty="0">
                <a:solidFill>
                  <a:srgbClr val="000000"/>
                </a:solidFill>
                <a:latin typeface="Helvetica" charset="0"/>
                <a:ea typeface="+mn-ea"/>
                <a:cs typeface="+mn-cs"/>
              </a:rPr>
            </a:br>
            <a:endParaRPr lang="fr-FR" dirty="0"/>
          </a:p>
        </p:txBody>
      </p:sp>
      <p:sp>
        <p:nvSpPr>
          <p:cNvPr id="3" name="Espace réservé du contenu 2"/>
          <p:cNvSpPr>
            <a:spLocks noGrp="1"/>
          </p:cNvSpPr>
          <p:nvPr>
            <p:ph idx="1"/>
          </p:nvPr>
        </p:nvSpPr>
        <p:spPr>
          <a:ln>
            <a:solidFill>
              <a:schemeClr val="accent1"/>
            </a:solidFill>
          </a:ln>
        </p:spPr>
        <p:txBody>
          <a:bodyPr>
            <a:normAutofit fontScale="85000" lnSpcReduction="20000"/>
          </a:bodyPr>
          <a:lstStyle/>
          <a:p>
            <a:pPr algn="ctr" eaLnBrk="1" hangingPunct="1">
              <a:buFont typeface="Wingdings" panose="05000000000000000000" pitchFamily="2" charset="2"/>
              <a:buNone/>
              <a:defRPr/>
            </a:pPr>
            <a:r>
              <a:rPr lang="fr-FR" b="1" dirty="0"/>
              <a:t>Politique qui privilégie des stratégies de soin et de prévention afin de limiter les risques sanitaires et sociaux liés à l'usage de drogues</a:t>
            </a:r>
          </a:p>
          <a:p>
            <a:pPr eaLnBrk="1" hangingPunct="1">
              <a:defRPr/>
            </a:pPr>
            <a:endParaRPr lang="fr-FR" dirty="0"/>
          </a:p>
          <a:p>
            <a:pPr eaLnBrk="1" hangingPunct="1">
              <a:defRPr/>
            </a:pPr>
            <a:r>
              <a:rPr lang="fr-FR" u="sng" dirty="0"/>
              <a:t>1924-1926, Royaume-Uni </a:t>
            </a:r>
            <a:r>
              <a:rPr lang="fr-FR" dirty="0"/>
              <a:t>: commission présidée par Sir Humphrey </a:t>
            </a:r>
            <a:r>
              <a:rPr lang="fr-FR" dirty="0" err="1"/>
              <a:t>Rolleston</a:t>
            </a:r>
            <a:r>
              <a:rPr lang="fr-FR" dirty="0"/>
              <a:t> permet aux médecins de prescrire des drogues aux toxicomanes incapable de parvenir à l’abstinence.</a:t>
            </a:r>
          </a:p>
          <a:p>
            <a:pPr eaLnBrk="1" hangingPunct="1">
              <a:defRPr/>
            </a:pPr>
            <a:endParaRPr lang="fr-FR" dirty="0"/>
          </a:p>
          <a:p>
            <a:pPr eaLnBrk="1" hangingPunct="1">
              <a:defRPr/>
            </a:pPr>
            <a:r>
              <a:rPr lang="fr-FR" u="sng" dirty="0"/>
              <a:t>1980’s</a:t>
            </a:r>
            <a:r>
              <a:rPr lang="fr-FR" dirty="0"/>
              <a:t> :avec l’émergence du SIDA, certaines villes (Pays-Bas, RU) développent des programmes d'échange de seringues et des campagnes d'information</a:t>
            </a:r>
          </a:p>
          <a:p>
            <a:pPr eaLnBrk="1" hangingPunct="1">
              <a:defRPr/>
            </a:pPr>
            <a:r>
              <a:rPr lang="fr-FR" u="sng" dirty="0"/>
              <a:t>1987 : France </a:t>
            </a:r>
            <a:r>
              <a:rPr lang="fr-FR" dirty="0"/>
              <a:t>: face au danger que le sida représente : décret </a:t>
            </a:r>
            <a:r>
              <a:rPr lang="fr-FR" dirty="0" err="1"/>
              <a:t>Barzach</a:t>
            </a:r>
            <a:r>
              <a:rPr lang="fr-FR" dirty="0"/>
              <a:t> de mise en vente libre des seringues</a:t>
            </a:r>
          </a:p>
          <a:p>
            <a:pPr eaLnBrk="1" hangingPunct="1">
              <a:defRPr/>
            </a:pPr>
            <a:r>
              <a:rPr lang="fr-FR" u="sng" dirty="0"/>
              <a:t>Liverpool 1990 </a:t>
            </a:r>
            <a:r>
              <a:rPr lang="fr-FR" dirty="0"/>
              <a:t>: première conférence internationale sur réduction des risques liés à la toxicomanie.</a:t>
            </a:r>
          </a:p>
          <a:p>
            <a:pPr eaLnBrk="1" hangingPunct="1">
              <a:defRPr/>
            </a:pPr>
            <a:endParaRPr lang="fr-FR" dirty="0"/>
          </a:p>
        </p:txBody>
      </p:sp>
    </p:spTree>
    <p:extLst>
      <p:ext uri="{BB962C8B-B14F-4D97-AF65-F5344CB8AC3E}">
        <p14:creationId xmlns:p14="http://schemas.microsoft.com/office/powerpoint/2010/main" val="24224306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p:txBody>
          <a:bodyPr>
            <a:noAutofit/>
          </a:bodyPr>
          <a:lstStyle/>
          <a:p>
            <a:pPr>
              <a:defRPr/>
            </a:pPr>
            <a:r>
              <a:rPr lang="fr-FR" sz="3200" b="1" cap="all" dirty="0" err="1"/>
              <a:t>RdR</a:t>
            </a:r>
            <a:r>
              <a:rPr lang="fr-FR" sz="3200" b="1" cap="all" dirty="0"/>
              <a:t> liés à l’usage de drogues par voie </a:t>
            </a:r>
            <a:r>
              <a:rPr lang="fr-FR" sz="3200" b="1" cap="all" dirty="0" err="1"/>
              <a:t>intra-veineuse</a:t>
            </a:r>
            <a:r>
              <a:rPr lang="fr-FR" sz="3200" b="1" cap="all" dirty="0"/>
              <a:t> </a:t>
            </a:r>
          </a:p>
        </p:txBody>
      </p:sp>
      <p:sp>
        <p:nvSpPr>
          <p:cNvPr id="36867" name="Rectangle 1027"/>
          <p:cNvSpPr>
            <a:spLocks noGrp="1" noChangeArrowheads="1"/>
          </p:cNvSpPr>
          <p:nvPr>
            <p:ph idx="1"/>
          </p:nvPr>
        </p:nvSpPr>
        <p:spPr/>
        <p:txBody>
          <a:bodyPr>
            <a:noAutofit/>
          </a:bodyPr>
          <a:lstStyle/>
          <a:p>
            <a:pPr eaLnBrk="1" hangingPunct="1"/>
            <a:r>
              <a:rPr lang="fr-FR" altLang="fr-FR" b="1" dirty="0">
                <a:latin typeface="Helvetica" panose="020B0604020202020204" pitchFamily="34" charset="0"/>
              </a:rPr>
              <a:t>Politique de réduction des risques</a:t>
            </a:r>
            <a:r>
              <a:rPr lang="fr-FR" altLang="fr-FR" dirty="0">
                <a:latin typeface="Helvetica" panose="020B0604020202020204" pitchFamily="34" charset="0"/>
              </a:rPr>
              <a:t> </a:t>
            </a:r>
          </a:p>
          <a:p>
            <a:pPr lvl="1" eaLnBrk="1" hangingPunct="1"/>
            <a:r>
              <a:rPr lang="fr-FR" altLang="fr-FR" dirty="0">
                <a:latin typeface="Helvetica" panose="020B0604020202020204" pitchFamily="34" charset="0"/>
              </a:rPr>
              <a:t>Une philosophie à part entière…</a:t>
            </a:r>
          </a:p>
          <a:p>
            <a:pPr lvl="1" eaLnBrk="1" hangingPunct="1"/>
            <a:r>
              <a:rPr lang="fr-FR" altLang="fr-FR" dirty="0">
                <a:latin typeface="Helvetica" panose="020B0604020202020204" pitchFamily="34" charset="0"/>
              </a:rPr>
              <a:t>Ensemble des mesures mises en œuvre pour prévenir les contaminations par les virus du SIDA et des hépatites mais également les problèmes et complications découlant de l’usage et de la recherche de drogues : </a:t>
            </a:r>
          </a:p>
          <a:p>
            <a:pPr lvl="1" eaLnBrk="1" hangingPunct="1">
              <a:buFontTx/>
              <a:buChar char="•"/>
            </a:pPr>
            <a:r>
              <a:rPr lang="fr-FR" altLang="fr-FR" dirty="0">
                <a:latin typeface="Helvetica" panose="020B0604020202020204" pitchFamily="34" charset="0"/>
              </a:rPr>
              <a:t>a) </a:t>
            </a:r>
            <a:r>
              <a:rPr lang="fr-FR" altLang="fr-FR" b="1" dirty="0">
                <a:latin typeface="Helvetica" panose="020B0604020202020204" pitchFamily="34" charset="0"/>
              </a:rPr>
              <a:t>les complications sanitaires</a:t>
            </a:r>
            <a:r>
              <a:rPr lang="fr-FR" altLang="fr-FR" dirty="0">
                <a:latin typeface="Helvetica" panose="020B0604020202020204" pitchFamily="34" charset="0"/>
              </a:rPr>
              <a:t> liées à l’utilisation de la voie intraveineuse (abcès, overdoses, septicémies) ; </a:t>
            </a:r>
          </a:p>
          <a:p>
            <a:pPr lvl="1" eaLnBrk="1" hangingPunct="1">
              <a:buFontTx/>
              <a:buChar char="•"/>
            </a:pPr>
            <a:r>
              <a:rPr lang="fr-FR" altLang="fr-FR" dirty="0">
                <a:latin typeface="Helvetica" panose="020B0604020202020204" pitchFamily="34" charset="0"/>
              </a:rPr>
              <a:t>b) </a:t>
            </a:r>
            <a:r>
              <a:rPr lang="fr-FR" altLang="fr-FR" b="1" dirty="0">
                <a:latin typeface="Helvetica" panose="020B0604020202020204" pitchFamily="34" charset="0"/>
              </a:rPr>
              <a:t>les problèmes sociaux liés à, l’isolement, l’errance et les différentes ruptures affectives, familiales et professionnelles</a:t>
            </a:r>
            <a:r>
              <a:rPr lang="fr-FR" altLang="fr-FR" dirty="0">
                <a:latin typeface="Helvetica" panose="020B0604020202020204" pitchFamily="34" charset="0"/>
              </a:rPr>
              <a:t> qui caractérisent le parcours de l’usager de drogues.</a:t>
            </a:r>
          </a:p>
          <a:p>
            <a:pPr lvl="1" eaLnBrk="1" hangingPunct="1"/>
            <a:endParaRPr lang="fr-FR" altLang="fr-FR" dirty="0">
              <a:latin typeface="Helvetica" panose="020B0604020202020204" pitchFamily="34" charset="0"/>
            </a:endParaRPr>
          </a:p>
        </p:txBody>
      </p:sp>
    </p:spTree>
    <p:extLst>
      <p:ext uri="{BB962C8B-B14F-4D97-AF65-F5344CB8AC3E}">
        <p14:creationId xmlns:p14="http://schemas.microsoft.com/office/powerpoint/2010/main" val="2318729504"/>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re 1"/>
          <p:cNvSpPr>
            <a:spLocks noGrp="1"/>
          </p:cNvSpPr>
          <p:nvPr>
            <p:ph type="title"/>
          </p:nvPr>
        </p:nvSpPr>
        <p:spPr/>
        <p:txBody>
          <a:bodyPr/>
          <a:lstStyle/>
          <a:p>
            <a:pPr eaLnBrk="1" hangingPunct="1"/>
            <a:endParaRPr lang="fr-FR" altLang="fr-FR"/>
          </a:p>
        </p:txBody>
      </p:sp>
      <p:sp>
        <p:nvSpPr>
          <p:cNvPr id="9219" name="Espace réservé du contenu 2"/>
          <p:cNvSpPr>
            <a:spLocks noGrp="1"/>
          </p:cNvSpPr>
          <p:nvPr>
            <p:ph idx="1"/>
          </p:nvPr>
        </p:nvSpPr>
        <p:spPr/>
        <p:txBody>
          <a:bodyPr/>
          <a:lstStyle/>
          <a:p>
            <a:pPr eaLnBrk="1" hangingPunct="1"/>
            <a:endParaRPr lang="fr-FR" altLang="fr-FR"/>
          </a:p>
        </p:txBody>
      </p:sp>
      <p:pic>
        <p:nvPicPr>
          <p:cNvPr id="92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013" y="15876"/>
            <a:ext cx="692785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3907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Préambule</a:t>
            </a:r>
          </a:p>
        </p:txBody>
      </p:sp>
      <p:sp>
        <p:nvSpPr>
          <p:cNvPr id="3" name="Espace réservé du texte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6339542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a:spLocks noGrp="1"/>
          </p:cNvSpPr>
          <p:nvPr>
            <p:ph type="title"/>
          </p:nvPr>
        </p:nvSpPr>
        <p:spPr/>
        <p:txBody>
          <a:bodyPr/>
          <a:lstStyle/>
          <a:p>
            <a:pPr eaLnBrk="1" hangingPunct="1"/>
            <a:endParaRPr lang="fr-FR" altLang="fr-FR"/>
          </a:p>
        </p:txBody>
      </p:sp>
      <p:sp>
        <p:nvSpPr>
          <p:cNvPr id="15363" name="Espace réservé du contenu 2"/>
          <p:cNvSpPr>
            <a:spLocks noGrp="1"/>
          </p:cNvSpPr>
          <p:nvPr>
            <p:ph idx="1"/>
          </p:nvPr>
        </p:nvSpPr>
        <p:spPr/>
        <p:txBody>
          <a:bodyPr/>
          <a:lstStyle/>
          <a:p>
            <a:pPr eaLnBrk="1" hangingPunct="1"/>
            <a:endParaRPr lang="fr-FR" altLang="fr-FR"/>
          </a:p>
        </p:txBody>
      </p:sp>
      <p:pic>
        <p:nvPicPr>
          <p:cNvPr id="1536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8088" y="0"/>
            <a:ext cx="7289800"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68745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re 1"/>
          <p:cNvSpPr>
            <a:spLocks noGrp="1"/>
          </p:cNvSpPr>
          <p:nvPr>
            <p:ph type="title"/>
          </p:nvPr>
        </p:nvSpPr>
        <p:spPr/>
        <p:txBody>
          <a:bodyPr/>
          <a:lstStyle/>
          <a:p>
            <a:pPr eaLnBrk="1" hangingPunct="1"/>
            <a:endParaRPr lang="fr-FR" altLang="fr-FR"/>
          </a:p>
        </p:txBody>
      </p:sp>
      <p:sp>
        <p:nvSpPr>
          <p:cNvPr id="18435" name="Espace réservé du contenu 2"/>
          <p:cNvSpPr>
            <a:spLocks noGrp="1"/>
          </p:cNvSpPr>
          <p:nvPr>
            <p:ph idx="1"/>
          </p:nvPr>
        </p:nvSpPr>
        <p:spPr/>
        <p:txBody>
          <a:bodyPr/>
          <a:lstStyle/>
          <a:p>
            <a:pPr eaLnBrk="1" hangingPunct="1"/>
            <a:endParaRPr lang="fr-FR" altLang="fr-FR" dirty="0"/>
          </a:p>
        </p:txBody>
      </p:sp>
      <p:pic>
        <p:nvPicPr>
          <p:cNvPr id="184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61939"/>
            <a:ext cx="9144000" cy="633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10395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re 1"/>
          <p:cNvSpPr>
            <a:spLocks noGrp="1"/>
          </p:cNvSpPr>
          <p:nvPr>
            <p:ph type="title"/>
          </p:nvPr>
        </p:nvSpPr>
        <p:spPr/>
        <p:txBody>
          <a:bodyPr/>
          <a:lstStyle/>
          <a:p>
            <a:pPr eaLnBrk="1" hangingPunct="1"/>
            <a:endParaRPr lang="fr-FR" altLang="fr-FR"/>
          </a:p>
        </p:txBody>
      </p:sp>
      <p:sp>
        <p:nvSpPr>
          <p:cNvPr id="44035" name="Espace réservé du contenu 2"/>
          <p:cNvSpPr>
            <a:spLocks noGrp="1"/>
          </p:cNvSpPr>
          <p:nvPr>
            <p:ph idx="1"/>
          </p:nvPr>
        </p:nvSpPr>
        <p:spPr/>
        <p:txBody>
          <a:bodyPr/>
          <a:lstStyle/>
          <a:p>
            <a:pPr eaLnBrk="1" hangingPunct="1"/>
            <a:endParaRPr lang="fr-FR" altLang="fr-FR" dirty="0"/>
          </a:p>
        </p:txBody>
      </p:sp>
      <p:pic>
        <p:nvPicPr>
          <p:cNvPr id="440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098" y="0"/>
            <a:ext cx="11146375" cy="6899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89793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re 1"/>
          <p:cNvSpPr>
            <a:spLocks noGrp="1"/>
          </p:cNvSpPr>
          <p:nvPr>
            <p:ph type="title"/>
          </p:nvPr>
        </p:nvSpPr>
        <p:spPr/>
        <p:txBody>
          <a:bodyPr/>
          <a:lstStyle/>
          <a:p>
            <a:pPr eaLnBrk="1" hangingPunct="1"/>
            <a:endParaRPr lang="fr-FR" altLang="fr-FR"/>
          </a:p>
        </p:txBody>
      </p:sp>
      <p:sp>
        <p:nvSpPr>
          <p:cNvPr id="64515" name="Espace réservé du contenu 2"/>
          <p:cNvSpPr>
            <a:spLocks noGrp="1"/>
          </p:cNvSpPr>
          <p:nvPr>
            <p:ph idx="1"/>
          </p:nvPr>
        </p:nvSpPr>
        <p:spPr/>
        <p:txBody>
          <a:bodyPr/>
          <a:lstStyle/>
          <a:p>
            <a:pPr eaLnBrk="1" hangingPunct="1"/>
            <a:endParaRPr lang="fr-FR" altLang="fr-FR"/>
          </a:p>
        </p:txBody>
      </p:sp>
      <p:pic>
        <p:nvPicPr>
          <p:cNvPr id="645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27" y="1089890"/>
            <a:ext cx="12050011" cy="4294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40559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re 1"/>
          <p:cNvSpPr>
            <a:spLocks noGrp="1"/>
          </p:cNvSpPr>
          <p:nvPr>
            <p:ph type="title"/>
          </p:nvPr>
        </p:nvSpPr>
        <p:spPr/>
        <p:txBody>
          <a:bodyPr/>
          <a:lstStyle/>
          <a:p>
            <a:pPr eaLnBrk="1" hangingPunct="1"/>
            <a:endParaRPr lang="fr-FR" altLang="fr-FR"/>
          </a:p>
        </p:txBody>
      </p:sp>
      <p:sp>
        <p:nvSpPr>
          <p:cNvPr id="65539" name="Espace réservé du contenu 2"/>
          <p:cNvSpPr>
            <a:spLocks noGrp="1"/>
          </p:cNvSpPr>
          <p:nvPr>
            <p:ph idx="1"/>
          </p:nvPr>
        </p:nvSpPr>
        <p:spPr/>
        <p:txBody>
          <a:bodyPr/>
          <a:lstStyle/>
          <a:p>
            <a:pPr eaLnBrk="1" hangingPunct="1"/>
            <a:endParaRPr lang="fr-FR" altLang="fr-FR"/>
          </a:p>
        </p:txBody>
      </p:sp>
      <p:pic>
        <p:nvPicPr>
          <p:cNvPr id="655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9151" y="22226"/>
            <a:ext cx="5491163"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69267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itre 1"/>
          <p:cNvSpPr>
            <a:spLocks noGrp="1"/>
          </p:cNvSpPr>
          <p:nvPr>
            <p:ph type="ctrTitle"/>
          </p:nvPr>
        </p:nvSpPr>
        <p:spPr>
          <a:xfrm>
            <a:off x="2246313" y="1820863"/>
            <a:ext cx="7772400" cy="1828800"/>
          </a:xfrm>
        </p:spPr>
        <p:txBody>
          <a:bodyPr/>
          <a:lstStyle/>
          <a:p>
            <a:pPr eaLnBrk="1" hangingPunct="1">
              <a:defRPr/>
            </a:pPr>
            <a:endParaRPr lang="fr-FR"/>
          </a:p>
        </p:txBody>
      </p:sp>
      <p:sp>
        <p:nvSpPr>
          <p:cNvPr id="3" name="Sous-titre 2"/>
          <p:cNvSpPr>
            <a:spLocks noGrp="1"/>
          </p:cNvSpPr>
          <p:nvPr>
            <p:ph type="subTitle" idx="1"/>
          </p:nvPr>
        </p:nvSpPr>
        <p:spPr>
          <a:xfrm>
            <a:off x="2246313" y="3684588"/>
            <a:ext cx="7772400" cy="914400"/>
          </a:xfrm>
        </p:spPr>
        <p:txBody>
          <a:bodyPr rtlCol="0">
            <a:normAutofit/>
          </a:bodyPr>
          <a:lstStyle/>
          <a:p>
            <a:pPr>
              <a:defRPr/>
            </a:pPr>
            <a:endParaRPr lang="fr-FR"/>
          </a:p>
        </p:txBody>
      </p:sp>
      <p:pic>
        <p:nvPicPr>
          <p:cNvPr id="389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8550" y="0"/>
            <a:ext cx="48021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70661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itre 1"/>
          <p:cNvSpPr>
            <a:spLocks noGrp="1"/>
          </p:cNvSpPr>
          <p:nvPr>
            <p:ph type="title"/>
          </p:nvPr>
        </p:nvSpPr>
        <p:spPr>
          <a:xfrm>
            <a:off x="2027238" y="4983163"/>
            <a:ext cx="8183562" cy="1052512"/>
          </a:xfrm>
        </p:spPr>
        <p:txBody>
          <a:bodyPr/>
          <a:lstStyle/>
          <a:p>
            <a:pPr eaLnBrk="1" hangingPunct="1">
              <a:defRPr/>
            </a:pPr>
            <a:endParaRPr lang="fr-FR"/>
          </a:p>
        </p:txBody>
      </p:sp>
      <p:pic>
        <p:nvPicPr>
          <p:cNvPr id="3993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9525"/>
            <a:ext cx="9144000" cy="6707188"/>
          </a:xfrm>
          <a:noFill/>
        </p:spPr>
      </p:pic>
    </p:spTree>
    <p:extLst>
      <p:ext uri="{BB962C8B-B14F-4D97-AF65-F5344CB8AC3E}">
        <p14:creationId xmlns:p14="http://schemas.microsoft.com/office/powerpoint/2010/main" val="8605808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Réduction des risques et…</a:t>
            </a:r>
          </a:p>
        </p:txBody>
      </p:sp>
      <p:sp>
        <p:nvSpPr>
          <p:cNvPr id="3" name="Espace réservé du contenu 2"/>
          <p:cNvSpPr>
            <a:spLocks noGrp="1"/>
          </p:cNvSpPr>
          <p:nvPr>
            <p:ph sz="half" idx="1"/>
          </p:nvPr>
        </p:nvSpPr>
        <p:spPr/>
        <p:txBody>
          <a:bodyPr>
            <a:noAutofit/>
          </a:bodyPr>
          <a:lstStyle/>
          <a:p>
            <a:r>
              <a:rPr lang="fr-FR" sz="2400" dirty="0"/>
              <a:t>Alcool ….</a:t>
            </a:r>
          </a:p>
          <a:p>
            <a:pPr lvl="1"/>
            <a:r>
              <a:rPr lang="fr-FR" sz="2000" dirty="0"/>
              <a:t>Objectif de réduction de la consommation</a:t>
            </a:r>
          </a:p>
          <a:p>
            <a:pPr lvl="1"/>
            <a:r>
              <a:rPr lang="fr-FR" sz="2000" dirty="0"/>
              <a:t>Consommation contrôlée</a:t>
            </a:r>
          </a:p>
          <a:p>
            <a:pPr lvl="1"/>
            <a:r>
              <a:rPr lang="fr-FR" sz="2000" dirty="0"/>
              <a:t>…</a:t>
            </a:r>
          </a:p>
          <a:p>
            <a:pPr lvl="1"/>
            <a:endParaRPr lang="fr-FR" sz="2000" dirty="0"/>
          </a:p>
          <a:p>
            <a:r>
              <a:rPr lang="fr-FR" sz="2400" dirty="0"/>
              <a:t>Tabac….</a:t>
            </a:r>
          </a:p>
          <a:p>
            <a:pPr lvl="1"/>
            <a:r>
              <a:rPr lang="fr-FR" sz="2000" dirty="0"/>
              <a:t>Objectif de réduction de la consommation</a:t>
            </a:r>
          </a:p>
          <a:p>
            <a:pPr lvl="1"/>
            <a:r>
              <a:rPr lang="fr-FR" sz="2000" dirty="0"/>
              <a:t>VP</a:t>
            </a:r>
          </a:p>
          <a:p>
            <a:pPr lvl="1"/>
            <a:r>
              <a:rPr lang="fr-FR" sz="2000" dirty="0"/>
              <a:t>…</a:t>
            </a:r>
          </a:p>
          <a:p>
            <a:pPr lvl="1"/>
            <a:endParaRPr lang="fr-FR" sz="2000" dirty="0"/>
          </a:p>
        </p:txBody>
      </p:sp>
      <p:sp>
        <p:nvSpPr>
          <p:cNvPr id="4" name="Espace réservé du contenu 3"/>
          <p:cNvSpPr>
            <a:spLocks noGrp="1"/>
          </p:cNvSpPr>
          <p:nvPr>
            <p:ph sz="half" idx="2"/>
          </p:nvPr>
        </p:nvSpPr>
        <p:spPr>
          <a:xfrm>
            <a:off x="6541655" y="1197552"/>
            <a:ext cx="5181600" cy="4351338"/>
          </a:xfrm>
        </p:spPr>
        <p:txBody>
          <a:bodyPr>
            <a:noAutofit/>
          </a:bodyPr>
          <a:lstStyle/>
          <a:p>
            <a:r>
              <a:rPr lang="fr-FR" sz="2400" dirty="0"/>
              <a:t>Cannabis….</a:t>
            </a:r>
          </a:p>
          <a:p>
            <a:pPr lvl="1"/>
            <a:r>
              <a:rPr lang="fr-FR" sz="2000" dirty="0"/>
              <a:t>Fabrication</a:t>
            </a:r>
          </a:p>
          <a:p>
            <a:pPr lvl="1"/>
            <a:r>
              <a:rPr lang="fr-FR" sz="2000" dirty="0"/>
              <a:t>Cannabis 2.0</a:t>
            </a:r>
          </a:p>
          <a:p>
            <a:pPr lvl="1"/>
            <a:r>
              <a:rPr lang="fr-FR" sz="2000" dirty="0" err="1"/>
              <a:t>Vapoteuse</a:t>
            </a:r>
            <a:endParaRPr lang="fr-FR" sz="2000" dirty="0"/>
          </a:p>
          <a:p>
            <a:pPr lvl="1"/>
            <a:r>
              <a:rPr lang="fr-FR" sz="2000" dirty="0" err="1"/>
              <a:t>Dabbing</a:t>
            </a:r>
            <a:endParaRPr lang="fr-FR" sz="2000" dirty="0"/>
          </a:p>
          <a:p>
            <a:pPr lvl="1"/>
            <a:r>
              <a:rPr lang="fr-FR" sz="2000" dirty="0"/>
              <a:t>CBD</a:t>
            </a:r>
          </a:p>
          <a:p>
            <a:pPr lvl="1"/>
            <a:r>
              <a:rPr lang="fr-FR" sz="2000" dirty="0"/>
              <a:t>…</a:t>
            </a:r>
          </a:p>
          <a:p>
            <a:pPr lvl="1"/>
            <a:endParaRPr lang="fr-FR" sz="2000" dirty="0"/>
          </a:p>
          <a:p>
            <a:r>
              <a:rPr lang="fr-FR" sz="2400" dirty="0"/>
              <a:t>Toutes drogues</a:t>
            </a:r>
          </a:p>
          <a:p>
            <a:pPr lvl="1"/>
            <a:r>
              <a:rPr lang="fr-FR" sz="2000" dirty="0"/>
              <a:t>Outils pour consommer propre</a:t>
            </a:r>
          </a:p>
          <a:p>
            <a:pPr lvl="1"/>
            <a:r>
              <a:rPr lang="fr-FR" sz="2000" dirty="0"/>
              <a:t>Informations sur les produits</a:t>
            </a:r>
          </a:p>
          <a:p>
            <a:pPr lvl="1"/>
            <a:r>
              <a:rPr lang="fr-FR" sz="2000" dirty="0"/>
              <a:t>Analyse de drogues</a:t>
            </a:r>
          </a:p>
          <a:p>
            <a:pPr lvl="1"/>
            <a:r>
              <a:rPr lang="fr-FR" sz="2000" dirty="0"/>
              <a:t>Respect de la citoyenneté des consommateurs : usager responsable</a:t>
            </a:r>
          </a:p>
          <a:p>
            <a:endParaRPr lang="fr-FR" sz="4400" dirty="0"/>
          </a:p>
        </p:txBody>
      </p:sp>
    </p:spTree>
    <p:extLst>
      <p:ext uri="{BB962C8B-B14F-4D97-AF65-F5344CB8AC3E}">
        <p14:creationId xmlns:p14="http://schemas.microsoft.com/office/powerpoint/2010/main" val="12477041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Qqes</a:t>
            </a:r>
            <a:r>
              <a:rPr lang="fr-FR" dirty="0"/>
              <a:t> exemples…</a:t>
            </a:r>
          </a:p>
        </p:txBody>
      </p:sp>
      <p:pic>
        <p:nvPicPr>
          <p:cNvPr id="4" name="Image 3"/>
          <p:cNvPicPr>
            <a:picLocks noChangeAspect="1"/>
          </p:cNvPicPr>
          <p:nvPr/>
        </p:nvPicPr>
        <p:blipFill>
          <a:blip r:embed="rId2"/>
          <a:stretch>
            <a:fillRect/>
          </a:stretch>
        </p:blipFill>
        <p:spPr>
          <a:xfrm>
            <a:off x="7664739" y="61480"/>
            <a:ext cx="4362450" cy="4362450"/>
          </a:xfrm>
          <a:prstGeom prst="rect">
            <a:avLst/>
          </a:prstGeom>
        </p:spPr>
      </p:pic>
      <p:pic>
        <p:nvPicPr>
          <p:cNvPr id="5" name="Image 4"/>
          <p:cNvPicPr>
            <a:picLocks noChangeAspect="1"/>
          </p:cNvPicPr>
          <p:nvPr/>
        </p:nvPicPr>
        <p:blipFill>
          <a:blip r:embed="rId3"/>
          <a:stretch>
            <a:fillRect/>
          </a:stretch>
        </p:blipFill>
        <p:spPr>
          <a:xfrm>
            <a:off x="4639180" y="0"/>
            <a:ext cx="3731491" cy="3731491"/>
          </a:xfrm>
          <a:prstGeom prst="rect">
            <a:avLst/>
          </a:prstGeom>
        </p:spPr>
      </p:pic>
      <p:pic>
        <p:nvPicPr>
          <p:cNvPr id="7" name="Image 6"/>
          <p:cNvPicPr>
            <a:picLocks noChangeAspect="1"/>
          </p:cNvPicPr>
          <p:nvPr/>
        </p:nvPicPr>
        <p:blipFill>
          <a:blip r:embed="rId4"/>
          <a:stretch>
            <a:fillRect/>
          </a:stretch>
        </p:blipFill>
        <p:spPr>
          <a:xfrm>
            <a:off x="0" y="-1"/>
            <a:ext cx="4639180" cy="3474907"/>
          </a:xfrm>
          <a:prstGeom prst="rect">
            <a:avLst/>
          </a:prstGeom>
        </p:spPr>
      </p:pic>
      <p:sp>
        <p:nvSpPr>
          <p:cNvPr id="8" name="Espace réservé du contenu 7"/>
          <p:cNvSpPr>
            <a:spLocks noGrp="1"/>
          </p:cNvSpPr>
          <p:nvPr>
            <p:ph idx="1"/>
          </p:nvPr>
        </p:nvSpPr>
        <p:spPr>
          <a:xfrm>
            <a:off x="1937328" y="5167312"/>
            <a:ext cx="10515600" cy="4351338"/>
          </a:xfrm>
        </p:spPr>
        <p:txBody>
          <a:bodyPr/>
          <a:lstStyle/>
          <a:p>
            <a:endParaRPr lang="fr-FR" dirty="0"/>
          </a:p>
        </p:txBody>
      </p:sp>
      <p:pic>
        <p:nvPicPr>
          <p:cNvPr id="9" name="Image 8"/>
          <p:cNvPicPr>
            <a:picLocks noChangeAspect="1"/>
          </p:cNvPicPr>
          <p:nvPr/>
        </p:nvPicPr>
        <p:blipFill>
          <a:blip r:embed="rId5"/>
          <a:stretch>
            <a:fillRect/>
          </a:stretch>
        </p:blipFill>
        <p:spPr>
          <a:xfrm>
            <a:off x="0" y="3286125"/>
            <a:ext cx="4762500" cy="3571875"/>
          </a:xfrm>
          <a:prstGeom prst="rect">
            <a:avLst/>
          </a:prstGeom>
        </p:spPr>
      </p:pic>
      <p:pic>
        <p:nvPicPr>
          <p:cNvPr id="10" name="Image 9"/>
          <p:cNvPicPr>
            <a:picLocks noChangeAspect="1"/>
          </p:cNvPicPr>
          <p:nvPr/>
        </p:nvPicPr>
        <p:blipFill>
          <a:blip r:embed="rId6"/>
          <a:stretch>
            <a:fillRect/>
          </a:stretch>
        </p:blipFill>
        <p:spPr>
          <a:xfrm>
            <a:off x="4349402" y="4035136"/>
            <a:ext cx="7842597" cy="2830959"/>
          </a:xfrm>
          <a:prstGeom prst="rect">
            <a:avLst/>
          </a:prstGeom>
        </p:spPr>
      </p:pic>
    </p:spTree>
    <p:extLst>
      <p:ext uri="{BB962C8B-B14F-4D97-AF65-F5344CB8AC3E}">
        <p14:creationId xmlns:p14="http://schemas.microsoft.com/office/powerpoint/2010/main" val="30648952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a:t>L’analyse des drogues</a:t>
            </a:r>
          </a:p>
        </p:txBody>
      </p:sp>
      <p:sp>
        <p:nvSpPr>
          <p:cNvPr id="6" name="Espace réservé du texte 5"/>
          <p:cNvSpPr>
            <a:spLocks noGrp="1"/>
          </p:cNvSpPr>
          <p:nvPr>
            <p:ph type="body" idx="1"/>
          </p:nvPr>
        </p:nvSpPr>
        <p:spPr/>
        <p:txBody>
          <a:bodyPr/>
          <a:lstStyle/>
          <a:p>
            <a:endParaRPr lang="fr-FR"/>
          </a:p>
        </p:txBody>
      </p:sp>
    </p:spTree>
    <p:extLst>
      <p:ext uri="{BB962C8B-B14F-4D97-AF65-F5344CB8AC3E}">
        <p14:creationId xmlns:p14="http://schemas.microsoft.com/office/powerpoint/2010/main" val="994622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a:xfrm>
            <a:off x="434109" y="1477817"/>
            <a:ext cx="11323782" cy="4793673"/>
          </a:xfrm>
        </p:spPr>
        <p:txBody>
          <a:bodyPr>
            <a:normAutofit/>
          </a:bodyPr>
          <a:lstStyle/>
          <a:p>
            <a:r>
              <a:rPr lang="fr-FR" dirty="0"/>
              <a:t>Consommations d’alcool, de tabac et de drogues : </a:t>
            </a:r>
          </a:p>
          <a:p>
            <a:pPr lvl="1"/>
            <a:r>
              <a:rPr lang="fr-FR" dirty="0"/>
              <a:t>Débutent souvent++ à l’adolescence.</a:t>
            </a:r>
          </a:p>
          <a:p>
            <a:pPr lvl="1"/>
            <a:r>
              <a:rPr lang="fr-FR" dirty="0" err="1"/>
              <a:t>Csq</a:t>
            </a:r>
            <a:r>
              <a:rPr lang="fr-FR" dirty="0"/>
              <a:t> santé mentale/physique,  bien-être court/lg terme.</a:t>
            </a:r>
          </a:p>
          <a:p>
            <a:pPr lvl="1"/>
            <a:r>
              <a:rPr lang="fr-FR" dirty="0" err="1"/>
              <a:t>Csq</a:t>
            </a:r>
            <a:r>
              <a:rPr lang="fr-FR" dirty="0"/>
              <a:t> négatives dans le domaine éducatif : baisse motivation, échec scolaire ou abandon études. </a:t>
            </a:r>
          </a:p>
          <a:p>
            <a:pPr lvl="2"/>
            <a:r>
              <a:rPr lang="fr-FR" dirty="0"/>
              <a:t>Porte d’entrée++</a:t>
            </a:r>
          </a:p>
          <a:p>
            <a:pPr lvl="1"/>
            <a:endParaRPr lang="fr-FR" dirty="0"/>
          </a:p>
          <a:p>
            <a:r>
              <a:rPr lang="fr-FR" dirty="0"/>
              <a:t>Nombreux facteurs de risque d’exposition consommation et </a:t>
            </a:r>
            <a:r>
              <a:rPr lang="fr-FR" dirty="0" err="1"/>
              <a:t>csq</a:t>
            </a:r>
            <a:endParaRPr lang="fr-FR" dirty="0"/>
          </a:p>
        </p:txBody>
      </p:sp>
    </p:spTree>
    <p:extLst>
      <p:ext uri="{BB962C8B-B14F-4D97-AF65-F5344CB8AC3E}">
        <p14:creationId xmlns:p14="http://schemas.microsoft.com/office/powerpoint/2010/main" val="14778861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Box 8"/>
          <p:cNvSpPr txBox="1">
            <a:spLocks noChangeArrowheads="1"/>
          </p:cNvSpPr>
          <p:nvPr/>
        </p:nvSpPr>
        <p:spPr bwMode="auto">
          <a:xfrm>
            <a:off x="2281239" y="1268414"/>
            <a:ext cx="77755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just">
              <a:spcBef>
                <a:spcPct val="0"/>
              </a:spcBef>
              <a:buFontTx/>
              <a:buNone/>
            </a:pPr>
            <a:r>
              <a:rPr lang="fr-FR" altLang="fr-FR" sz="1800" dirty="0">
                <a:solidFill>
                  <a:srgbClr val="595959"/>
                </a:solidFill>
              </a:rPr>
              <a:t> </a:t>
            </a:r>
          </a:p>
          <a:p>
            <a:pPr algn="just" eaLnBrk="1" hangingPunct="1">
              <a:spcBef>
                <a:spcPct val="0"/>
              </a:spcBef>
              <a:buFontTx/>
              <a:buNone/>
            </a:pPr>
            <a:endParaRPr lang="fr-FR" altLang="fr-FR" sz="1800" dirty="0">
              <a:solidFill>
                <a:srgbClr val="595959"/>
              </a:solidFill>
            </a:endParaRPr>
          </a:p>
        </p:txBody>
      </p:sp>
      <p:grpSp>
        <p:nvGrpSpPr>
          <p:cNvPr id="10245" name="Groupe 24"/>
          <p:cNvGrpSpPr>
            <a:grpSpLocks/>
          </p:cNvGrpSpPr>
          <p:nvPr/>
        </p:nvGrpSpPr>
        <p:grpSpPr bwMode="auto">
          <a:xfrm>
            <a:off x="2155825" y="4652963"/>
            <a:ext cx="7880350" cy="1422400"/>
            <a:chOff x="631315" y="5085184"/>
            <a:chExt cx="7881370" cy="1421930"/>
          </a:xfrm>
        </p:grpSpPr>
        <p:pic>
          <p:nvPicPr>
            <p:cNvPr id="10246"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315" y="5097537"/>
              <a:ext cx="1872207" cy="1409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0623" y="5085184"/>
              <a:ext cx="1728192" cy="1421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0827" y="5097536"/>
              <a:ext cx="1881858" cy="1409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2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65916" y="5097537"/>
              <a:ext cx="2047811" cy="1409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re 1"/>
          <p:cNvSpPr>
            <a:spLocks noGrp="1"/>
          </p:cNvSpPr>
          <p:nvPr>
            <p:ph type="title"/>
          </p:nvPr>
        </p:nvSpPr>
        <p:spPr/>
        <p:txBody>
          <a:bodyPr/>
          <a:lstStyle/>
          <a:p>
            <a:pPr algn="just"/>
            <a:r>
              <a:rPr lang="en-US" altLang="fr-FR" dirty="0" err="1"/>
              <a:t>Méthodes</a:t>
            </a:r>
            <a:r>
              <a:rPr lang="en-US" altLang="fr-FR" dirty="0"/>
              <a:t> </a:t>
            </a:r>
            <a:r>
              <a:rPr lang="en-US" altLang="fr-FR" dirty="0" err="1"/>
              <a:t>d’analyse</a:t>
            </a:r>
            <a:endParaRPr lang="fr-FR" dirty="0"/>
          </a:p>
        </p:txBody>
      </p:sp>
      <p:sp>
        <p:nvSpPr>
          <p:cNvPr id="4" name="Espace réservé du contenu 3"/>
          <p:cNvSpPr>
            <a:spLocks noGrp="1"/>
          </p:cNvSpPr>
          <p:nvPr>
            <p:ph idx="1"/>
          </p:nvPr>
        </p:nvSpPr>
        <p:spPr/>
        <p:txBody>
          <a:bodyPr/>
          <a:lstStyle/>
          <a:p>
            <a:pPr algn="just">
              <a:spcBef>
                <a:spcPct val="0"/>
              </a:spcBef>
              <a:buFontTx/>
              <a:buNone/>
            </a:pPr>
            <a:r>
              <a:rPr lang="fr-FR" altLang="fr-FR" sz="1800" dirty="0">
                <a:solidFill>
                  <a:srgbClr val="595959"/>
                </a:solidFill>
              </a:rPr>
              <a:t>Résultats qualitatifs :</a:t>
            </a:r>
          </a:p>
          <a:p>
            <a:pPr lvl="1" algn="just">
              <a:spcBef>
                <a:spcPct val="0"/>
              </a:spcBef>
            </a:pPr>
            <a:r>
              <a:rPr lang="fr-FR" altLang="fr-FR" sz="1800" dirty="0">
                <a:solidFill>
                  <a:srgbClr val="595959"/>
                </a:solidFill>
              </a:rPr>
              <a:t> Tests colorimétriques (type test de marquis) </a:t>
            </a:r>
          </a:p>
          <a:p>
            <a:pPr lvl="1" algn="just">
              <a:spcBef>
                <a:spcPct val="0"/>
              </a:spcBef>
            </a:pPr>
            <a:r>
              <a:rPr lang="fr-FR" altLang="fr-FR" sz="1800" dirty="0">
                <a:solidFill>
                  <a:srgbClr val="595959"/>
                </a:solidFill>
              </a:rPr>
              <a:t> Chromatographie sur couche mince (CCM)</a:t>
            </a:r>
          </a:p>
          <a:p>
            <a:pPr lvl="1" algn="just">
              <a:spcBef>
                <a:spcPct val="0"/>
              </a:spcBef>
            </a:pPr>
            <a:r>
              <a:rPr lang="fr-FR" altLang="fr-FR" sz="1800" dirty="0">
                <a:solidFill>
                  <a:srgbClr val="595959"/>
                </a:solidFill>
              </a:rPr>
              <a:t> Spectroscopie Infrarouge </a:t>
            </a:r>
          </a:p>
          <a:p>
            <a:pPr lvl="1" algn="just">
              <a:spcBef>
                <a:spcPct val="0"/>
              </a:spcBef>
            </a:pPr>
            <a:endParaRPr lang="fr-FR" altLang="fr-FR" sz="1800" dirty="0">
              <a:solidFill>
                <a:srgbClr val="595959"/>
              </a:solidFill>
            </a:endParaRPr>
          </a:p>
          <a:p>
            <a:pPr algn="just">
              <a:spcBef>
                <a:spcPct val="0"/>
              </a:spcBef>
              <a:buFontTx/>
              <a:buNone/>
            </a:pPr>
            <a:r>
              <a:rPr lang="fr-FR" altLang="fr-FR" sz="1800" dirty="0">
                <a:solidFill>
                  <a:srgbClr val="595959"/>
                </a:solidFill>
              </a:rPr>
              <a:t>Résultats quantitatifs :</a:t>
            </a:r>
          </a:p>
          <a:p>
            <a:pPr lvl="1" algn="just">
              <a:spcBef>
                <a:spcPct val="0"/>
              </a:spcBef>
            </a:pPr>
            <a:r>
              <a:rPr lang="fr-FR" altLang="fr-FR" sz="1800" dirty="0">
                <a:solidFill>
                  <a:srgbClr val="595959"/>
                </a:solidFill>
              </a:rPr>
              <a:t> Chromatographie liquide haute pression/performance (HPLC) </a:t>
            </a:r>
          </a:p>
          <a:p>
            <a:pPr lvl="1" algn="just">
              <a:spcBef>
                <a:spcPct val="0"/>
              </a:spcBef>
            </a:pPr>
            <a:r>
              <a:rPr lang="fr-FR" altLang="fr-FR" sz="1800" dirty="0">
                <a:solidFill>
                  <a:srgbClr val="595959"/>
                </a:solidFill>
              </a:rPr>
              <a:t> Chromatographie au gaz (GC) </a:t>
            </a:r>
          </a:p>
          <a:p>
            <a:pPr lvl="1" algn="just">
              <a:spcBef>
                <a:spcPct val="0"/>
              </a:spcBef>
            </a:pPr>
            <a:r>
              <a:rPr lang="fr-FR" altLang="fr-FR" sz="1800" dirty="0">
                <a:solidFill>
                  <a:srgbClr val="595959"/>
                </a:solidFill>
              </a:rPr>
              <a:t> Spectrométrie de masse (MS)</a:t>
            </a:r>
          </a:p>
          <a:p>
            <a:pPr algn="just">
              <a:spcBef>
                <a:spcPct val="0"/>
              </a:spcBef>
              <a:buFontTx/>
              <a:buChar char="-"/>
            </a:pPr>
            <a:endParaRPr lang="fr-FR" altLang="fr-FR" sz="1800" dirty="0">
              <a:solidFill>
                <a:srgbClr val="595959"/>
              </a:solidFill>
            </a:endParaRPr>
          </a:p>
          <a:p>
            <a:endParaRPr lang="fr-FR" dirty="0"/>
          </a:p>
        </p:txBody>
      </p:sp>
    </p:spTree>
    <p:extLst>
      <p:ext uri="{BB962C8B-B14F-4D97-AF65-F5344CB8AC3E}">
        <p14:creationId xmlns:p14="http://schemas.microsoft.com/office/powerpoint/2010/main" val="2428160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9" name="Groupe 8"/>
          <p:cNvGrpSpPr>
            <a:grpSpLocks/>
          </p:cNvGrpSpPr>
          <p:nvPr/>
        </p:nvGrpSpPr>
        <p:grpSpPr bwMode="auto">
          <a:xfrm>
            <a:off x="4276725" y="866775"/>
            <a:ext cx="4719638" cy="5854700"/>
            <a:chOff x="2370965" y="363526"/>
            <a:chExt cx="4649299" cy="5767320"/>
          </a:xfrm>
        </p:grpSpPr>
        <p:sp>
          <p:nvSpPr>
            <p:cNvPr id="11" name="Freeform 1336">
              <a:extLst>
                <a:ext uri="{FF2B5EF4-FFF2-40B4-BE49-F238E27FC236}">
                  <a16:creationId xmlns:a16="http://schemas.microsoft.com/office/drawing/2014/main" id="{089ED6BA-579E-450B-9B39-A49BE2B12C60}"/>
                </a:ext>
              </a:extLst>
            </p:cNvPr>
            <p:cNvSpPr>
              <a:spLocks/>
            </p:cNvSpPr>
            <p:nvPr/>
          </p:nvSpPr>
          <p:spPr bwMode="auto">
            <a:xfrm>
              <a:off x="6660581" y="5771170"/>
              <a:ext cx="54734" cy="120414"/>
            </a:xfrm>
            <a:custGeom>
              <a:avLst/>
              <a:gdLst>
                <a:gd name="T0" fmla="*/ 20 w 24"/>
                <a:gd name="T1" fmla="*/ 5 h 53"/>
                <a:gd name="T2" fmla="*/ 19 w 24"/>
                <a:gd name="T3" fmla="*/ 0 h 53"/>
                <a:gd name="T4" fmla="*/ 15 w 24"/>
                <a:gd name="T5" fmla="*/ 0 h 53"/>
                <a:gd name="T6" fmla="*/ 10 w 24"/>
                <a:gd name="T7" fmla="*/ 0 h 53"/>
                <a:gd name="T8" fmla="*/ 8 w 24"/>
                <a:gd name="T9" fmla="*/ 0 h 53"/>
                <a:gd name="T10" fmla="*/ 7 w 24"/>
                <a:gd name="T11" fmla="*/ 2 h 53"/>
                <a:gd name="T12" fmla="*/ 7 w 24"/>
                <a:gd name="T13" fmla="*/ 9 h 53"/>
                <a:gd name="T14" fmla="*/ 2 w 24"/>
                <a:gd name="T15" fmla="*/ 12 h 53"/>
                <a:gd name="T16" fmla="*/ 2 w 24"/>
                <a:gd name="T17" fmla="*/ 22 h 53"/>
                <a:gd name="T18" fmla="*/ 4 w 24"/>
                <a:gd name="T19" fmla="*/ 25 h 53"/>
                <a:gd name="T20" fmla="*/ 3 w 24"/>
                <a:gd name="T21" fmla="*/ 30 h 53"/>
                <a:gd name="T22" fmla="*/ 10 w 24"/>
                <a:gd name="T23" fmla="*/ 29 h 53"/>
                <a:gd name="T24" fmla="*/ 12 w 24"/>
                <a:gd name="T25" fmla="*/ 30 h 53"/>
                <a:gd name="T26" fmla="*/ 12 w 24"/>
                <a:gd name="T27" fmla="*/ 32 h 53"/>
                <a:gd name="T28" fmla="*/ 11 w 24"/>
                <a:gd name="T29" fmla="*/ 33 h 53"/>
                <a:gd name="T30" fmla="*/ 8 w 24"/>
                <a:gd name="T31" fmla="*/ 33 h 53"/>
                <a:gd name="T32" fmla="*/ 4 w 24"/>
                <a:gd name="T33" fmla="*/ 35 h 53"/>
                <a:gd name="T34" fmla="*/ 3 w 24"/>
                <a:gd name="T35" fmla="*/ 37 h 53"/>
                <a:gd name="T36" fmla="*/ 2 w 24"/>
                <a:gd name="T37" fmla="*/ 43 h 53"/>
                <a:gd name="T38" fmla="*/ 0 w 24"/>
                <a:gd name="T39" fmla="*/ 45 h 53"/>
                <a:gd name="T40" fmla="*/ 0 w 24"/>
                <a:gd name="T41" fmla="*/ 49 h 53"/>
                <a:gd name="T42" fmla="*/ 2 w 24"/>
                <a:gd name="T43" fmla="*/ 53 h 53"/>
                <a:gd name="T44" fmla="*/ 2 w 24"/>
                <a:gd name="T45" fmla="*/ 51 h 53"/>
                <a:gd name="T46" fmla="*/ 10 w 24"/>
                <a:gd name="T47" fmla="*/ 49 h 53"/>
                <a:gd name="T48" fmla="*/ 17 w 24"/>
                <a:gd name="T49" fmla="*/ 44 h 53"/>
                <a:gd name="T50" fmla="*/ 20 w 24"/>
                <a:gd name="T51" fmla="*/ 44 h 53"/>
                <a:gd name="T52" fmla="*/ 21 w 24"/>
                <a:gd name="T53" fmla="*/ 42 h 53"/>
                <a:gd name="T54" fmla="*/ 22 w 24"/>
                <a:gd name="T55" fmla="*/ 36 h 53"/>
                <a:gd name="T56" fmla="*/ 23 w 24"/>
                <a:gd name="T57" fmla="*/ 32 h 53"/>
                <a:gd name="T58" fmla="*/ 22 w 24"/>
                <a:gd name="T59" fmla="*/ 26 h 53"/>
                <a:gd name="T60" fmla="*/ 22 w 24"/>
                <a:gd name="T61" fmla="*/ 19 h 53"/>
                <a:gd name="T62" fmla="*/ 24 w 24"/>
                <a:gd name="T63" fmla="*/ 13 h 53"/>
                <a:gd name="T64" fmla="*/ 24 w 24"/>
                <a:gd name="T65" fmla="*/ 8 h 53"/>
                <a:gd name="T66" fmla="*/ 24 w 24"/>
                <a:gd name="T67" fmla="*/ 6 h 53"/>
                <a:gd name="T68" fmla="*/ 22 w 24"/>
                <a:gd name="T69" fmla="*/ 7 h 53"/>
                <a:gd name="T70" fmla="*/ 20 w 24"/>
                <a:gd name="T71" fmla="*/ 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 h="53">
                  <a:moveTo>
                    <a:pt x="20" y="5"/>
                  </a:moveTo>
                  <a:lnTo>
                    <a:pt x="19" y="0"/>
                  </a:lnTo>
                  <a:lnTo>
                    <a:pt x="15" y="0"/>
                  </a:lnTo>
                  <a:lnTo>
                    <a:pt x="10" y="0"/>
                  </a:lnTo>
                  <a:lnTo>
                    <a:pt x="8" y="0"/>
                  </a:lnTo>
                  <a:lnTo>
                    <a:pt x="7" y="2"/>
                  </a:lnTo>
                  <a:lnTo>
                    <a:pt x="7" y="9"/>
                  </a:lnTo>
                  <a:lnTo>
                    <a:pt x="2" y="12"/>
                  </a:lnTo>
                  <a:lnTo>
                    <a:pt x="2" y="22"/>
                  </a:lnTo>
                  <a:lnTo>
                    <a:pt x="4" y="25"/>
                  </a:lnTo>
                  <a:lnTo>
                    <a:pt x="3" y="30"/>
                  </a:lnTo>
                  <a:lnTo>
                    <a:pt x="10" y="29"/>
                  </a:lnTo>
                  <a:lnTo>
                    <a:pt x="12" y="30"/>
                  </a:lnTo>
                  <a:lnTo>
                    <a:pt x="12" y="32"/>
                  </a:lnTo>
                  <a:lnTo>
                    <a:pt x="11" y="33"/>
                  </a:lnTo>
                  <a:lnTo>
                    <a:pt x="8" y="33"/>
                  </a:lnTo>
                  <a:lnTo>
                    <a:pt x="4" y="35"/>
                  </a:lnTo>
                  <a:lnTo>
                    <a:pt x="3" y="37"/>
                  </a:lnTo>
                  <a:lnTo>
                    <a:pt x="2" y="43"/>
                  </a:lnTo>
                  <a:lnTo>
                    <a:pt x="0" y="45"/>
                  </a:lnTo>
                  <a:lnTo>
                    <a:pt x="0" y="49"/>
                  </a:lnTo>
                  <a:lnTo>
                    <a:pt x="2" y="53"/>
                  </a:lnTo>
                  <a:lnTo>
                    <a:pt x="2" y="51"/>
                  </a:lnTo>
                  <a:lnTo>
                    <a:pt x="10" y="49"/>
                  </a:lnTo>
                  <a:lnTo>
                    <a:pt x="17" y="44"/>
                  </a:lnTo>
                  <a:lnTo>
                    <a:pt x="20" y="44"/>
                  </a:lnTo>
                  <a:lnTo>
                    <a:pt x="21" y="42"/>
                  </a:lnTo>
                  <a:lnTo>
                    <a:pt x="22" y="36"/>
                  </a:lnTo>
                  <a:lnTo>
                    <a:pt x="23" y="32"/>
                  </a:lnTo>
                  <a:lnTo>
                    <a:pt x="22" y="26"/>
                  </a:lnTo>
                  <a:lnTo>
                    <a:pt x="22" y="19"/>
                  </a:lnTo>
                  <a:lnTo>
                    <a:pt x="24" y="13"/>
                  </a:lnTo>
                  <a:lnTo>
                    <a:pt x="24" y="8"/>
                  </a:lnTo>
                  <a:lnTo>
                    <a:pt x="24" y="6"/>
                  </a:lnTo>
                  <a:lnTo>
                    <a:pt x="22" y="7"/>
                  </a:lnTo>
                  <a:lnTo>
                    <a:pt x="20" y="5"/>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2" name="Rectangle 1337">
              <a:extLst>
                <a:ext uri="{FF2B5EF4-FFF2-40B4-BE49-F238E27FC236}">
                  <a16:creationId xmlns:a16="http://schemas.microsoft.com/office/drawing/2014/main" id="{6E2FBDB0-7463-4911-8691-B1F3C16C384A}"/>
                </a:ext>
              </a:extLst>
            </p:cNvPr>
            <p:cNvSpPr>
              <a:spLocks noChangeArrowheads="1"/>
            </p:cNvSpPr>
            <p:nvPr/>
          </p:nvSpPr>
          <p:spPr bwMode="auto">
            <a:xfrm>
              <a:off x="6715315" y="5785245"/>
              <a:ext cx="3128" cy="3128"/>
            </a:xfrm>
            <a:prstGeom prst="rect">
              <a:avLst/>
            </a:pr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3" name="Freeform 1338">
              <a:extLst>
                <a:ext uri="{FF2B5EF4-FFF2-40B4-BE49-F238E27FC236}">
                  <a16:creationId xmlns:a16="http://schemas.microsoft.com/office/drawing/2014/main" id="{7F1DD2A3-A499-4680-8D6F-304692DAE57E}"/>
                </a:ext>
              </a:extLst>
            </p:cNvPr>
            <p:cNvSpPr>
              <a:spLocks/>
            </p:cNvSpPr>
            <p:nvPr/>
          </p:nvSpPr>
          <p:spPr bwMode="auto">
            <a:xfrm>
              <a:off x="6598027" y="5866563"/>
              <a:ext cx="31277" cy="37531"/>
            </a:xfrm>
            <a:custGeom>
              <a:avLst/>
              <a:gdLst>
                <a:gd name="T0" fmla="*/ 10 w 14"/>
                <a:gd name="T1" fmla="*/ 0 h 16"/>
                <a:gd name="T2" fmla="*/ 0 w 14"/>
                <a:gd name="T3" fmla="*/ 10 h 16"/>
                <a:gd name="T4" fmla="*/ 2 w 14"/>
                <a:gd name="T5" fmla="*/ 16 h 16"/>
                <a:gd name="T6" fmla="*/ 6 w 14"/>
                <a:gd name="T7" fmla="*/ 14 h 16"/>
                <a:gd name="T8" fmla="*/ 6 w 14"/>
                <a:gd name="T9" fmla="*/ 11 h 16"/>
                <a:gd name="T10" fmla="*/ 14 w 14"/>
                <a:gd name="T11" fmla="*/ 3 h 16"/>
                <a:gd name="T12" fmla="*/ 10 w 14"/>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14" h="16">
                  <a:moveTo>
                    <a:pt x="10" y="0"/>
                  </a:moveTo>
                  <a:lnTo>
                    <a:pt x="0" y="10"/>
                  </a:lnTo>
                  <a:lnTo>
                    <a:pt x="2" y="16"/>
                  </a:lnTo>
                  <a:lnTo>
                    <a:pt x="6" y="14"/>
                  </a:lnTo>
                  <a:lnTo>
                    <a:pt x="6" y="11"/>
                  </a:lnTo>
                  <a:lnTo>
                    <a:pt x="14" y="3"/>
                  </a:lnTo>
                  <a:lnTo>
                    <a:pt x="10" y="0"/>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4" name="Freeform 1339">
              <a:extLst>
                <a:ext uri="{FF2B5EF4-FFF2-40B4-BE49-F238E27FC236}">
                  <a16:creationId xmlns:a16="http://schemas.microsoft.com/office/drawing/2014/main" id="{965977EA-9995-4C26-A870-852E4DE697F0}"/>
                </a:ext>
              </a:extLst>
            </p:cNvPr>
            <p:cNvSpPr>
              <a:spLocks/>
            </p:cNvSpPr>
            <p:nvPr/>
          </p:nvSpPr>
          <p:spPr bwMode="auto">
            <a:xfrm>
              <a:off x="5401688" y="2322977"/>
              <a:ext cx="37532" cy="70371"/>
            </a:xfrm>
            <a:custGeom>
              <a:avLst/>
              <a:gdLst>
                <a:gd name="T0" fmla="*/ 16 w 16"/>
                <a:gd name="T1" fmla="*/ 12 h 31"/>
                <a:gd name="T2" fmla="*/ 16 w 16"/>
                <a:gd name="T3" fmla="*/ 9 h 31"/>
                <a:gd name="T4" fmla="*/ 14 w 16"/>
                <a:gd name="T5" fmla="*/ 3 h 31"/>
                <a:gd name="T6" fmla="*/ 8 w 16"/>
                <a:gd name="T7" fmla="*/ 2 h 31"/>
                <a:gd name="T8" fmla="*/ 6 w 16"/>
                <a:gd name="T9" fmla="*/ 0 h 31"/>
                <a:gd name="T10" fmla="*/ 3 w 16"/>
                <a:gd name="T11" fmla="*/ 3 h 31"/>
                <a:gd name="T12" fmla="*/ 5 w 16"/>
                <a:gd name="T13" fmla="*/ 7 h 31"/>
                <a:gd name="T14" fmla="*/ 4 w 16"/>
                <a:gd name="T15" fmla="*/ 11 h 31"/>
                <a:gd name="T16" fmla="*/ 1 w 16"/>
                <a:gd name="T17" fmla="*/ 10 h 31"/>
                <a:gd name="T18" fmla="*/ 0 w 16"/>
                <a:gd name="T19" fmla="*/ 16 h 31"/>
                <a:gd name="T20" fmla="*/ 1 w 16"/>
                <a:gd name="T21" fmla="*/ 22 h 31"/>
                <a:gd name="T22" fmla="*/ 9 w 16"/>
                <a:gd name="T23" fmla="*/ 25 h 31"/>
                <a:gd name="T24" fmla="*/ 14 w 16"/>
                <a:gd name="T25" fmla="*/ 31 h 31"/>
                <a:gd name="T26" fmla="*/ 16 w 16"/>
                <a:gd name="T27" fmla="*/ 26 h 31"/>
                <a:gd name="T28" fmla="*/ 12 w 16"/>
                <a:gd name="T29" fmla="*/ 23 h 31"/>
                <a:gd name="T30" fmla="*/ 11 w 16"/>
                <a:gd name="T31" fmla="*/ 18 h 31"/>
                <a:gd name="T32" fmla="*/ 14 w 16"/>
                <a:gd name="T33" fmla="*/ 16 h 31"/>
                <a:gd name="T34" fmla="*/ 16 w 16"/>
                <a:gd name="T35" fmla="*/ 1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 h="31">
                  <a:moveTo>
                    <a:pt x="16" y="12"/>
                  </a:moveTo>
                  <a:lnTo>
                    <a:pt x="16" y="9"/>
                  </a:lnTo>
                  <a:lnTo>
                    <a:pt x="14" y="3"/>
                  </a:lnTo>
                  <a:lnTo>
                    <a:pt x="8" y="2"/>
                  </a:lnTo>
                  <a:lnTo>
                    <a:pt x="6" y="0"/>
                  </a:lnTo>
                  <a:lnTo>
                    <a:pt x="3" y="3"/>
                  </a:lnTo>
                  <a:lnTo>
                    <a:pt x="5" y="7"/>
                  </a:lnTo>
                  <a:lnTo>
                    <a:pt x="4" y="11"/>
                  </a:lnTo>
                  <a:lnTo>
                    <a:pt x="1" y="10"/>
                  </a:lnTo>
                  <a:lnTo>
                    <a:pt x="0" y="16"/>
                  </a:lnTo>
                  <a:lnTo>
                    <a:pt x="1" y="22"/>
                  </a:lnTo>
                  <a:lnTo>
                    <a:pt x="9" y="25"/>
                  </a:lnTo>
                  <a:lnTo>
                    <a:pt x="14" y="31"/>
                  </a:lnTo>
                  <a:lnTo>
                    <a:pt x="16" y="26"/>
                  </a:lnTo>
                  <a:lnTo>
                    <a:pt x="12" y="23"/>
                  </a:lnTo>
                  <a:lnTo>
                    <a:pt x="11" y="18"/>
                  </a:lnTo>
                  <a:lnTo>
                    <a:pt x="14" y="16"/>
                  </a:lnTo>
                  <a:lnTo>
                    <a:pt x="16" y="12"/>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5" name="Freeform 1340">
              <a:extLst>
                <a:ext uri="{FF2B5EF4-FFF2-40B4-BE49-F238E27FC236}">
                  <a16:creationId xmlns:a16="http://schemas.microsoft.com/office/drawing/2014/main" id="{1EF0052B-B5D7-46F5-B79D-6AD5EAC57EE0}"/>
                </a:ext>
              </a:extLst>
            </p:cNvPr>
            <p:cNvSpPr>
              <a:spLocks/>
            </p:cNvSpPr>
            <p:nvPr/>
          </p:nvSpPr>
          <p:spPr bwMode="auto">
            <a:xfrm>
              <a:off x="5565892" y="2354253"/>
              <a:ext cx="18766" cy="18766"/>
            </a:xfrm>
            <a:custGeom>
              <a:avLst/>
              <a:gdLst>
                <a:gd name="T0" fmla="*/ 1 w 8"/>
                <a:gd name="T1" fmla="*/ 0 h 8"/>
                <a:gd name="T2" fmla="*/ 0 w 8"/>
                <a:gd name="T3" fmla="*/ 5 h 8"/>
                <a:gd name="T4" fmla="*/ 3 w 8"/>
                <a:gd name="T5" fmla="*/ 8 h 8"/>
                <a:gd name="T6" fmla="*/ 7 w 8"/>
                <a:gd name="T7" fmla="*/ 8 h 8"/>
                <a:gd name="T8" fmla="*/ 8 w 8"/>
                <a:gd name="T9" fmla="*/ 2 h 8"/>
                <a:gd name="T10" fmla="*/ 6 w 8"/>
                <a:gd name="T11" fmla="*/ 0 h 8"/>
                <a:gd name="T12" fmla="*/ 1 w 8"/>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1" y="0"/>
                  </a:moveTo>
                  <a:lnTo>
                    <a:pt x="0" y="5"/>
                  </a:lnTo>
                  <a:lnTo>
                    <a:pt x="3" y="8"/>
                  </a:lnTo>
                  <a:lnTo>
                    <a:pt x="7" y="8"/>
                  </a:lnTo>
                  <a:lnTo>
                    <a:pt x="8" y="2"/>
                  </a:lnTo>
                  <a:lnTo>
                    <a:pt x="6" y="0"/>
                  </a:lnTo>
                  <a:lnTo>
                    <a:pt x="1" y="0"/>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6" name="Freeform 1341">
              <a:extLst>
                <a:ext uri="{FF2B5EF4-FFF2-40B4-BE49-F238E27FC236}">
                  <a16:creationId xmlns:a16="http://schemas.microsoft.com/office/drawing/2014/main" id="{C3845AA0-9D6E-4E55-80C8-081AE3E0C0F3}"/>
                </a:ext>
              </a:extLst>
            </p:cNvPr>
            <p:cNvSpPr>
              <a:spLocks/>
            </p:cNvSpPr>
            <p:nvPr/>
          </p:nvSpPr>
          <p:spPr bwMode="auto">
            <a:xfrm>
              <a:off x="5622190" y="2344870"/>
              <a:ext cx="39096" cy="43787"/>
            </a:xfrm>
            <a:custGeom>
              <a:avLst/>
              <a:gdLst>
                <a:gd name="T0" fmla="*/ 5 w 17"/>
                <a:gd name="T1" fmla="*/ 6 h 19"/>
                <a:gd name="T2" fmla="*/ 5 w 17"/>
                <a:gd name="T3" fmla="*/ 12 h 19"/>
                <a:gd name="T4" fmla="*/ 1 w 17"/>
                <a:gd name="T5" fmla="*/ 14 h 19"/>
                <a:gd name="T6" fmla="*/ 0 w 17"/>
                <a:gd name="T7" fmla="*/ 17 h 19"/>
                <a:gd name="T8" fmla="*/ 6 w 17"/>
                <a:gd name="T9" fmla="*/ 16 h 19"/>
                <a:gd name="T10" fmla="*/ 11 w 17"/>
                <a:gd name="T11" fmla="*/ 19 h 19"/>
                <a:gd name="T12" fmla="*/ 13 w 17"/>
                <a:gd name="T13" fmla="*/ 16 h 19"/>
                <a:gd name="T14" fmla="*/ 16 w 17"/>
                <a:gd name="T15" fmla="*/ 10 h 19"/>
                <a:gd name="T16" fmla="*/ 17 w 17"/>
                <a:gd name="T17" fmla="*/ 0 h 19"/>
                <a:gd name="T18" fmla="*/ 13 w 17"/>
                <a:gd name="T19" fmla="*/ 2 h 19"/>
                <a:gd name="T20" fmla="*/ 5 w 17"/>
                <a:gd name="T21" fmla="*/ 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9">
                  <a:moveTo>
                    <a:pt x="5" y="6"/>
                  </a:moveTo>
                  <a:lnTo>
                    <a:pt x="5" y="12"/>
                  </a:lnTo>
                  <a:lnTo>
                    <a:pt x="1" y="14"/>
                  </a:lnTo>
                  <a:lnTo>
                    <a:pt x="0" y="17"/>
                  </a:lnTo>
                  <a:lnTo>
                    <a:pt x="6" y="16"/>
                  </a:lnTo>
                  <a:lnTo>
                    <a:pt x="11" y="19"/>
                  </a:lnTo>
                  <a:lnTo>
                    <a:pt x="13" y="16"/>
                  </a:lnTo>
                  <a:lnTo>
                    <a:pt x="16" y="10"/>
                  </a:lnTo>
                  <a:lnTo>
                    <a:pt x="17" y="0"/>
                  </a:lnTo>
                  <a:lnTo>
                    <a:pt x="13" y="2"/>
                  </a:lnTo>
                  <a:lnTo>
                    <a:pt x="5" y="6"/>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8" name="Freeform 1342">
              <a:extLst>
                <a:ext uri="{FF2B5EF4-FFF2-40B4-BE49-F238E27FC236}">
                  <a16:creationId xmlns:a16="http://schemas.microsoft.com/office/drawing/2014/main" id="{88B99665-A8E0-4155-8680-C8598E496AA5}"/>
                </a:ext>
              </a:extLst>
            </p:cNvPr>
            <p:cNvSpPr>
              <a:spLocks/>
            </p:cNvSpPr>
            <p:nvPr/>
          </p:nvSpPr>
          <p:spPr bwMode="auto">
            <a:xfrm>
              <a:off x="4816812" y="5189434"/>
              <a:ext cx="253342" cy="164200"/>
            </a:xfrm>
            <a:custGeom>
              <a:avLst/>
              <a:gdLst>
                <a:gd name="T0" fmla="*/ 108 w 112"/>
                <a:gd name="T1" fmla="*/ 1 h 72"/>
                <a:gd name="T2" fmla="*/ 101 w 112"/>
                <a:gd name="T3" fmla="*/ 2 h 72"/>
                <a:gd name="T4" fmla="*/ 96 w 112"/>
                <a:gd name="T5" fmla="*/ 5 h 72"/>
                <a:gd name="T6" fmla="*/ 84 w 112"/>
                <a:gd name="T7" fmla="*/ 5 h 72"/>
                <a:gd name="T8" fmla="*/ 79 w 112"/>
                <a:gd name="T9" fmla="*/ 9 h 72"/>
                <a:gd name="T10" fmla="*/ 73 w 112"/>
                <a:gd name="T11" fmla="*/ 10 h 72"/>
                <a:gd name="T12" fmla="*/ 52 w 112"/>
                <a:gd name="T13" fmla="*/ 12 h 72"/>
                <a:gd name="T14" fmla="*/ 48 w 112"/>
                <a:gd name="T15" fmla="*/ 13 h 72"/>
                <a:gd name="T16" fmla="*/ 44 w 112"/>
                <a:gd name="T17" fmla="*/ 14 h 72"/>
                <a:gd name="T18" fmla="*/ 40 w 112"/>
                <a:gd name="T19" fmla="*/ 9 h 72"/>
                <a:gd name="T20" fmla="*/ 27 w 112"/>
                <a:gd name="T21" fmla="*/ 3 h 72"/>
                <a:gd name="T22" fmla="*/ 16 w 112"/>
                <a:gd name="T23" fmla="*/ 9 h 72"/>
                <a:gd name="T24" fmla="*/ 12 w 112"/>
                <a:gd name="T25" fmla="*/ 9 h 72"/>
                <a:gd name="T26" fmla="*/ 6 w 112"/>
                <a:gd name="T27" fmla="*/ 4 h 72"/>
                <a:gd name="T28" fmla="*/ 3 w 112"/>
                <a:gd name="T29" fmla="*/ 6 h 72"/>
                <a:gd name="T30" fmla="*/ 2 w 112"/>
                <a:gd name="T31" fmla="*/ 9 h 72"/>
                <a:gd name="T32" fmla="*/ 1 w 112"/>
                <a:gd name="T33" fmla="*/ 11 h 72"/>
                <a:gd name="T34" fmla="*/ 0 w 112"/>
                <a:gd name="T35" fmla="*/ 16 h 72"/>
                <a:gd name="T36" fmla="*/ 1 w 112"/>
                <a:gd name="T37" fmla="*/ 26 h 72"/>
                <a:gd name="T38" fmla="*/ 5 w 112"/>
                <a:gd name="T39" fmla="*/ 31 h 72"/>
                <a:gd name="T40" fmla="*/ 16 w 112"/>
                <a:gd name="T41" fmla="*/ 33 h 72"/>
                <a:gd name="T42" fmla="*/ 24 w 112"/>
                <a:gd name="T43" fmla="*/ 37 h 72"/>
                <a:gd name="T44" fmla="*/ 33 w 112"/>
                <a:gd name="T45" fmla="*/ 43 h 72"/>
                <a:gd name="T46" fmla="*/ 40 w 112"/>
                <a:gd name="T47" fmla="*/ 46 h 72"/>
                <a:gd name="T48" fmla="*/ 45 w 112"/>
                <a:gd name="T49" fmla="*/ 51 h 72"/>
                <a:gd name="T50" fmla="*/ 50 w 112"/>
                <a:gd name="T51" fmla="*/ 54 h 72"/>
                <a:gd name="T52" fmla="*/ 56 w 112"/>
                <a:gd name="T53" fmla="*/ 55 h 72"/>
                <a:gd name="T54" fmla="*/ 65 w 112"/>
                <a:gd name="T55" fmla="*/ 58 h 72"/>
                <a:gd name="T56" fmla="*/ 71 w 112"/>
                <a:gd name="T57" fmla="*/ 64 h 72"/>
                <a:gd name="T58" fmla="*/ 78 w 112"/>
                <a:gd name="T59" fmla="*/ 70 h 72"/>
                <a:gd name="T60" fmla="*/ 85 w 112"/>
                <a:gd name="T61" fmla="*/ 72 h 72"/>
                <a:gd name="T62" fmla="*/ 95 w 112"/>
                <a:gd name="T63" fmla="*/ 72 h 72"/>
                <a:gd name="T64" fmla="*/ 96 w 112"/>
                <a:gd name="T65" fmla="*/ 68 h 72"/>
                <a:gd name="T66" fmla="*/ 101 w 112"/>
                <a:gd name="T67" fmla="*/ 57 h 72"/>
                <a:gd name="T68" fmla="*/ 97 w 112"/>
                <a:gd name="T69" fmla="*/ 49 h 72"/>
                <a:gd name="T70" fmla="*/ 96 w 112"/>
                <a:gd name="T71" fmla="*/ 46 h 72"/>
                <a:gd name="T72" fmla="*/ 94 w 112"/>
                <a:gd name="T73" fmla="*/ 43 h 72"/>
                <a:gd name="T74" fmla="*/ 94 w 112"/>
                <a:gd name="T75" fmla="*/ 39 h 72"/>
                <a:gd name="T76" fmla="*/ 101 w 112"/>
                <a:gd name="T77" fmla="*/ 22 h 72"/>
                <a:gd name="T78" fmla="*/ 110 w 112"/>
                <a:gd name="T79" fmla="*/ 8 h 72"/>
                <a:gd name="T80" fmla="*/ 112 w 112"/>
                <a:gd name="T81" fmla="*/ 0 h 72"/>
                <a:gd name="T82" fmla="*/ 110 w 112"/>
                <a:gd name="T83" fmla="*/ 0 h 72"/>
                <a:gd name="T84" fmla="*/ 108 w 112"/>
                <a:gd name="T85" fmla="*/ 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2" h="72">
                  <a:moveTo>
                    <a:pt x="108" y="1"/>
                  </a:moveTo>
                  <a:lnTo>
                    <a:pt x="101" y="2"/>
                  </a:lnTo>
                  <a:lnTo>
                    <a:pt x="96" y="5"/>
                  </a:lnTo>
                  <a:lnTo>
                    <a:pt x="84" y="5"/>
                  </a:lnTo>
                  <a:lnTo>
                    <a:pt x="79" y="9"/>
                  </a:lnTo>
                  <a:lnTo>
                    <a:pt x="73" y="10"/>
                  </a:lnTo>
                  <a:lnTo>
                    <a:pt x="52" y="12"/>
                  </a:lnTo>
                  <a:lnTo>
                    <a:pt x="48" y="13"/>
                  </a:lnTo>
                  <a:lnTo>
                    <a:pt x="44" y="14"/>
                  </a:lnTo>
                  <a:lnTo>
                    <a:pt x="40" y="9"/>
                  </a:lnTo>
                  <a:lnTo>
                    <a:pt x="27" y="3"/>
                  </a:lnTo>
                  <a:lnTo>
                    <a:pt x="16" y="9"/>
                  </a:lnTo>
                  <a:lnTo>
                    <a:pt x="12" y="9"/>
                  </a:lnTo>
                  <a:lnTo>
                    <a:pt x="6" y="4"/>
                  </a:lnTo>
                  <a:lnTo>
                    <a:pt x="3" y="6"/>
                  </a:lnTo>
                  <a:lnTo>
                    <a:pt x="2" y="9"/>
                  </a:lnTo>
                  <a:lnTo>
                    <a:pt x="1" y="11"/>
                  </a:lnTo>
                  <a:lnTo>
                    <a:pt x="0" y="16"/>
                  </a:lnTo>
                  <a:lnTo>
                    <a:pt x="1" y="26"/>
                  </a:lnTo>
                  <a:lnTo>
                    <a:pt x="5" y="31"/>
                  </a:lnTo>
                  <a:lnTo>
                    <a:pt x="16" y="33"/>
                  </a:lnTo>
                  <a:lnTo>
                    <a:pt x="24" y="37"/>
                  </a:lnTo>
                  <a:lnTo>
                    <a:pt x="33" y="43"/>
                  </a:lnTo>
                  <a:lnTo>
                    <a:pt x="40" y="46"/>
                  </a:lnTo>
                  <a:lnTo>
                    <a:pt x="45" y="51"/>
                  </a:lnTo>
                  <a:lnTo>
                    <a:pt x="50" y="54"/>
                  </a:lnTo>
                  <a:lnTo>
                    <a:pt x="56" y="55"/>
                  </a:lnTo>
                  <a:lnTo>
                    <a:pt x="65" y="58"/>
                  </a:lnTo>
                  <a:lnTo>
                    <a:pt x="71" y="64"/>
                  </a:lnTo>
                  <a:lnTo>
                    <a:pt x="78" y="70"/>
                  </a:lnTo>
                  <a:lnTo>
                    <a:pt x="85" y="72"/>
                  </a:lnTo>
                  <a:lnTo>
                    <a:pt x="95" y="72"/>
                  </a:lnTo>
                  <a:lnTo>
                    <a:pt x="96" y="68"/>
                  </a:lnTo>
                  <a:lnTo>
                    <a:pt x="101" y="57"/>
                  </a:lnTo>
                  <a:lnTo>
                    <a:pt x="97" y="49"/>
                  </a:lnTo>
                  <a:lnTo>
                    <a:pt x="96" y="46"/>
                  </a:lnTo>
                  <a:lnTo>
                    <a:pt x="94" y="43"/>
                  </a:lnTo>
                  <a:lnTo>
                    <a:pt x="94" y="39"/>
                  </a:lnTo>
                  <a:lnTo>
                    <a:pt x="101" y="22"/>
                  </a:lnTo>
                  <a:lnTo>
                    <a:pt x="110" y="8"/>
                  </a:lnTo>
                  <a:lnTo>
                    <a:pt x="112" y="0"/>
                  </a:lnTo>
                  <a:lnTo>
                    <a:pt x="110" y="0"/>
                  </a:lnTo>
                  <a:lnTo>
                    <a:pt x="108" y="1"/>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9" name="Freeform 1343">
              <a:extLst>
                <a:ext uri="{FF2B5EF4-FFF2-40B4-BE49-F238E27FC236}">
                  <a16:creationId xmlns:a16="http://schemas.microsoft.com/office/drawing/2014/main" id="{144B1168-92C4-44FA-ADB2-CAF0B3193705}"/>
                </a:ext>
              </a:extLst>
            </p:cNvPr>
            <p:cNvSpPr>
              <a:spLocks/>
            </p:cNvSpPr>
            <p:nvPr/>
          </p:nvSpPr>
          <p:spPr bwMode="auto">
            <a:xfrm>
              <a:off x="5065463" y="5187871"/>
              <a:ext cx="7819" cy="1563"/>
            </a:xfrm>
            <a:custGeom>
              <a:avLst/>
              <a:gdLst>
                <a:gd name="T0" fmla="*/ 0 w 3"/>
                <a:gd name="T1" fmla="*/ 1 h 1"/>
                <a:gd name="T2" fmla="*/ 3 w 3"/>
                <a:gd name="T3" fmla="*/ 0 h 1"/>
                <a:gd name="T4" fmla="*/ 0 w 3"/>
                <a:gd name="T5" fmla="*/ 1 h 1"/>
                <a:gd name="T6" fmla="*/ 0 w 3"/>
                <a:gd name="T7" fmla="*/ 1 h 1"/>
              </a:gdLst>
              <a:ahLst/>
              <a:cxnLst>
                <a:cxn ang="0">
                  <a:pos x="T0" y="T1"/>
                </a:cxn>
                <a:cxn ang="0">
                  <a:pos x="T2" y="T3"/>
                </a:cxn>
                <a:cxn ang="0">
                  <a:pos x="T4" y="T5"/>
                </a:cxn>
                <a:cxn ang="0">
                  <a:pos x="T6" y="T7"/>
                </a:cxn>
              </a:cxnLst>
              <a:rect l="0" t="0" r="r" b="b"/>
              <a:pathLst>
                <a:path w="3" h="1">
                  <a:moveTo>
                    <a:pt x="0" y="1"/>
                  </a:moveTo>
                  <a:lnTo>
                    <a:pt x="3" y="0"/>
                  </a:lnTo>
                  <a:lnTo>
                    <a:pt x="0" y="1"/>
                  </a:lnTo>
                  <a:lnTo>
                    <a:pt x="0" y="1"/>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20" name="Freeform 1344">
              <a:extLst>
                <a:ext uri="{FF2B5EF4-FFF2-40B4-BE49-F238E27FC236}">
                  <a16:creationId xmlns:a16="http://schemas.microsoft.com/office/drawing/2014/main" id="{CBBAAF3E-A9FC-4E5B-8A6F-97DDDC797E4A}"/>
                </a:ext>
              </a:extLst>
            </p:cNvPr>
            <p:cNvSpPr>
              <a:spLocks/>
            </p:cNvSpPr>
            <p:nvPr/>
          </p:nvSpPr>
          <p:spPr bwMode="auto">
            <a:xfrm>
              <a:off x="4461821" y="4865727"/>
              <a:ext cx="125107" cy="261155"/>
            </a:xfrm>
            <a:custGeom>
              <a:avLst/>
              <a:gdLst>
                <a:gd name="T0" fmla="*/ 52 w 55"/>
                <a:gd name="T1" fmla="*/ 29 h 115"/>
                <a:gd name="T2" fmla="*/ 49 w 55"/>
                <a:gd name="T3" fmla="*/ 16 h 115"/>
                <a:gd name="T4" fmla="*/ 46 w 55"/>
                <a:gd name="T5" fmla="*/ 8 h 115"/>
                <a:gd name="T6" fmla="*/ 43 w 55"/>
                <a:gd name="T7" fmla="*/ 6 h 115"/>
                <a:gd name="T8" fmla="*/ 40 w 55"/>
                <a:gd name="T9" fmla="*/ 4 h 115"/>
                <a:gd name="T10" fmla="*/ 34 w 55"/>
                <a:gd name="T11" fmla="*/ 0 h 115"/>
                <a:gd name="T12" fmla="*/ 29 w 55"/>
                <a:gd name="T13" fmla="*/ 7 h 115"/>
                <a:gd name="T14" fmla="*/ 26 w 55"/>
                <a:gd name="T15" fmla="*/ 8 h 115"/>
                <a:gd name="T16" fmla="*/ 12 w 55"/>
                <a:gd name="T17" fmla="*/ 21 h 115"/>
                <a:gd name="T18" fmla="*/ 6 w 55"/>
                <a:gd name="T19" fmla="*/ 22 h 115"/>
                <a:gd name="T20" fmla="*/ 0 w 55"/>
                <a:gd name="T21" fmla="*/ 17 h 115"/>
                <a:gd name="T22" fmla="*/ 0 w 55"/>
                <a:gd name="T23" fmla="*/ 18 h 115"/>
                <a:gd name="T24" fmla="*/ 0 w 55"/>
                <a:gd name="T25" fmla="*/ 32 h 115"/>
                <a:gd name="T26" fmla="*/ 2 w 55"/>
                <a:gd name="T27" fmla="*/ 35 h 115"/>
                <a:gd name="T28" fmla="*/ 4 w 55"/>
                <a:gd name="T29" fmla="*/ 35 h 115"/>
                <a:gd name="T30" fmla="*/ 6 w 55"/>
                <a:gd name="T31" fmla="*/ 37 h 115"/>
                <a:gd name="T32" fmla="*/ 7 w 55"/>
                <a:gd name="T33" fmla="*/ 42 h 115"/>
                <a:gd name="T34" fmla="*/ 10 w 55"/>
                <a:gd name="T35" fmla="*/ 46 h 115"/>
                <a:gd name="T36" fmla="*/ 10 w 55"/>
                <a:gd name="T37" fmla="*/ 54 h 115"/>
                <a:gd name="T38" fmla="*/ 9 w 55"/>
                <a:gd name="T39" fmla="*/ 58 h 115"/>
                <a:gd name="T40" fmla="*/ 10 w 55"/>
                <a:gd name="T41" fmla="*/ 65 h 115"/>
                <a:gd name="T42" fmla="*/ 12 w 55"/>
                <a:gd name="T43" fmla="*/ 67 h 115"/>
                <a:gd name="T44" fmla="*/ 11 w 55"/>
                <a:gd name="T45" fmla="*/ 71 h 115"/>
                <a:gd name="T46" fmla="*/ 9 w 55"/>
                <a:gd name="T47" fmla="*/ 73 h 115"/>
                <a:gd name="T48" fmla="*/ 6 w 55"/>
                <a:gd name="T49" fmla="*/ 87 h 115"/>
                <a:gd name="T50" fmla="*/ 9 w 55"/>
                <a:gd name="T51" fmla="*/ 92 h 115"/>
                <a:gd name="T52" fmla="*/ 9 w 55"/>
                <a:gd name="T53" fmla="*/ 96 h 115"/>
                <a:gd name="T54" fmla="*/ 10 w 55"/>
                <a:gd name="T55" fmla="*/ 101 h 115"/>
                <a:gd name="T56" fmla="*/ 17 w 55"/>
                <a:gd name="T57" fmla="*/ 112 h 115"/>
                <a:gd name="T58" fmla="*/ 21 w 55"/>
                <a:gd name="T59" fmla="*/ 115 h 115"/>
                <a:gd name="T60" fmla="*/ 26 w 55"/>
                <a:gd name="T61" fmla="*/ 113 h 115"/>
                <a:gd name="T62" fmla="*/ 30 w 55"/>
                <a:gd name="T63" fmla="*/ 110 h 115"/>
                <a:gd name="T64" fmla="*/ 34 w 55"/>
                <a:gd name="T65" fmla="*/ 103 h 115"/>
                <a:gd name="T66" fmla="*/ 37 w 55"/>
                <a:gd name="T67" fmla="*/ 100 h 115"/>
                <a:gd name="T68" fmla="*/ 46 w 55"/>
                <a:gd name="T69" fmla="*/ 102 h 115"/>
                <a:gd name="T70" fmla="*/ 50 w 55"/>
                <a:gd name="T71" fmla="*/ 99 h 115"/>
                <a:gd name="T72" fmla="*/ 50 w 55"/>
                <a:gd name="T73" fmla="*/ 96 h 115"/>
                <a:gd name="T74" fmla="*/ 52 w 55"/>
                <a:gd name="T75" fmla="*/ 91 h 115"/>
                <a:gd name="T76" fmla="*/ 52 w 55"/>
                <a:gd name="T77" fmla="*/ 74 h 115"/>
                <a:gd name="T78" fmla="*/ 52 w 55"/>
                <a:gd name="T79" fmla="*/ 53 h 115"/>
                <a:gd name="T80" fmla="*/ 55 w 55"/>
                <a:gd name="T81" fmla="*/ 42 h 115"/>
                <a:gd name="T82" fmla="*/ 52 w 55"/>
                <a:gd name="T83" fmla="*/ 2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5" h="115">
                  <a:moveTo>
                    <a:pt x="52" y="29"/>
                  </a:moveTo>
                  <a:lnTo>
                    <a:pt x="49" y="16"/>
                  </a:lnTo>
                  <a:lnTo>
                    <a:pt x="46" y="8"/>
                  </a:lnTo>
                  <a:lnTo>
                    <a:pt x="43" y="6"/>
                  </a:lnTo>
                  <a:lnTo>
                    <a:pt x="40" y="4"/>
                  </a:lnTo>
                  <a:lnTo>
                    <a:pt x="34" y="0"/>
                  </a:lnTo>
                  <a:lnTo>
                    <a:pt x="29" y="7"/>
                  </a:lnTo>
                  <a:lnTo>
                    <a:pt x="26" y="8"/>
                  </a:lnTo>
                  <a:lnTo>
                    <a:pt x="12" y="21"/>
                  </a:lnTo>
                  <a:lnTo>
                    <a:pt x="6" y="22"/>
                  </a:lnTo>
                  <a:lnTo>
                    <a:pt x="0" y="17"/>
                  </a:lnTo>
                  <a:lnTo>
                    <a:pt x="0" y="18"/>
                  </a:lnTo>
                  <a:lnTo>
                    <a:pt x="0" y="32"/>
                  </a:lnTo>
                  <a:lnTo>
                    <a:pt x="2" y="35"/>
                  </a:lnTo>
                  <a:lnTo>
                    <a:pt x="4" y="35"/>
                  </a:lnTo>
                  <a:lnTo>
                    <a:pt x="6" y="37"/>
                  </a:lnTo>
                  <a:lnTo>
                    <a:pt x="7" y="42"/>
                  </a:lnTo>
                  <a:lnTo>
                    <a:pt x="10" y="46"/>
                  </a:lnTo>
                  <a:lnTo>
                    <a:pt x="10" y="54"/>
                  </a:lnTo>
                  <a:lnTo>
                    <a:pt x="9" y="58"/>
                  </a:lnTo>
                  <a:lnTo>
                    <a:pt x="10" y="65"/>
                  </a:lnTo>
                  <a:lnTo>
                    <a:pt x="12" y="67"/>
                  </a:lnTo>
                  <a:lnTo>
                    <a:pt x="11" y="71"/>
                  </a:lnTo>
                  <a:lnTo>
                    <a:pt x="9" y="73"/>
                  </a:lnTo>
                  <a:lnTo>
                    <a:pt x="6" y="87"/>
                  </a:lnTo>
                  <a:lnTo>
                    <a:pt x="9" y="92"/>
                  </a:lnTo>
                  <a:lnTo>
                    <a:pt x="9" y="96"/>
                  </a:lnTo>
                  <a:lnTo>
                    <a:pt x="10" y="101"/>
                  </a:lnTo>
                  <a:lnTo>
                    <a:pt x="17" y="112"/>
                  </a:lnTo>
                  <a:lnTo>
                    <a:pt x="21" y="115"/>
                  </a:lnTo>
                  <a:lnTo>
                    <a:pt x="26" y="113"/>
                  </a:lnTo>
                  <a:lnTo>
                    <a:pt x="30" y="110"/>
                  </a:lnTo>
                  <a:lnTo>
                    <a:pt x="34" y="103"/>
                  </a:lnTo>
                  <a:lnTo>
                    <a:pt x="37" y="100"/>
                  </a:lnTo>
                  <a:lnTo>
                    <a:pt x="46" y="102"/>
                  </a:lnTo>
                  <a:lnTo>
                    <a:pt x="50" y="99"/>
                  </a:lnTo>
                  <a:lnTo>
                    <a:pt x="50" y="96"/>
                  </a:lnTo>
                  <a:lnTo>
                    <a:pt x="52" y="91"/>
                  </a:lnTo>
                  <a:lnTo>
                    <a:pt x="52" y="74"/>
                  </a:lnTo>
                  <a:lnTo>
                    <a:pt x="52" y="53"/>
                  </a:lnTo>
                  <a:lnTo>
                    <a:pt x="55" y="42"/>
                  </a:lnTo>
                  <a:lnTo>
                    <a:pt x="52" y="29"/>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21" name="Freeform 1345">
              <a:extLst>
                <a:ext uri="{FF2B5EF4-FFF2-40B4-BE49-F238E27FC236}">
                  <a16:creationId xmlns:a16="http://schemas.microsoft.com/office/drawing/2014/main" id="{E1A3F984-924D-41F7-AA84-9171A3E32216}"/>
                </a:ext>
              </a:extLst>
            </p:cNvPr>
            <p:cNvSpPr>
              <a:spLocks/>
            </p:cNvSpPr>
            <p:nvPr/>
          </p:nvSpPr>
          <p:spPr bwMode="auto">
            <a:xfrm>
              <a:off x="5811415" y="4923587"/>
              <a:ext cx="20330" cy="20330"/>
            </a:xfrm>
            <a:custGeom>
              <a:avLst/>
              <a:gdLst>
                <a:gd name="T0" fmla="*/ 8 w 9"/>
                <a:gd name="T1" fmla="*/ 1 h 9"/>
                <a:gd name="T2" fmla="*/ 5 w 9"/>
                <a:gd name="T3" fmla="*/ 0 h 9"/>
                <a:gd name="T4" fmla="*/ 0 w 9"/>
                <a:gd name="T5" fmla="*/ 5 h 9"/>
                <a:gd name="T6" fmla="*/ 0 w 9"/>
                <a:gd name="T7" fmla="*/ 7 h 9"/>
                <a:gd name="T8" fmla="*/ 4 w 9"/>
                <a:gd name="T9" fmla="*/ 9 h 9"/>
                <a:gd name="T10" fmla="*/ 6 w 9"/>
                <a:gd name="T11" fmla="*/ 8 h 9"/>
                <a:gd name="T12" fmla="*/ 9 w 9"/>
                <a:gd name="T13" fmla="*/ 7 h 9"/>
                <a:gd name="T14" fmla="*/ 8 w 9"/>
                <a:gd name="T15" fmla="*/ 5 h 9"/>
                <a:gd name="T16" fmla="*/ 8 w 9"/>
                <a:gd name="T17"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9">
                  <a:moveTo>
                    <a:pt x="8" y="1"/>
                  </a:moveTo>
                  <a:lnTo>
                    <a:pt x="5" y="0"/>
                  </a:lnTo>
                  <a:lnTo>
                    <a:pt x="0" y="5"/>
                  </a:lnTo>
                  <a:lnTo>
                    <a:pt x="0" y="7"/>
                  </a:lnTo>
                  <a:lnTo>
                    <a:pt x="4" y="9"/>
                  </a:lnTo>
                  <a:lnTo>
                    <a:pt x="6" y="8"/>
                  </a:lnTo>
                  <a:lnTo>
                    <a:pt x="9" y="7"/>
                  </a:lnTo>
                  <a:lnTo>
                    <a:pt x="8" y="5"/>
                  </a:lnTo>
                  <a:lnTo>
                    <a:pt x="8" y="1"/>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22" name="Freeform 1346">
              <a:extLst>
                <a:ext uri="{FF2B5EF4-FFF2-40B4-BE49-F238E27FC236}">
                  <a16:creationId xmlns:a16="http://schemas.microsoft.com/office/drawing/2014/main" id="{DDF54A3C-EB85-4E86-961B-E078206B112A}"/>
                </a:ext>
              </a:extLst>
            </p:cNvPr>
            <p:cNvSpPr>
              <a:spLocks/>
            </p:cNvSpPr>
            <p:nvPr/>
          </p:nvSpPr>
          <p:spPr bwMode="auto">
            <a:xfrm>
              <a:off x="5850511" y="5011160"/>
              <a:ext cx="29712" cy="20330"/>
            </a:xfrm>
            <a:custGeom>
              <a:avLst/>
              <a:gdLst>
                <a:gd name="T0" fmla="*/ 11 w 13"/>
                <a:gd name="T1" fmla="*/ 1 h 9"/>
                <a:gd name="T2" fmla="*/ 8 w 13"/>
                <a:gd name="T3" fmla="*/ 0 h 9"/>
                <a:gd name="T4" fmla="*/ 2 w 13"/>
                <a:gd name="T5" fmla="*/ 1 h 9"/>
                <a:gd name="T6" fmla="*/ 0 w 13"/>
                <a:gd name="T7" fmla="*/ 8 h 9"/>
                <a:gd name="T8" fmla="*/ 3 w 13"/>
                <a:gd name="T9" fmla="*/ 9 h 9"/>
                <a:gd name="T10" fmla="*/ 5 w 13"/>
                <a:gd name="T11" fmla="*/ 7 h 9"/>
                <a:gd name="T12" fmla="*/ 10 w 13"/>
                <a:gd name="T13" fmla="*/ 9 h 9"/>
                <a:gd name="T14" fmla="*/ 13 w 13"/>
                <a:gd name="T15" fmla="*/ 3 h 9"/>
                <a:gd name="T16" fmla="*/ 12 w 13"/>
                <a:gd name="T17" fmla="*/ 3 h 9"/>
                <a:gd name="T18" fmla="*/ 11 w 13"/>
                <a:gd name="T19"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9">
                  <a:moveTo>
                    <a:pt x="11" y="1"/>
                  </a:moveTo>
                  <a:lnTo>
                    <a:pt x="8" y="0"/>
                  </a:lnTo>
                  <a:lnTo>
                    <a:pt x="2" y="1"/>
                  </a:lnTo>
                  <a:lnTo>
                    <a:pt x="0" y="8"/>
                  </a:lnTo>
                  <a:lnTo>
                    <a:pt x="3" y="9"/>
                  </a:lnTo>
                  <a:lnTo>
                    <a:pt x="5" y="7"/>
                  </a:lnTo>
                  <a:lnTo>
                    <a:pt x="10" y="9"/>
                  </a:lnTo>
                  <a:lnTo>
                    <a:pt x="13" y="3"/>
                  </a:lnTo>
                  <a:lnTo>
                    <a:pt x="12" y="3"/>
                  </a:lnTo>
                  <a:lnTo>
                    <a:pt x="11" y="1"/>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23" name="Freeform 1347">
              <a:extLst>
                <a:ext uri="{FF2B5EF4-FFF2-40B4-BE49-F238E27FC236}">
                  <a16:creationId xmlns:a16="http://schemas.microsoft.com/office/drawing/2014/main" id="{FCFF27F2-4535-4280-87AA-06E2439A6208}"/>
                </a:ext>
              </a:extLst>
            </p:cNvPr>
            <p:cNvSpPr>
              <a:spLocks/>
            </p:cNvSpPr>
            <p:nvPr/>
          </p:nvSpPr>
          <p:spPr bwMode="auto">
            <a:xfrm>
              <a:off x="5922448" y="5067457"/>
              <a:ext cx="60989" cy="46914"/>
            </a:xfrm>
            <a:custGeom>
              <a:avLst/>
              <a:gdLst>
                <a:gd name="T0" fmla="*/ 18 w 27"/>
                <a:gd name="T1" fmla="*/ 0 h 21"/>
                <a:gd name="T2" fmla="*/ 1 w 27"/>
                <a:gd name="T3" fmla="*/ 8 h 21"/>
                <a:gd name="T4" fmla="*/ 0 w 27"/>
                <a:gd name="T5" fmla="*/ 13 h 21"/>
                <a:gd name="T6" fmla="*/ 4 w 27"/>
                <a:gd name="T7" fmla="*/ 14 h 21"/>
                <a:gd name="T8" fmla="*/ 9 w 27"/>
                <a:gd name="T9" fmla="*/ 12 h 21"/>
                <a:gd name="T10" fmla="*/ 13 w 27"/>
                <a:gd name="T11" fmla="*/ 11 h 21"/>
                <a:gd name="T12" fmla="*/ 10 w 27"/>
                <a:gd name="T13" fmla="*/ 19 h 21"/>
                <a:gd name="T14" fmla="*/ 15 w 27"/>
                <a:gd name="T15" fmla="*/ 21 h 21"/>
                <a:gd name="T16" fmla="*/ 21 w 27"/>
                <a:gd name="T17" fmla="*/ 18 h 21"/>
                <a:gd name="T18" fmla="*/ 21 w 27"/>
                <a:gd name="T19" fmla="*/ 16 h 21"/>
                <a:gd name="T20" fmla="*/ 24 w 27"/>
                <a:gd name="T21" fmla="*/ 18 h 21"/>
                <a:gd name="T22" fmla="*/ 27 w 27"/>
                <a:gd name="T23" fmla="*/ 19 h 21"/>
                <a:gd name="T24" fmla="*/ 24 w 27"/>
                <a:gd name="T25" fmla="*/ 11 h 21"/>
                <a:gd name="T26" fmla="*/ 18 w 27"/>
                <a:gd name="T2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21">
                  <a:moveTo>
                    <a:pt x="18" y="0"/>
                  </a:moveTo>
                  <a:lnTo>
                    <a:pt x="1" y="8"/>
                  </a:lnTo>
                  <a:lnTo>
                    <a:pt x="0" y="13"/>
                  </a:lnTo>
                  <a:lnTo>
                    <a:pt x="4" y="14"/>
                  </a:lnTo>
                  <a:lnTo>
                    <a:pt x="9" y="12"/>
                  </a:lnTo>
                  <a:lnTo>
                    <a:pt x="13" y="11"/>
                  </a:lnTo>
                  <a:lnTo>
                    <a:pt x="10" y="19"/>
                  </a:lnTo>
                  <a:lnTo>
                    <a:pt x="15" y="21"/>
                  </a:lnTo>
                  <a:lnTo>
                    <a:pt x="21" y="18"/>
                  </a:lnTo>
                  <a:lnTo>
                    <a:pt x="21" y="16"/>
                  </a:lnTo>
                  <a:lnTo>
                    <a:pt x="24" y="18"/>
                  </a:lnTo>
                  <a:lnTo>
                    <a:pt x="27" y="19"/>
                  </a:lnTo>
                  <a:lnTo>
                    <a:pt x="24" y="11"/>
                  </a:lnTo>
                  <a:lnTo>
                    <a:pt x="18" y="0"/>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24" name="Freeform 1348">
              <a:extLst>
                <a:ext uri="{FF2B5EF4-FFF2-40B4-BE49-F238E27FC236}">
                  <a16:creationId xmlns:a16="http://schemas.microsoft.com/office/drawing/2014/main" id="{A08F83B9-F184-45F2-9B04-F9E09C9C3904}"/>
                </a:ext>
              </a:extLst>
            </p:cNvPr>
            <p:cNvSpPr>
              <a:spLocks/>
            </p:cNvSpPr>
            <p:nvPr/>
          </p:nvSpPr>
          <p:spPr bwMode="auto">
            <a:xfrm>
              <a:off x="5922448" y="5156595"/>
              <a:ext cx="20329" cy="40659"/>
            </a:xfrm>
            <a:custGeom>
              <a:avLst/>
              <a:gdLst>
                <a:gd name="T0" fmla="*/ 0 w 9"/>
                <a:gd name="T1" fmla="*/ 0 h 18"/>
                <a:gd name="T2" fmla="*/ 0 w 9"/>
                <a:gd name="T3" fmla="*/ 5 h 18"/>
                <a:gd name="T4" fmla="*/ 4 w 9"/>
                <a:gd name="T5" fmla="*/ 9 h 18"/>
                <a:gd name="T6" fmla="*/ 1 w 9"/>
                <a:gd name="T7" fmla="*/ 14 h 18"/>
                <a:gd name="T8" fmla="*/ 1 w 9"/>
                <a:gd name="T9" fmla="*/ 17 h 18"/>
                <a:gd name="T10" fmla="*/ 3 w 9"/>
                <a:gd name="T11" fmla="*/ 18 h 18"/>
                <a:gd name="T12" fmla="*/ 8 w 9"/>
                <a:gd name="T13" fmla="*/ 15 h 18"/>
                <a:gd name="T14" fmla="*/ 9 w 9"/>
                <a:gd name="T15" fmla="*/ 3 h 18"/>
                <a:gd name="T16" fmla="*/ 8 w 9"/>
                <a:gd name="T17" fmla="*/ 1 h 18"/>
                <a:gd name="T18" fmla="*/ 0 w 9"/>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8">
                  <a:moveTo>
                    <a:pt x="0" y="0"/>
                  </a:moveTo>
                  <a:lnTo>
                    <a:pt x="0" y="5"/>
                  </a:lnTo>
                  <a:lnTo>
                    <a:pt x="4" y="9"/>
                  </a:lnTo>
                  <a:lnTo>
                    <a:pt x="1" y="14"/>
                  </a:lnTo>
                  <a:lnTo>
                    <a:pt x="1" y="17"/>
                  </a:lnTo>
                  <a:lnTo>
                    <a:pt x="3" y="18"/>
                  </a:lnTo>
                  <a:lnTo>
                    <a:pt x="8" y="15"/>
                  </a:lnTo>
                  <a:lnTo>
                    <a:pt x="9" y="3"/>
                  </a:lnTo>
                  <a:lnTo>
                    <a:pt x="8" y="1"/>
                  </a:lnTo>
                  <a:lnTo>
                    <a:pt x="0" y="0"/>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25" name="Freeform 1349">
              <a:extLst>
                <a:ext uri="{FF2B5EF4-FFF2-40B4-BE49-F238E27FC236}">
                  <a16:creationId xmlns:a16="http://schemas.microsoft.com/office/drawing/2014/main" id="{A4E49D0F-39D9-47B0-9AD0-3289B4E65ABD}"/>
                </a:ext>
              </a:extLst>
            </p:cNvPr>
            <p:cNvSpPr>
              <a:spLocks/>
            </p:cNvSpPr>
            <p:nvPr/>
          </p:nvSpPr>
          <p:spPr bwMode="auto">
            <a:xfrm>
              <a:off x="6077268" y="5380219"/>
              <a:ext cx="46915" cy="53169"/>
            </a:xfrm>
            <a:custGeom>
              <a:avLst/>
              <a:gdLst>
                <a:gd name="T0" fmla="*/ 1 w 21"/>
                <a:gd name="T1" fmla="*/ 12 h 23"/>
                <a:gd name="T2" fmla="*/ 0 w 21"/>
                <a:gd name="T3" fmla="*/ 16 h 23"/>
                <a:gd name="T4" fmla="*/ 1 w 21"/>
                <a:gd name="T5" fmla="*/ 23 h 23"/>
                <a:gd name="T6" fmla="*/ 13 w 21"/>
                <a:gd name="T7" fmla="*/ 17 h 23"/>
                <a:gd name="T8" fmla="*/ 15 w 21"/>
                <a:gd name="T9" fmla="*/ 16 h 23"/>
                <a:gd name="T10" fmla="*/ 17 w 21"/>
                <a:gd name="T11" fmla="*/ 12 h 23"/>
                <a:gd name="T12" fmla="*/ 19 w 21"/>
                <a:gd name="T13" fmla="*/ 8 h 23"/>
                <a:gd name="T14" fmla="*/ 21 w 21"/>
                <a:gd name="T15" fmla="*/ 0 h 23"/>
                <a:gd name="T16" fmla="*/ 11 w 21"/>
                <a:gd name="T17" fmla="*/ 3 h 23"/>
                <a:gd name="T18" fmla="*/ 1 w 21"/>
                <a:gd name="T19"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3">
                  <a:moveTo>
                    <a:pt x="1" y="12"/>
                  </a:moveTo>
                  <a:lnTo>
                    <a:pt x="0" y="16"/>
                  </a:lnTo>
                  <a:lnTo>
                    <a:pt x="1" y="23"/>
                  </a:lnTo>
                  <a:lnTo>
                    <a:pt x="13" y="17"/>
                  </a:lnTo>
                  <a:lnTo>
                    <a:pt x="15" y="16"/>
                  </a:lnTo>
                  <a:lnTo>
                    <a:pt x="17" y="12"/>
                  </a:lnTo>
                  <a:lnTo>
                    <a:pt x="19" y="8"/>
                  </a:lnTo>
                  <a:lnTo>
                    <a:pt x="21" y="0"/>
                  </a:lnTo>
                  <a:lnTo>
                    <a:pt x="11" y="3"/>
                  </a:lnTo>
                  <a:lnTo>
                    <a:pt x="1" y="12"/>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26" name="Freeform 1350">
              <a:extLst>
                <a:ext uri="{FF2B5EF4-FFF2-40B4-BE49-F238E27FC236}">
                  <a16:creationId xmlns:a16="http://schemas.microsoft.com/office/drawing/2014/main" id="{F4040744-1B5A-4F72-8599-3EFFB3029950}"/>
                </a:ext>
              </a:extLst>
            </p:cNvPr>
            <p:cNvSpPr>
              <a:spLocks/>
            </p:cNvSpPr>
            <p:nvPr/>
          </p:nvSpPr>
          <p:spPr bwMode="auto">
            <a:xfrm>
              <a:off x="5726967" y="5464664"/>
              <a:ext cx="231448" cy="73499"/>
            </a:xfrm>
            <a:custGeom>
              <a:avLst/>
              <a:gdLst>
                <a:gd name="T0" fmla="*/ 96 w 102"/>
                <a:gd name="T1" fmla="*/ 19 h 32"/>
                <a:gd name="T2" fmla="*/ 93 w 102"/>
                <a:gd name="T3" fmla="*/ 19 h 32"/>
                <a:gd name="T4" fmla="*/ 88 w 102"/>
                <a:gd name="T5" fmla="*/ 21 h 32"/>
                <a:gd name="T6" fmla="*/ 83 w 102"/>
                <a:gd name="T7" fmla="*/ 19 h 32"/>
                <a:gd name="T8" fmla="*/ 79 w 102"/>
                <a:gd name="T9" fmla="*/ 15 h 32"/>
                <a:gd name="T10" fmla="*/ 72 w 102"/>
                <a:gd name="T11" fmla="*/ 15 h 32"/>
                <a:gd name="T12" fmla="*/ 61 w 102"/>
                <a:gd name="T13" fmla="*/ 15 h 32"/>
                <a:gd name="T14" fmla="*/ 56 w 102"/>
                <a:gd name="T15" fmla="*/ 14 h 32"/>
                <a:gd name="T16" fmla="*/ 56 w 102"/>
                <a:gd name="T17" fmla="*/ 11 h 32"/>
                <a:gd name="T18" fmla="*/ 51 w 102"/>
                <a:gd name="T19" fmla="*/ 9 h 32"/>
                <a:gd name="T20" fmla="*/ 31 w 102"/>
                <a:gd name="T21" fmla="*/ 12 h 32"/>
                <a:gd name="T22" fmla="*/ 27 w 102"/>
                <a:gd name="T23" fmla="*/ 9 h 32"/>
                <a:gd name="T24" fmla="*/ 22 w 102"/>
                <a:gd name="T25" fmla="*/ 8 h 32"/>
                <a:gd name="T26" fmla="*/ 25 w 102"/>
                <a:gd name="T27" fmla="*/ 5 h 32"/>
                <a:gd name="T28" fmla="*/ 21 w 102"/>
                <a:gd name="T29" fmla="*/ 2 h 32"/>
                <a:gd name="T30" fmla="*/ 18 w 102"/>
                <a:gd name="T31" fmla="*/ 5 h 32"/>
                <a:gd name="T32" fmla="*/ 10 w 102"/>
                <a:gd name="T33" fmla="*/ 0 h 32"/>
                <a:gd name="T34" fmla="*/ 8 w 102"/>
                <a:gd name="T35" fmla="*/ 0 h 32"/>
                <a:gd name="T36" fmla="*/ 7 w 102"/>
                <a:gd name="T37" fmla="*/ 6 h 32"/>
                <a:gd name="T38" fmla="*/ 3 w 102"/>
                <a:gd name="T39" fmla="*/ 5 h 32"/>
                <a:gd name="T40" fmla="*/ 0 w 102"/>
                <a:gd name="T41" fmla="*/ 19 h 32"/>
                <a:gd name="T42" fmla="*/ 5 w 102"/>
                <a:gd name="T43" fmla="*/ 18 h 32"/>
                <a:gd name="T44" fmla="*/ 10 w 102"/>
                <a:gd name="T45" fmla="*/ 19 h 32"/>
                <a:gd name="T46" fmla="*/ 17 w 102"/>
                <a:gd name="T47" fmla="*/ 18 h 32"/>
                <a:gd name="T48" fmla="*/ 25 w 102"/>
                <a:gd name="T49" fmla="*/ 18 h 32"/>
                <a:gd name="T50" fmla="*/ 34 w 102"/>
                <a:gd name="T51" fmla="*/ 21 h 32"/>
                <a:gd name="T52" fmla="*/ 38 w 102"/>
                <a:gd name="T53" fmla="*/ 23 h 32"/>
                <a:gd name="T54" fmla="*/ 44 w 102"/>
                <a:gd name="T55" fmla="*/ 26 h 32"/>
                <a:gd name="T56" fmla="*/ 46 w 102"/>
                <a:gd name="T57" fmla="*/ 32 h 32"/>
                <a:gd name="T58" fmla="*/ 57 w 102"/>
                <a:gd name="T59" fmla="*/ 32 h 32"/>
                <a:gd name="T60" fmla="*/ 65 w 102"/>
                <a:gd name="T61" fmla="*/ 29 h 32"/>
                <a:gd name="T62" fmla="*/ 71 w 102"/>
                <a:gd name="T63" fmla="*/ 30 h 32"/>
                <a:gd name="T64" fmla="*/ 76 w 102"/>
                <a:gd name="T65" fmla="*/ 29 h 32"/>
                <a:gd name="T66" fmla="*/ 83 w 102"/>
                <a:gd name="T67" fmla="*/ 28 h 32"/>
                <a:gd name="T68" fmla="*/ 89 w 102"/>
                <a:gd name="T69" fmla="*/ 27 h 32"/>
                <a:gd name="T70" fmla="*/ 96 w 102"/>
                <a:gd name="T71" fmla="*/ 30 h 32"/>
                <a:gd name="T72" fmla="*/ 102 w 102"/>
                <a:gd name="T73" fmla="*/ 20 h 32"/>
                <a:gd name="T74" fmla="*/ 101 w 102"/>
                <a:gd name="T75" fmla="*/ 17 h 32"/>
                <a:gd name="T76" fmla="*/ 96 w 102"/>
                <a:gd name="T77" fmla="*/ 1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 h="32">
                  <a:moveTo>
                    <a:pt x="96" y="19"/>
                  </a:moveTo>
                  <a:lnTo>
                    <a:pt x="93" y="19"/>
                  </a:lnTo>
                  <a:lnTo>
                    <a:pt x="88" y="21"/>
                  </a:lnTo>
                  <a:lnTo>
                    <a:pt x="83" y="19"/>
                  </a:lnTo>
                  <a:lnTo>
                    <a:pt x="79" y="15"/>
                  </a:lnTo>
                  <a:lnTo>
                    <a:pt x="72" y="15"/>
                  </a:lnTo>
                  <a:lnTo>
                    <a:pt x="61" y="15"/>
                  </a:lnTo>
                  <a:lnTo>
                    <a:pt x="56" y="14"/>
                  </a:lnTo>
                  <a:lnTo>
                    <a:pt x="56" y="11"/>
                  </a:lnTo>
                  <a:lnTo>
                    <a:pt x="51" y="9"/>
                  </a:lnTo>
                  <a:lnTo>
                    <a:pt x="31" y="12"/>
                  </a:lnTo>
                  <a:lnTo>
                    <a:pt x="27" y="9"/>
                  </a:lnTo>
                  <a:lnTo>
                    <a:pt x="22" y="8"/>
                  </a:lnTo>
                  <a:lnTo>
                    <a:pt x="25" y="5"/>
                  </a:lnTo>
                  <a:lnTo>
                    <a:pt x="21" y="2"/>
                  </a:lnTo>
                  <a:lnTo>
                    <a:pt x="18" y="5"/>
                  </a:lnTo>
                  <a:lnTo>
                    <a:pt x="10" y="0"/>
                  </a:lnTo>
                  <a:lnTo>
                    <a:pt x="8" y="0"/>
                  </a:lnTo>
                  <a:lnTo>
                    <a:pt x="7" y="6"/>
                  </a:lnTo>
                  <a:lnTo>
                    <a:pt x="3" y="5"/>
                  </a:lnTo>
                  <a:lnTo>
                    <a:pt x="0" y="19"/>
                  </a:lnTo>
                  <a:lnTo>
                    <a:pt x="5" y="18"/>
                  </a:lnTo>
                  <a:lnTo>
                    <a:pt x="10" y="19"/>
                  </a:lnTo>
                  <a:lnTo>
                    <a:pt x="17" y="18"/>
                  </a:lnTo>
                  <a:lnTo>
                    <a:pt x="25" y="18"/>
                  </a:lnTo>
                  <a:lnTo>
                    <a:pt x="34" y="21"/>
                  </a:lnTo>
                  <a:lnTo>
                    <a:pt x="38" y="23"/>
                  </a:lnTo>
                  <a:lnTo>
                    <a:pt x="44" y="26"/>
                  </a:lnTo>
                  <a:lnTo>
                    <a:pt x="46" y="32"/>
                  </a:lnTo>
                  <a:lnTo>
                    <a:pt x="57" y="32"/>
                  </a:lnTo>
                  <a:lnTo>
                    <a:pt x="65" y="29"/>
                  </a:lnTo>
                  <a:lnTo>
                    <a:pt x="71" y="30"/>
                  </a:lnTo>
                  <a:lnTo>
                    <a:pt x="76" y="29"/>
                  </a:lnTo>
                  <a:lnTo>
                    <a:pt x="83" y="28"/>
                  </a:lnTo>
                  <a:lnTo>
                    <a:pt x="89" y="27"/>
                  </a:lnTo>
                  <a:lnTo>
                    <a:pt x="96" y="30"/>
                  </a:lnTo>
                  <a:lnTo>
                    <a:pt x="102" y="20"/>
                  </a:lnTo>
                  <a:lnTo>
                    <a:pt x="101" y="17"/>
                  </a:lnTo>
                  <a:lnTo>
                    <a:pt x="96" y="19"/>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27" name="Freeform 1351">
              <a:extLst>
                <a:ext uri="{FF2B5EF4-FFF2-40B4-BE49-F238E27FC236}">
                  <a16:creationId xmlns:a16="http://schemas.microsoft.com/office/drawing/2014/main" id="{6352F219-2D10-4D32-94B3-59C43387E0B1}"/>
                </a:ext>
              </a:extLst>
            </p:cNvPr>
            <p:cNvSpPr>
              <a:spLocks/>
            </p:cNvSpPr>
            <p:nvPr/>
          </p:nvSpPr>
          <p:spPr bwMode="auto">
            <a:xfrm>
              <a:off x="5825490" y="5223838"/>
              <a:ext cx="25021" cy="32840"/>
            </a:xfrm>
            <a:custGeom>
              <a:avLst/>
              <a:gdLst>
                <a:gd name="T0" fmla="*/ 6 w 11"/>
                <a:gd name="T1" fmla="*/ 1 h 14"/>
                <a:gd name="T2" fmla="*/ 0 w 11"/>
                <a:gd name="T3" fmla="*/ 0 h 14"/>
                <a:gd name="T4" fmla="*/ 0 w 11"/>
                <a:gd name="T5" fmla="*/ 3 h 14"/>
                <a:gd name="T6" fmla="*/ 3 w 11"/>
                <a:gd name="T7" fmla="*/ 7 h 14"/>
                <a:gd name="T8" fmla="*/ 7 w 11"/>
                <a:gd name="T9" fmla="*/ 14 h 14"/>
                <a:gd name="T10" fmla="*/ 9 w 11"/>
                <a:gd name="T11" fmla="*/ 14 h 14"/>
                <a:gd name="T12" fmla="*/ 11 w 11"/>
                <a:gd name="T13" fmla="*/ 12 h 14"/>
                <a:gd name="T14" fmla="*/ 11 w 11"/>
                <a:gd name="T15" fmla="*/ 8 h 14"/>
                <a:gd name="T16" fmla="*/ 10 w 11"/>
                <a:gd name="T17" fmla="*/ 5 h 14"/>
                <a:gd name="T18" fmla="*/ 6 w 11"/>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4">
                  <a:moveTo>
                    <a:pt x="6" y="1"/>
                  </a:moveTo>
                  <a:lnTo>
                    <a:pt x="0" y="0"/>
                  </a:lnTo>
                  <a:lnTo>
                    <a:pt x="0" y="3"/>
                  </a:lnTo>
                  <a:lnTo>
                    <a:pt x="3" y="7"/>
                  </a:lnTo>
                  <a:lnTo>
                    <a:pt x="7" y="14"/>
                  </a:lnTo>
                  <a:lnTo>
                    <a:pt x="9" y="14"/>
                  </a:lnTo>
                  <a:lnTo>
                    <a:pt x="11" y="12"/>
                  </a:lnTo>
                  <a:lnTo>
                    <a:pt x="11" y="8"/>
                  </a:lnTo>
                  <a:lnTo>
                    <a:pt x="10" y="5"/>
                  </a:lnTo>
                  <a:lnTo>
                    <a:pt x="6" y="1"/>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28" name="Freeform 1352">
              <a:extLst>
                <a:ext uri="{FF2B5EF4-FFF2-40B4-BE49-F238E27FC236}">
                  <a16:creationId xmlns:a16="http://schemas.microsoft.com/office/drawing/2014/main" id="{1918B9D7-3649-4FEF-A010-319B4A13CEDE}"/>
                </a:ext>
              </a:extLst>
            </p:cNvPr>
            <p:cNvSpPr>
              <a:spLocks/>
            </p:cNvSpPr>
            <p:nvPr/>
          </p:nvSpPr>
          <p:spPr bwMode="auto">
            <a:xfrm>
              <a:off x="5881788" y="5308284"/>
              <a:ext cx="15638" cy="25021"/>
            </a:xfrm>
            <a:custGeom>
              <a:avLst/>
              <a:gdLst>
                <a:gd name="T0" fmla="*/ 0 w 7"/>
                <a:gd name="T1" fmla="*/ 5 h 11"/>
                <a:gd name="T2" fmla="*/ 0 w 7"/>
                <a:gd name="T3" fmla="*/ 10 h 11"/>
                <a:gd name="T4" fmla="*/ 2 w 7"/>
                <a:gd name="T5" fmla="*/ 11 h 11"/>
                <a:gd name="T6" fmla="*/ 6 w 7"/>
                <a:gd name="T7" fmla="*/ 10 h 11"/>
                <a:gd name="T8" fmla="*/ 7 w 7"/>
                <a:gd name="T9" fmla="*/ 0 h 11"/>
                <a:gd name="T10" fmla="*/ 3 w 7"/>
                <a:gd name="T11" fmla="*/ 2 h 11"/>
                <a:gd name="T12" fmla="*/ 0 w 7"/>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0" y="5"/>
                  </a:moveTo>
                  <a:lnTo>
                    <a:pt x="0" y="10"/>
                  </a:lnTo>
                  <a:lnTo>
                    <a:pt x="2" y="11"/>
                  </a:lnTo>
                  <a:lnTo>
                    <a:pt x="6" y="10"/>
                  </a:lnTo>
                  <a:lnTo>
                    <a:pt x="7" y="0"/>
                  </a:lnTo>
                  <a:lnTo>
                    <a:pt x="3" y="2"/>
                  </a:lnTo>
                  <a:lnTo>
                    <a:pt x="0" y="5"/>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29" name="Freeform 1353">
              <a:extLst>
                <a:ext uri="{FF2B5EF4-FFF2-40B4-BE49-F238E27FC236}">
                  <a16:creationId xmlns:a16="http://schemas.microsoft.com/office/drawing/2014/main" id="{DE237282-CC7D-4315-ACEA-8178A5A5A84D}"/>
                </a:ext>
              </a:extLst>
            </p:cNvPr>
            <p:cNvSpPr>
              <a:spLocks/>
            </p:cNvSpPr>
            <p:nvPr/>
          </p:nvSpPr>
          <p:spPr bwMode="auto">
            <a:xfrm>
              <a:off x="5529923" y="5189434"/>
              <a:ext cx="192353" cy="195476"/>
            </a:xfrm>
            <a:custGeom>
              <a:avLst/>
              <a:gdLst>
                <a:gd name="T0" fmla="*/ 75 w 85"/>
                <a:gd name="T1" fmla="*/ 31 h 86"/>
                <a:gd name="T2" fmla="*/ 71 w 85"/>
                <a:gd name="T3" fmla="*/ 22 h 86"/>
                <a:gd name="T4" fmla="*/ 71 w 85"/>
                <a:gd name="T5" fmla="*/ 16 h 86"/>
                <a:gd name="T6" fmla="*/ 65 w 85"/>
                <a:gd name="T7" fmla="*/ 13 h 86"/>
                <a:gd name="T8" fmla="*/ 49 w 85"/>
                <a:gd name="T9" fmla="*/ 8 h 86"/>
                <a:gd name="T10" fmla="*/ 41 w 85"/>
                <a:gd name="T11" fmla="*/ 4 h 86"/>
                <a:gd name="T12" fmla="*/ 37 w 85"/>
                <a:gd name="T13" fmla="*/ 4 h 86"/>
                <a:gd name="T14" fmla="*/ 32 w 85"/>
                <a:gd name="T15" fmla="*/ 0 h 86"/>
                <a:gd name="T16" fmla="*/ 24 w 85"/>
                <a:gd name="T17" fmla="*/ 1 h 86"/>
                <a:gd name="T18" fmla="*/ 14 w 85"/>
                <a:gd name="T19" fmla="*/ 8 h 86"/>
                <a:gd name="T20" fmla="*/ 9 w 85"/>
                <a:gd name="T21" fmla="*/ 5 h 86"/>
                <a:gd name="T22" fmla="*/ 2 w 85"/>
                <a:gd name="T23" fmla="*/ 17 h 86"/>
                <a:gd name="T24" fmla="*/ 0 w 85"/>
                <a:gd name="T25" fmla="*/ 24 h 86"/>
                <a:gd name="T26" fmla="*/ 4 w 85"/>
                <a:gd name="T27" fmla="*/ 33 h 86"/>
                <a:gd name="T28" fmla="*/ 14 w 85"/>
                <a:gd name="T29" fmla="*/ 37 h 86"/>
                <a:gd name="T30" fmla="*/ 19 w 85"/>
                <a:gd name="T31" fmla="*/ 46 h 86"/>
                <a:gd name="T32" fmla="*/ 16 w 85"/>
                <a:gd name="T33" fmla="*/ 57 h 86"/>
                <a:gd name="T34" fmla="*/ 17 w 85"/>
                <a:gd name="T35" fmla="*/ 66 h 86"/>
                <a:gd name="T36" fmla="*/ 22 w 85"/>
                <a:gd name="T37" fmla="*/ 69 h 86"/>
                <a:gd name="T38" fmla="*/ 26 w 85"/>
                <a:gd name="T39" fmla="*/ 71 h 86"/>
                <a:gd name="T40" fmla="*/ 28 w 85"/>
                <a:gd name="T41" fmla="*/ 64 h 86"/>
                <a:gd name="T42" fmla="*/ 32 w 85"/>
                <a:gd name="T43" fmla="*/ 58 h 86"/>
                <a:gd name="T44" fmla="*/ 35 w 85"/>
                <a:gd name="T45" fmla="*/ 63 h 86"/>
                <a:gd name="T46" fmla="*/ 40 w 85"/>
                <a:gd name="T47" fmla="*/ 68 h 86"/>
                <a:gd name="T48" fmla="*/ 43 w 85"/>
                <a:gd name="T49" fmla="*/ 79 h 86"/>
                <a:gd name="T50" fmla="*/ 45 w 85"/>
                <a:gd name="T51" fmla="*/ 85 h 86"/>
                <a:gd name="T52" fmla="*/ 48 w 85"/>
                <a:gd name="T53" fmla="*/ 86 h 86"/>
                <a:gd name="T54" fmla="*/ 50 w 85"/>
                <a:gd name="T55" fmla="*/ 73 h 86"/>
                <a:gd name="T56" fmla="*/ 57 w 85"/>
                <a:gd name="T57" fmla="*/ 70 h 86"/>
                <a:gd name="T58" fmla="*/ 61 w 85"/>
                <a:gd name="T59" fmla="*/ 77 h 86"/>
                <a:gd name="T60" fmla="*/ 65 w 85"/>
                <a:gd name="T61" fmla="*/ 82 h 86"/>
                <a:gd name="T62" fmla="*/ 71 w 85"/>
                <a:gd name="T63" fmla="*/ 84 h 86"/>
                <a:gd name="T64" fmla="*/ 70 w 85"/>
                <a:gd name="T65" fmla="*/ 70 h 86"/>
                <a:gd name="T66" fmla="*/ 65 w 85"/>
                <a:gd name="T67" fmla="*/ 50 h 86"/>
                <a:gd name="T68" fmla="*/ 61 w 85"/>
                <a:gd name="T69" fmla="*/ 44 h 86"/>
                <a:gd name="T70" fmla="*/ 59 w 85"/>
                <a:gd name="T71" fmla="*/ 35 h 86"/>
                <a:gd name="T72" fmla="*/ 71 w 85"/>
                <a:gd name="T73" fmla="*/ 43 h 86"/>
                <a:gd name="T74" fmla="*/ 72 w 85"/>
                <a:gd name="T75" fmla="*/ 47 h 86"/>
                <a:gd name="T76" fmla="*/ 75 w 85"/>
                <a:gd name="T77" fmla="*/ 46 h 86"/>
                <a:gd name="T78" fmla="*/ 80 w 85"/>
                <a:gd name="T79" fmla="*/ 41 h 86"/>
                <a:gd name="T80" fmla="*/ 85 w 85"/>
                <a:gd name="T81" fmla="*/ 41 h 86"/>
                <a:gd name="T82" fmla="*/ 84 w 85"/>
                <a:gd name="T83" fmla="*/ 36 h 86"/>
                <a:gd name="T84" fmla="*/ 75 w 85"/>
                <a:gd name="T85" fmla="*/ 3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5" h="86">
                  <a:moveTo>
                    <a:pt x="75" y="31"/>
                  </a:moveTo>
                  <a:lnTo>
                    <a:pt x="71" y="22"/>
                  </a:lnTo>
                  <a:lnTo>
                    <a:pt x="71" y="16"/>
                  </a:lnTo>
                  <a:lnTo>
                    <a:pt x="65" y="13"/>
                  </a:lnTo>
                  <a:lnTo>
                    <a:pt x="49" y="8"/>
                  </a:lnTo>
                  <a:lnTo>
                    <a:pt x="41" y="4"/>
                  </a:lnTo>
                  <a:lnTo>
                    <a:pt x="37" y="4"/>
                  </a:lnTo>
                  <a:lnTo>
                    <a:pt x="32" y="0"/>
                  </a:lnTo>
                  <a:lnTo>
                    <a:pt x="24" y="1"/>
                  </a:lnTo>
                  <a:lnTo>
                    <a:pt x="14" y="8"/>
                  </a:lnTo>
                  <a:lnTo>
                    <a:pt x="9" y="5"/>
                  </a:lnTo>
                  <a:lnTo>
                    <a:pt x="2" y="17"/>
                  </a:lnTo>
                  <a:lnTo>
                    <a:pt x="0" y="24"/>
                  </a:lnTo>
                  <a:lnTo>
                    <a:pt x="4" y="33"/>
                  </a:lnTo>
                  <a:lnTo>
                    <a:pt x="14" y="37"/>
                  </a:lnTo>
                  <a:lnTo>
                    <a:pt x="19" y="46"/>
                  </a:lnTo>
                  <a:lnTo>
                    <a:pt x="16" y="57"/>
                  </a:lnTo>
                  <a:lnTo>
                    <a:pt x="17" y="66"/>
                  </a:lnTo>
                  <a:lnTo>
                    <a:pt x="22" y="69"/>
                  </a:lnTo>
                  <a:lnTo>
                    <a:pt x="26" y="71"/>
                  </a:lnTo>
                  <a:lnTo>
                    <a:pt x="28" y="64"/>
                  </a:lnTo>
                  <a:lnTo>
                    <a:pt x="32" y="58"/>
                  </a:lnTo>
                  <a:lnTo>
                    <a:pt x="35" y="63"/>
                  </a:lnTo>
                  <a:lnTo>
                    <a:pt x="40" y="68"/>
                  </a:lnTo>
                  <a:lnTo>
                    <a:pt x="43" y="79"/>
                  </a:lnTo>
                  <a:lnTo>
                    <a:pt x="45" y="85"/>
                  </a:lnTo>
                  <a:lnTo>
                    <a:pt x="48" y="86"/>
                  </a:lnTo>
                  <a:lnTo>
                    <a:pt x="50" y="73"/>
                  </a:lnTo>
                  <a:lnTo>
                    <a:pt x="57" y="70"/>
                  </a:lnTo>
                  <a:lnTo>
                    <a:pt x="61" y="77"/>
                  </a:lnTo>
                  <a:lnTo>
                    <a:pt x="65" y="82"/>
                  </a:lnTo>
                  <a:lnTo>
                    <a:pt x="71" y="84"/>
                  </a:lnTo>
                  <a:lnTo>
                    <a:pt x="70" y="70"/>
                  </a:lnTo>
                  <a:lnTo>
                    <a:pt x="65" y="50"/>
                  </a:lnTo>
                  <a:lnTo>
                    <a:pt x="61" y="44"/>
                  </a:lnTo>
                  <a:lnTo>
                    <a:pt x="59" y="35"/>
                  </a:lnTo>
                  <a:lnTo>
                    <a:pt x="71" y="43"/>
                  </a:lnTo>
                  <a:lnTo>
                    <a:pt x="72" y="47"/>
                  </a:lnTo>
                  <a:lnTo>
                    <a:pt x="75" y="46"/>
                  </a:lnTo>
                  <a:lnTo>
                    <a:pt x="80" y="41"/>
                  </a:lnTo>
                  <a:lnTo>
                    <a:pt x="85" y="41"/>
                  </a:lnTo>
                  <a:lnTo>
                    <a:pt x="84" y="36"/>
                  </a:lnTo>
                  <a:lnTo>
                    <a:pt x="75" y="31"/>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30" name="Freeform 1354">
              <a:extLst>
                <a:ext uri="{FF2B5EF4-FFF2-40B4-BE49-F238E27FC236}">
                  <a16:creationId xmlns:a16="http://schemas.microsoft.com/office/drawing/2014/main" id="{1C16F563-7BB8-4B44-AC8E-5A93579F7040}"/>
                </a:ext>
              </a:extLst>
            </p:cNvPr>
            <p:cNvSpPr>
              <a:spLocks/>
            </p:cNvSpPr>
            <p:nvPr/>
          </p:nvSpPr>
          <p:spPr bwMode="auto">
            <a:xfrm>
              <a:off x="5465806" y="5178488"/>
              <a:ext cx="34404" cy="35967"/>
            </a:xfrm>
            <a:custGeom>
              <a:avLst/>
              <a:gdLst>
                <a:gd name="T0" fmla="*/ 9 w 15"/>
                <a:gd name="T1" fmla="*/ 0 h 16"/>
                <a:gd name="T2" fmla="*/ 5 w 15"/>
                <a:gd name="T3" fmla="*/ 3 h 16"/>
                <a:gd name="T4" fmla="*/ 0 w 15"/>
                <a:gd name="T5" fmla="*/ 7 h 16"/>
                <a:gd name="T6" fmla="*/ 5 w 15"/>
                <a:gd name="T7" fmla="*/ 13 h 16"/>
                <a:gd name="T8" fmla="*/ 10 w 15"/>
                <a:gd name="T9" fmla="*/ 14 h 16"/>
                <a:gd name="T10" fmla="*/ 13 w 15"/>
                <a:gd name="T11" fmla="*/ 16 h 16"/>
                <a:gd name="T12" fmla="*/ 15 w 15"/>
                <a:gd name="T13" fmla="*/ 10 h 16"/>
                <a:gd name="T14" fmla="*/ 10 w 15"/>
                <a:gd name="T15" fmla="*/ 7 h 16"/>
                <a:gd name="T16" fmla="*/ 9 w 15"/>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9" y="0"/>
                  </a:moveTo>
                  <a:lnTo>
                    <a:pt x="5" y="3"/>
                  </a:lnTo>
                  <a:lnTo>
                    <a:pt x="0" y="7"/>
                  </a:lnTo>
                  <a:lnTo>
                    <a:pt x="5" y="13"/>
                  </a:lnTo>
                  <a:lnTo>
                    <a:pt x="10" y="14"/>
                  </a:lnTo>
                  <a:lnTo>
                    <a:pt x="13" y="16"/>
                  </a:lnTo>
                  <a:lnTo>
                    <a:pt x="15" y="10"/>
                  </a:lnTo>
                  <a:lnTo>
                    <a:pt x="10" y="7"/>
                  </a:lnTo>
                  <a:lnTo>
                    <a:pt x="9" y="0"/>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31" name="Freeform 1355">
              <a:extLst>
                <a:ext uri="{FF2B5EF4-FFF2-40B4-BE49-F238E27FC236}">
                  <a16:creationId xmlns:a16="http://schemas.microsoft.com/office/drawing/2014/main" id="{4FFD554C-CEF3-4328-B606-1ECD7BF5FC85}"/>
                </a:ext>
              </a:extLst>
            </p:cNvPr>
            <p:cNvSpPr>
              <a:spLocks/>
            </p:cNvSpPr>
            <p:nvPr/>
          </p:nvSpPr>
          <p:spPr bwMode="auto">
            <a:xfrm>
              <a:off x="5681616" y="5112808"/>
              <a:ext cx="136054" cy="114157"/>
            </a:xfrm>
            <a:custGeom>
              <a:avLst/>
              <a:gdLst>
                <a:gd name="T0" fmla="*/ 49 w 60"/>
                <a:gd name="T1" fmla="*/ 37 h 50"/>
                <a:gd name="T2" fmla="*/ 45 w 60"/>
                <a:gd name="T3" fmla="*/ 28 h 50"/>
                <a:gd name="T4" fmla="*/ 45 w 60"/>
                <a:gd name="T5" fmla="*/ 22 h 50"/>
                <a:gd name="T6" fmla="*/ 41 w 60"/>
                <a:gd name="T7" fmla="*/ 19 h 50"/>
                <a:gd name="T8" fmla="*/ 31 w 60"/>
                <a:gd name="T9" fmla="*/ 16 h 50"/>
                <a:gd name="T10" fmla="*/ 25 w 60"/>
                <a:gd name="T11" fmla="*/ 13 h 50"/>
                <a:gd name="T12" fmla="*/ 14 w 60"/>
                <a:gd name="T13" fmla="*/ 3 h 50"/>
                <a:gd name="T14" fmla="*/ 13 w 60"/>
                <a:gd name="T15" fmla="*/ 0 h 50"/>
                <a:gd name="T16" fmla="*/ 8 w 60"/>
                <a:gd name="T17" fmla="*/ 0 h 50"/>
                <a:gd name="T18" fmla="*/ 3 w 60"/>
                <a:gd name="T19" fmla="*/ 5 h 50"/>
                <a:gd name="T20" fmla="*/ 0 w 60"/>
                <a:gd name="T21" fmla="*/ 9 h 50"/>
                <a:gd name="T22" fmla="*/ 6 w 60"/>
                <a:gd name="T23" fmla="*/ 9 h 50"/>
                <a:gd name="T24" fmla="*/ 14 w 60"/>
                <a:gd name="T25" fmla="*/ 16 h 50"/>
                <a:gd name="T26" fmla="*/ 20 w 60"/>
                <a:gd name="T27" fmla="*/ 21 h 50"/>
                <a:gd name="T28" fmla="*/ 21 w 60"/>
                <a:gd name="T29" fmla="*/ 26 h 50"/>
                <a:gd name="T30" fmla="*/ 27 w 60"/>
                <a:gd name="T31" fmla="*/ 29 h 50"/>
                <a:gd name="T32" fmla="*/ 35 w 60"/>
                <a:gd name="T33" fmla="*/ 31 h 50"/>
                <a:gd name="T34" fmla="*/ 42 w 60"/>
                <a:gd name="T35" fmla="*/ 36 h 50"/>
                <a:gd name="T36" fmla="*/ 45 w 60"/>
                <a:gd name="T37" fmla="*/ 40 h 50"/>
                <a:gd name="T38" fmla="*/ 46 w 60"/>
                <a:gd name="T39" fmla="*/ 46 h 50"/>
                <a:gd name="T40" fmla="*/ 50 w 60"/>
                <a:gd name="T41" fmla="*/ 49 h 50"/>
                <a:gd name="T42" fmla="*/ 58 w 60"/>
                <a:gd name="T43" fmla="*/ 50 h 50"/>
                <a:gd name="T44" fmla="*/ 58 w 60"/>
                <a:gd name="T45" fmla="*/ 45 h 50"/>
                <a:gd name="T46" fmla="*/ 60 w 60"/>
                <a:gd name="T47" fmla="*/ 46 h 50"/>
                <a:gd name="T48" fmla="*/ 60 w 60"/>
                <a:gd name="T49" fmla="*/ 40 h 50"/>
                <a:gd name="T50" fmla="*/ 49 w 60"/>
                <a:gd name="T51"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0" h="50">
                  <a:moveTo>
                    <a:pt x="49" y="37"/>
                  </a:moveTo>
                  <a:lnTo>
                    <a:pt x="45" y="28"/>
                  </a:lnTo>
                  <a:lnTo>
                    <a:pt x="45" y="22"/>
                  </a:lnTo>
                  <a:lnTo>
                    <a:pt x="41" y="19"/>
                  </a:lnTo>
                  <a:lnTo>
                    <a:pt x="31" y="16"/>
                  </a:lnTo>
                  <a:lnTo>
                    <a:pt x="25" y="13"/>
                  </a:lnTo>
                  <a:lnTo>
                    <a:pt x="14" y="3"/>
                  </a:lnTo>
                  <a:lnTo>
                    <a:pt x="13" y="0"/>
                  </a:lnTo>
                  <a:lnTo>
                    <a:pt x="8" y="0"/>
                  </a:lnTo>
                  <a:lnTo>
                    <a:pt x="3" y="5"/>
                  </a:lnTo>
                  <a:lnTo>
                    <a:pt x="0" y="9"/>
                  </a:lnTo>
                  <a:lnTo>
                    <a:pt x="6" y="9"/>
                  </a:lnTo>
                  <a:lnTo>
                    <a:pt x="14" y="16"/>
                  </a:lnTo>
                  <a:lnTo>
                    <a:pt x="20" y="21"/>
                  </a:lnTo>
                  <a:lnTo>
                    <a:pt x="21" y="26"/>
                  </a:lnTo>
                  <a:lnTo>
                    <a:pt x="27" y="29"/>
                  </a:lnTo>
                  <a:lnTo>
                    <a:pt x="35" y="31"/>
                  </a:lnTo>
                  <a:lnTo>
                    <a:pt x="42" y="36"/>
                  </a:lnTo>
                  <a:lnTo>
                    <a:pt x="45" y="40"/>
                  </a:lnTo>
                  <a:lnTo>
                    <a:pt x="46" y="46"/>
                  </a:lnTo>
                  <a:lnTo>
                    <a:pt x="50" y="49"/>
                  </a:lnTo>
                  <a:lnTo>
                    <a:pt x="58" y="50"/>
                  </a:lnTo>
                  <a:lnTo>
                    <a:pt x="58" y="45"/>
                  </a:lnTo>
                  <a:lnTo>
                    <a:pt x="60" y="46"/>
                  </a:lnTo>
                  <a:lnTo>
                    <a:pt x="60" y="40"/>
                  </a:lnTo>
                  <a:lnTo>
                    <a:pt x="49" y="37"/>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32" name="Freeform 1356">
              <a:extLst>
                <a:ext uri="{FF2B5EF4-FFF2-40B4-BE49-F238E27FC236}">
                  <a16:creationId xmlns:a16="http://schemas.microsoft.com/office/drawing/2014/main" id="{7478BB48-D0ED-4218-8E1D-2E746073B602}"/>
                </a:ext>
              </a:extLst>
            </p:cNvPr>
            <p:cNvSpPr>
              <a:spLocks/>
            </p:cNvSpPr>
            <p:nvPr/>
          </p:nvSpPr>
          <p:spPr bwMode="auto">
            <a:xfrm>
              <a:off x="5406380" y="5033054"/>
              <a:ext cx="34404" cy="40659"/>
            </a:xfrm>
            <a:custGeom>
              <a:avLst/>
              <a:gdLst>
                <a:gd name="T0" fmla="*/ 5 w 15"/>
                <a:gd name="T1" fmla="*/ 0 h 18"/>
                <a:gd name="T2" fmla="*/ 0 w 15"/>
                <a:gd name="T3" fmla="*/ 2 h 18"/>
                <a:gd name="T4" fmla="*/ 6 w 15"/>
                <a:gd name="T5" fmla="*/ 14 h 18"/>
                <a:gd name="T6" fmla="*/ 11 w 15"/>
                <a:gd name="T7" fmla="*/ 18 h 18"/>
                <a:gd name="T8" fmla="*/ 14 w 15"/>
                <a:gd name="T9" fmla="*/ 18 h 18"/>
                <a:gd name="T10" fmla="*/ 15 w 15"/>
                <a:gd name="T11" fmla="*/ 15 h 18"/>
                <a:gd name="T12" fmla="*/ 9 w 15"/>
                <a:gd name="T13" fmla="*/ 3 h 18"/>
                <a:gd name="T14" fmla="*/ 5 w 15"/>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8">
                  <a:moveTo>
                    <a:pt x="5" y="0"/>
                  </a:moveTo>
                  <a:lnTo>
                    <a:pt x="0" y="2"/>
                  </a:lnTo>
                  <a:lnTo>
                    <a:pt x="6" y="14"/>
                  </a:lnTo>
                  <a:lnTo>
                    <a:pt x="11" y="18"/>
                  </a:lnTo>
                  <a:lnTo>
                    <a:pt x="14" y="18"/>
                  </a:lnTo>
                  <a:lnTo>
                    <a:pt x="15" y="15"/>
                  </a:lnTo>
                  <a:lnTo>
                    <a:pt x="9" y="3"/>
                  </a:lnTo>
                  <a:lnTo>
                    <a:pt x="5" y="0"/>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33" name="Freeform 1357">
              <a:extLst>
                <a:ext uri="{FF2B5EF4-FFF2-40B4-BE49-F238E27FC236}">
                  <a16:creationId xmlns:a16="http://schemas.microsoft.com/office/drawing/2014/main" id="{5BC94B64-5149-494B-A8FB-04012DBFF380}"/>
                </a:ext>
              </a:extLst>
            </p:cNvPr>
            <p:cNvSpPr>
              <a:spLocks/>
            </p:cNvSpPr>
            <p:nvPr/>
          </p:nvSpPr>
          <p:spPr bwMode="auto">
            <a:xfrm>
              <a:off x="5484572" y="404185"/>
              <a:ext cx="894517" cy="2015748"/>
            </a:xfrm>
            <a:custGeom>
              <a:avLst/>
              <a:gdLst>
                <a:gd name="T0" fmla="*/ 355 w 394"/>
                <a:gd name="T1" fmla="*/ 602 h 887"/>
                <a:gd name="T2" fmla="*/ 365 w 394"/>
                <a:gd name="T3" fmla="*/ 557 h 887"/>
                <a:gd name="T4" fmla="*/ 350 w 394"/>
                <a:gd name="T5" fmla="*/ 510 h 887"/>
                <a:gd name="T6" fmla="*/ 338 w 394"/>
                <a:gd name="T7" fmla="*/ 475 h 887"/>
                <a:gd name="T8" fmla="*/ 339 w 394"/>
                <a:gd name="T9" fmla="*/ 431 h 887"/>
                <a:gd name="T10" fmla="*/ 338 w 394"/>
                <a:gd name="T11" fmla="*/ 379 h 887"/>
                <a:gd name="T12" fmla="*/ 315 w 394"/>
                <a:gd name="T13" fmla="*/ 324 h 887"/>
                <a:gd name="T14" fmla="*/ 343 w 394"/>
                <a:gd name="T15" fmla="*/ 248 h 887"/>
                <a:gd name="T16" fmla="*/ 312 w 394"/>
                <a:gd name="T17" fmla="*/ 193 h 887"/>
                <a:gd name="T18" fmla="*/ 290 w 394"/>
                <a:gd name="T19" fmla="*/ 170 h 887"/>
                <a:gd name="T20" fmla="*/ 295 w 394"/>
                <a:gd name="T21" fmla="*/ 126 h 887"/>
                <a:gd name="T22" fmla="*/ 303 w 394"/>
                <a:gd name="T23" fmla="*/ 92 h 887"/>
                <a:gd name="T24" fmla="*/ 313 w 394"/>
                <a:gd name="T25" fmla="*/ 38 h 887"/>
                <a:gd name="T26" fmla="*/ 275 w 394"/>
                <a:gd name="T27" fmla="*/ 3 h 887"/>
                <a:gd name="T28" fmla="*/ 214 w 394"/>
                <a:gd name="T29" fmla="*/ 16 h 887"/>
                <a:gd name="T30" fmla="*/ 188 w 394"/>
                <a:gd name="T31" fmla="*/ 77 h 887"/>
                <a:gd name="T32" fmla="*/ 170 w 394"/>
                <a:gd name="T33" fmla="*/ 123 h 887"/>
                <a:gd name="T34" fmla="*/ 139 w 394"/>
                <a:gd name="T35" fmla="*/ 141 h 887"/>
                <a:gd name="T36" fmla="*/ 113 w 394"/>
                <a:gd name="T37" fmla="*/ 135 h 887"/>
                <a:gd name="T38" fmla="*/ 68 w 394"/>
                <a:gd name="T39" fmla="*/ 134 h 887"/>
                <a:gd name="T40" fmla="*/ 34 w 394"/>
                <a:gd name="T41" fmla="*/ 80 h 887"/>
                <a:gd name="T42" fmla="*/ 18 w 394"/>
                <a:gd name="T43" fmla="*/ 96 h 887"/>
                <a:gd name="T44" fmla="*/ 0 w 394"/>
                <a:gd name="T45" fmla="*/ 103 h 887"/>
                <a:gd name="T46" fmla="*/ 50 w 394"/>
                <a:gd name="T47" fmla="*/ 157 h 887"/>
                <a:gd name="T48" fmla="*/ 110 w 394"/>
                <a:gd name="T49" fmla="*/ 218 h 887"/>
                <a:gd name="T50" fmla="*/ 106 w 394"/>
                <a:gd name="T51" fmla="*/ 260 h 887"/>
                <a:gd name="T52" fmla="*/ 108 w 394"/>
                <a:gd name="T53" fmla="*/ 299 h 887"/>
                <a:gd name="T54" fmla="*/ 116 w 394"/>
                <a:gd name="T55" fmla="*/ 352 h 887"/>
                <a:gd name="T56" fmla="*/ 130 w 394"/>
                <a:gd name="T57" fmla="*/ 406 h 887"/>
                <a:gd name="T58" fmla="*/ 144 w 394"/>
                <a:gd name="T59" fmla="*/ 410 h 887"/>
                <a:gd name="T60" fmla="*/ 170 w 394"/>
                <a:gd name="T61" fmla="*/ 444 h 887"/>
                <a:gd name="T62" fmla="*/ 173 w 394"/>
                <a:gd name="T63" fmla="*/ 485 h 887"/>
                <a:gd name="T64" fmla="*/ 159 w 394"/>
                <a:gd name="T65" fmla="*/ 492 h 887"/>
                <a:gd name="T66" fmla="*/ 119 w 394"/>
                <a:gd name="T67" fmla="*/ 548 h 887"/>
                <a:gd name="T68" fmla="*/ 71 w 394"/>
                <a:gd name="T69" fmla="*/ 612 h 887"/>
                <a:gd name="T70" fmla="*/ 46 w 394"/>
                <a:gd name="T71" fmla="*/ 630 h 887"/>
                <a:gd name="T72" fmla="*/ 39 w 394"/>
                <a:gd name="T73" fmla="*/ 645 h 887"/>
                <a:gd name="T74" fmla="*/ 22 w 394"/>
                <a:gd name="T75" fmla="*/ 656 h 887"/>
                <a:gd name="T76" fmla="*/ 15 w 394"/>
                <a:gd name="T77" fmla="*/ 689 h 887"/>
                <a:gd name="T78" fmla="*/ 20 w 394"/>
                <a:gd name="T79" fmla="*/ 722 h 887"/>
                <a:gd name="T80" fmla="*/ 31 w 394"/>
                <a:gd name="T81" fmla="*/ 752 h 887"/>
                <a:gd name="T82" fmla="*/ 34 w 394"/>
                <a:gd name="T83" fmla="*/ 760 h 887"/>
                <a:gd name="T84" fmla="*/ 28 w 394"/>
                <a:gd name="T85" fmla="*/ 772 h 887"/>
                <a:gd name="T86" fmla="*/ 24 w 394"/>
                <a:gd name="T87" fmla="*/ 796 h 887"/>
                <a:gd name="T88" fmla="*/ 23 w 394"/>
                <a:gd name="T89" fmla="*/ 813 h 887"/>
                <a:gd name="T90" fmla="*/ 25 w 394"/>
                <a:gd name="T91" fmla="*/ 822 h 887"/>
                <a:gd name="T92" fmla="*/ 46 w 394"/>
                <a:gd name="T93" fmla="*/ 836 h 887"/>
                <a:gd name="T94" fmla="*/ 65 w 394"/>
                <a:gd name="T95" fmla="*/ 851 h 887"/>
                <a:gd name="T96" fmla="*/ 80 w 394"/>
                <a:gd name="T97" fmla="*/ 860 h 887"/>
                <a:gd name="T98" fmla="*/ 89 w 394"/>
                <a:gd name="T99" fmla="*/ 880 h 887"/>
                <a:gd name="T100" fmla="*/ 100 w 394"/>
                <a:gd name="T101" fmla="*/ 869 h 887"/>
                <a:gd name="T102" fmla="*/ 119 w 394"/>
                <a:gd name="T103" fmla="*/ 870 h 887"/>
                <a:gd name="T104" fmla="*/ 135 w 394"/>
                <a:gd name="T105" fmla="*/ 871 h 887"/>
                <a:gd name="T106" fmla="*/ 156 w 394"/>
                <a:gd name="T107" fmla="*/ 862 h 887"/>
                <a:gd name="T108" fmla="*/ 181 w 394"/>
                <a:gd name="T109" fmla="*/ 852 h 887"/>
                <a:gd name="T110" fmla="*/ 198 w 394"/>
                <a:gd name="T111" fmla="*/ 844 h 887"/>
                <a:gd name="T112" fmla="*/ 226 w 394"/>
                <a:gd name="T113" fmla="*/ 835 h 887"/>
                <a:gd name="T114" fmla="*/ 253 w 394"/>
                <a:gd name="T115" fmla="*/ 835 h 887"/>
                <a:gd name="T116" fmla="*/ 314 w 394"/>
                <a:gd name="T117" fmla="*/ 783 h 887"/>
                <a:gd name="T118" fmla="*/ 393 w 394"/>
                <a:gd name="T119" fmla="*/ 670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4" h="887">
                  <a:moveTo>
                    <a:pt x="384" y="636"/>
                  </a:moveTo>
                  <a:lnTo>
                    <a:pt x="381" y="625"/>
                  </a:lnTo>
                  <a:lnTo>
                    <a:pt x="361" y="610"/>
                  </a:lnTo>
                  <a:lnTo>
                    <a:pt x="355" y="602"/>
                  </a:lnTo>
                  <a:lnTo>
                    <a:pt x="351" y="590"/>
                  </a:lnTo>
                  <a:lnTo>
                    <a:pt x="354" y="579"/>
                  </a:lnTo>
                  <a:lnTo>
                    <a:pt x="361" y="569"/>
                  </a:lnTo>
                  <a:lnTo>
                    <a:pt x="365" y="557"/>
                  </a:lnTo>
                  <a:lnTo>
                    <a:pt x="364" y="544"/>
                  </a:lnTo>
                  <a:lnTo>
                    <a:pt x="353" y="534"/>
                  </a:lnTo>
                  <a:lnTo>
                    <a:pt x="349" y="523"/>
                  </a:lnTo>
                  <a:lnTo>
                    <a:pt x="350" y="510"/>
                  </a:lnTo>
                  <a:lnTo>
                    <a:pt x="344" y="499"/>
                  </a:lnTo>
                  <a:lnTo>
                    <a:pt x="335" y="496"/>
                  </a:lnTo>
                  <a:lnTo>
                    <a:pt x="334" y="483"/>
                  </a:lnTo>
                  <a:lnTo>
                    <a:pt x="338" y="475"/>
                  </a:lnTo>
                  <a:lnTo>
                    <a:pt x="337" y="463"/>
                  </a:lnTo>
                  <a:lnTo>
                    <a:pt x="335" y="456"/>
                  </a:lnTo>
                  <a:lnTo>
                    <a:pt x="338" y="445"/>
                  </a:lnTo>
                  <a:lnTo>
                    <a:pt x="339" y="431"/>
                  </a:lnTo>
                  <a:lnTo>
                    <a:pt x="349" y="422"/>
                  </a:lnTo>
                  <a:lnTo>
                    <a:pt x="348" y="412"/>
                  </a:lnTo>
                  <a:lnTo>
                    <a:pt x="346" y="402"/>
                  </a:lnTo>
                  <a:lnTo>
                    <a:pt x="338" y="379"/>
                  </a:lnTo>
                  <a:lnTo>
                    <a:pt x="328" y="361"/>
                  </a:lnTo>
                  <a:lnTo>
                    <a:pt x="327" y="349"/>
                  </a:lnTo>
                  <a:lnTo>
                    <a:pt x="323" y="337"/>
                  </a:lnTo>
                  <a:lnTo>
                    <a:pt x="315" y="324"/>
                  </a:lnTo>
                  <a:lnTo>
                    <a:pt x="315" y="310"/>
                  </a:lnTo>
                  <a:lnTo>
                    <a:pt x="319" y="302"/>
                  </a:lnTo>
                  <a:lnTo>
                    <a:pt x="331" y="272"/>
                  </a:lnTo>
                  <a:lnTo>
                    <a:pt x="343" y="248"/>
                  </a:lnTo>
                  <a:lnTo>
                    <a:pt x="341" y="234"/>
                  </a:lnTo>
                  <a:lnTo>
                    <a:pt x="335" y="224"/>
                  </a:lnTo>
                  <a:lnTo>
                    <a:pt x="321" y="199"/>
                  </a:lnTo>
                  <a:lnTo>
                    <a:pt x="312" y="193"/>
                  </a:lnTo>
                  <a:lnTo>
                    <a:pt x="302" y="192"/>
                  </a:lnTo>
                  <a:lnTo>
                    <a:pt x="296" y="188"/>
                  </a:lnTo>
                  <a:lnTo>
                    <a:pt x="293" y="184"/>
                  </a:lnTo>
                  <a:lnTo>
                    <a:pt x="290" y="170"/>
                  </a:lnTo>
                  <a:lnTo>
                    <a:pt x="287" y="153"/>
                  </a:lnTo>
                  <a:lnTo>
                    <a:pt x="288" y="147"/>
                  </a:lnTo>
                  <a:lnTo>
                    <a:pt x="296" y="128"/>
                  </a:lnTo>
                  <a:lnTo>
                    <a:pt x="295" y="126"/>
                  </a:lnTo>
                  <a:lnTo>
                    <a:pt x="290" y="121"/>
                  </a:lnTo>
                  <a:lnTo>
                    <a:pt x="309" y="104"/>
                  </a:lnTo>
                  <a:lnTo>
                    <a:pt x="303" y="98"/>
                  </a:lnTo>
                  <a:lnTo>
                    <a:pt x="303" y="92"/>
                  </a:lnTo>
                  <a:lnTo>
                    <a:pt x="305" y="83"/>
                  </a:lnTo>
                  <a:lnTo>
                    <a:pt x="318" y="66"/>
                  </a:lnTo>
                  <a:lnTo>
                    <a:pt x="317" y="57"/>
                  </a:lnTo>
                  <a:lnTo>
                    <a:pt x="313" y="38"/>
                  </a:lnTo>
                  <a:lnTo>
                    <a:pt x="301" y="26"/>
                  </a:lnTo>
                  <a:lnTo>
                    <a:pt x="288" y="21"/>
                  </a:lnTo>
                  <a:lnTo>
                    <a:pt x="282" y="16"/>
                  </a:lnTo>
                  <a:lnTo>
                    <a:pt x="275" y="3"/>
                  </a:lnTo>
                  <a:lnTo>
                    <a:pt x="272" y="0"/>
                  </a:lnTo>
                  <a:lnTo>
                    <a:pt x="256" y="3"/>
                  </a:lnTo>
                  <a:lnTo>
                    <a:pt x="230" y="14"/>
                  </a:lnTo>
                  <a:lnTo>
                    <a:pt x="214" y="16"/>
                  </a:lnTo>
                  <a:lnTo>
                    <a:pt x="206" y="20"/>
                  </a:lnTo>
                  <a:lnTo>
                    <a:pt x="198" y="29"/>
                  </a:lnTo>
                  <a:lnTo>
                    <a:pt x="190" y="50"/>
                  </a:lnTo>
                  <a:lnTo>
                    <a:pt x="188" y="77"/>
                  </a:lnTo>
                  <a:lnTo>
                    <a:pt x="188" y="86"/>
                  </a:lnTo>
                  <a:lnTo>
                    <a:pt x="189" y="103"/>
                  </a:lnTo>
                  <a:lnTo>
                    <a:pt x="188" y="110"/>
                  </a:lnTo>
                  <a:lnTo>
                    <a:pt x="170" y="123"/>
                  </a:lnTo>
                  <a:lnTo>
                    <a:pt x="164" y="132"/>
                  </a:lnTo>
                  <a:lnTo>
                    <a:pt x="156" y="139"/>
                  </a:lnTo>
                  <a:lnTo>
                    <a:pt x="146" y="143"/>
                  </a:lnTo>
                  <a:lnTo>
                    <a:pt x="139" y="141"/>
                  </a:lnTo>
                  <a:lnTo>
                    <a:pt x="137" y="135"/>
                  </a:lnTo>
                  <a:lnTo>
                    <a:pt x="130" y="127"/>
                  </a:lnTo>
                  <a:lnTo>
                    <a:pt x="125" y="122"/>
                  </a:lnTo>
                  <a:lnTo>
                    <a:pt x="113" y="135"/>
                  </a:lnTo>
                  <a:lnTo>
                    <a:pt x="103" y="141"/>
                  </a:lnTo>
                  <a:lnTo>
                    <a:pt x="95" y="142"/>
                  </a:lnTo>
                  <a:lnTo>
                    <a:pt x="85" y="136"/>
                  </a:lnTo>
                  <a:lnTo>
                    <a:pt x="68" y="134"/>
                  </a:lnTo>
                  <a:lnTo>
                    <a:pt x="65" y="129"/>
                  </a:lnTo>
                  <a:lnTo>
                    <a:pt x="61" y="117"/>
                  </a:lnTo>
                  <a:lnTo>
                    <a:pt x="42" y="87"/>
                  </a:lnTo>
                  <a:lnTo>
                    <a:pt x="34" y="80"/>
                  </a:lnTo>
                  <a:lnTo>
                    <a:pt x="25" y="76"/>
                  </a:lnTo>
                  <a:lnTo>
                    <a:pt x="16" y="81"/>
                  </a:lnTo>
                  <a:lnTo>
                    <a:pt x="17" y="88"/>
                  </a:lnTo>
                  <a:lnTo>
                    <a:pt x="18" y="96"/>
                  </a:lnTo>
                  <a:lnTo>
                    <a:pt x="13" y="98"/>
                  </a:lnTo>
                  <a:lnTo>
                    <a:pt x="7" y="96"/>
                  </a:lnTo>
                  <a:lnTo>
                    <a:pt x="2" y="98"/>
                  </a:lnTo>
                  <a:lnTo>
                    <a:pt x="0" y="103"/>
                  </a:lnTo>
                  <a:lnTo>
                    <a:pt x="1" y="103"/>
                  </a:lnTo>
                  <a:lnTo>
                    <a:pt x="3" y="106"/>
                  </a:lnTo>
                  <a:lnTo>
                    <a:pt x="31" y="136"/>
                  </a:lnTo>
                  <a:lnTo>
                    <a:pt x="50" y="157"/>
                  </a:lnTo>
                  <a:lnTo>
                    <a:pt x="74" y="164"/>
                  </a:lnTo>
                  <a:lnTo>
                    <a:pt x="87" y="175"/>
                  </a:lnTo>
                  <a:lnTo>
                    <a:pt x="107" y="213"/>
                  </a:lnTo>
                  <a:lnTo>
                    <a:pt x="110" y="218"/>
                  </a:lnTo>
                  <a:lnTo>
                    <a:pt x="106" y="226"/>
                  </a:lnTo>
                  <a:lnTo>
                    <a:pt x="105" y="236"/>
                  </a:lnTo>
                  <a:lnTo>
                    <a:pt x="105" y="250"/>
                  </a:lnTo>
                  <a:lnTo>
                    <a:pt x="106" y="260"/>
                  </a:lnTo>
                  <a:lnTo>
                    <a:pt x="110" y="265"/>
                  </a:lnTo>
                  <a:lnTo>
                    <a:pt x="111" y="274"/>
                  </a:lnTo>
                  <a:lnTo>
                    <a:pt x="106" y="288"/>
                  </a:lnTo>
                  <a:lnTo>
                    <a:pt x="108" y="299"/>
                  </a:lnTo>
                  <a:lnTo>
                    <a:pt x="122" y="328"/>
                  </a:lnTo>
                  <a:lnTo>
                    <a:pt x="122" y="337"/>
                  </a:lnTo>
                  <a:lnTo>
                    <a:pt x="122" y="343"/>
                  </a:lnTo>
                  <a:lnTo>
                    <a:pt x="116" y="352"/>
                  </a:lnTo>
                  <a:lnTo>
                    <a:pt x="113" y="364"/>
                  </a:lnTo>
                  <a:lnTo>
                    <a:pt x="115" y="377"/>
                  </a:lnTo>
                  <a:lnTo>
                    <a:pt x="125" y="400"/>
                  </a:lnTo>
                  <a:lnTo>
                    <a:pt x="130" y="406"/>
                  </a:lnTo>
                  <a:lnTo>
                    <a:pt x="134" y="407"/>
                  </a:lnTo>
                  <a:lnTo>
                    <a:pt x="136" y="411"/>
                  </a:lnTo>
                  <a:lnTo>
                    <a:pt x="140" y="414"/>
                  </a:lnTo>
                  <a:lnTo>
                    <a:pt x="144" y="410"/>
                  </a:lnTo>
                  <a:lnTo>
                    <a:pt x="146" y="411"/>
                  </a:lnTo>
                  <a:lnTo>
                    <a:pt x="148" y="421"/>
                  </a:lnTo>
                  <a:lnTo>
                    <a:pt x="159" y="428"/>
                  </a:lnTo>
                  <a:lnTo>
                    <a:pt x="170" y="444"/>
                  </a:lnTo>
                  <a:lnTo>
                    <a:pt x="173" y="453"/>
                  </a:lnTo>
                  <a:lnTo>
                    <a:pt x="172" y="473"/>
                  </a:lnTo>
                  <a:lnTo>
                    <a:pt x="179" y="485"/>
                  </a:lnTo>
                  <a:lnTo>
                    <a:pt x="173" y="485"/>
                  </a:lnTo>
                  <a:lnTo>
                    <a:pt x="171" y="489"/>
                  </a:lnTo>
                  <a:lnTo>
                    <a:pt x="173" y="496"/>
                  </a:lnTo>
                  <a:lnTo>
                    <a:pt x="167" y="492"/>
                  </a:lnTo>
                  <a:lnTo>
                    <a:pt x="159" y="492"/>
                  </a:lnTo>
                  <a:lnTo>
                    <a:pt x="148" y="498"/>
                  </a:lnTo>
                  <a:lnTo>
                    <a:pt x="141" y="521"/>
                  </a:lnTo>
                  <a:lnTo>
                    <a:pt x="133" y="530"/>
                  </a:lnTo>
                  <a:lnTo>
                    <a:pt x="119" y="548"/>
                  </a:lnTo>
                  <a:lnTo>
                    <a:pt x="104" y="566"/>
                  </a:lnTo>
                  <a:lnTo>
                    <a:pt x="93" y="581"/>
                  </a:lnTo>
                  <a:lnTo>
                    <a:pt x="78" y="607"/>
                  </a:lnTo>
                  <a:lnTo>
                    <a:pt x="71" y="612"/>
                  </a:lnTo>
                  <a:lnTo>
                    <a:pt x="67" y="619"/>
                  </a:lnTo>
                  <a:lnTo>
                    <a:pt x="63" y="622"/>
                  </a:lnTo>
                  <a:lnTo>
                    <a:pt x="59" y="628"/>
                  </a:lnTo>
                  <a:lnTo>
                    <a:pt x="46" y="630"/>
                  </a:lnTo>
                  <a:lnTo>
                    <a:pt x="40" y="627"/>
                  </a:lnTo>
                  <a:lnTo>
                    <a:pt x="36" y="637"/>
                  </a:lnTo>
                  <a:lnTo>
                    <a:pt x="42" y="643"/>
                  </a:lnTo>
                  <a:lnTo>
                    <a:pt x="39" y="645"/>
                  </a:lnTo>
                  <a:lnTo>
                    <a:pt x="27" y="646"/>
                  </a:lnTo>
                  <a:lnTo>
                    <a:pt x="28" y="649"/>
                  </a:lnTo>
                  <a:lnTo>
                    <a:pt x="26" y="656"/>
                  </a:lnTo>
                  <a:lnTo>
                    <a:pt x="22" y="656"/>
                  </a:lnTo>
                  <a:lnTo>
                    <a:pt x="20" y="657"/>
                  </a:lnTo>
                  <a:lnTo>
                    <a:pt x="17" y="662"/>
                  </a:lnTo>
                  <a:lnTo>
                    <a:pt x="14" y="674"/>
                  </a:lnTo>
                  <a:lnTo>
                    <a:pt x="15" y="689"/>
                  </a:lnTo>
                  <a:lnTo>
                    <a:pt x="16" y="693"/>
                  </a:lnTo>
                  <a:lnTo>
                    <a:pt x="20" y="696"/>
                  </a:lnTo>
                  <a:lnTo>
                    <a:pt x="22" y="705"/>
                  </a:lnTo>
                  <a:lnTo>
                    <a:pt x="20" y="722"/>
                  </a:lnTo>
                  <a:lnTo>
                    <a:pt x="23" y="729"/>
                  </a:lnTo>
                  <a:lnTo>
                    <a:pt x="27" y="735"/>
                  </a:lnTo>
                  <a:lnTo>
                    <a:pt x="28" y="742"/>
                  </a:lnTo>
                  <a:lnTo>
                    <a:pt x="31" y="752"/>
                  </a:lnTo>
                  <a:lnTo>
                    <a:pt x="33" y="758"/>
                  </a:lnTo>
                  <a:lnTo>
                    <a:pt x="37" y="761"/>
                  </a:lnTo>
                  <a:lnTo>
                    <a:pt x="37" y="763"/>
                  </a:lnTo>
                  <a:lnTo>
                    <a:pt x="34" y="760"/>
                  </a:lnTo>
                  <a:lnTo>
                    <a:pt x="31" y="760"/>
                  </a:lnTo>
                  <a:lnTo>
                    <a:pt x="28" y="763"/>
                  </a:lnTo>
                  <a:lnTo>
                    <a:pt x="28" y="767"/>
                  </a:lnTo>
                  <a:lnTo>
                    <a:pt x="28" y="772"/>
                  </a:lnTo>
                  <a:lnTo>
                    <a:pt x="29" y="777"/>
                  </a:lnTo>
                  <a:lnTo>
                    <a:pt x="28" y="786"/>
                  </a:lnTo>
                  <a:lnTo>
                    <a:pt x="25" y="796"/>
                  </a:lnTo>
                  <a:lnTo>
                    <a:pt x="24" y="796"/>
                  </a:lnTo>
                  <a:lnTo>
                    <a:pt x="22" y="802"/>
                  </a:lnTo>
                  <a:lnTo>
                    <a:pt x="24" y="806"/>
                  </a:lnTo>
                  <a:lnTo>
                    <a:pt x="24" y="810"/>
                  </a:lnTo>
                  <a:lnTo>
                    <a:pt x="23" y="813"/>
                  </a:lnTo>
                  <a:lnTo>
                    <a:pt x="24" y="817"/>
                  </a:lnTo>
                  <a:lnTo>
                    <a:pt x="29" y="819"/>
                  </a:lnTo>
                  <a:lnTo>
                    <a:pt x="28" y="822"/>
                  </a:lnTo>
                  <a:lnTo>
                    <a:pt x="25" y="822"/>
                  </a:lnTo>
                  <a:lnTo>
                    <a:pt x="25" y="828"/>
                  </a:lnTo>
                  <a:lnTo>
                    <a:pt x="35" y="828"/>
                  </a:lnTo>
                  <a:lnTo>
                    <a:pt x="42" y="832"/>
                  </a:lnTo>
                  <a:lnTo>
                    <a:pt x="46" y="836"/>
                  </a:lnTo>
                  <a:lnTo>
                    <a:pt x="52" y="841"/>
                  </a:lnTo>
                  <a:lnTo>
                    <a:pt x="65" y="843"/>
                  </a:lnTo>
                  <a:lnTo>
                    <a:pt x="66" y="846"/>
                  </a:lnTo>
                  <a:lnTo>
                    <a:pt x="65" y="851"/>
                  </a:lnTo>
                  <a:lnTo>
                    <a:pt x="70" y="855"/>
                  </a:lnTo>
                  <a:lnTo>
                    <a:pt x="80" y="848"/>
                  </a:lnTo>
                  <a:lnTo>
                    <a:pt x="81" y="853"/>
                  </a:lnTo>
                  <a:lnTo>
                    <a:pt x="80" y="860"/>
                  </a:lnTo>
                  <a:lnTo>
                    <a:pt x="87" y="870"/>
                  </a:lnTo>
                  <a:lnTo>
                    <a:pt x="85" y="875"/>
                  </a:lnTo>
                  <a:lnTo>
                    <a:pt x="91" y="877"/>
                  </a:lnTo>
                  <a:lnTo>
                    <a:pt x="89" y="880"/>
                  </a:lnTo>
                  <a:lnTo>
                    <a:pt x="82" y="886"/>
                  </a:lnTo>
                  <a:lnTo>
                    <a:pt x="85" y="887"/>
                  </a:lnTo>
                  <a:lnTo>
                    <a:pt x="92" y="882"/>
                  </a:lnTo>
                  <a:lnTo>
                    <a:pt x="100" y="869"/>
                  </a:lnTo>
                  <a:lnTo>
                    <a:pt x="101" y="871"/>
                  </a:lnTo>
                  <a:lnTo>
                    <a:pt x="101" y="878"/>
                  </a:lnTo>
                  <a:lnTo>
                    <a:pt x="104" y="879"/>
                  </a:lnTo>
                  <a:lnTo>
                    <a:pt x="119" y="870"/>
                  </a:lnTo>
                  <a:lnTo>
                    <a:pt x="125" y="870"/>
                  </a:lnTo>
                  <a:lnTo>
                    <a:pt x="129" y="868"/>
                  </a:lnTo>
                  <a:lnTo>
                    <a:pt x="133" y="871"/>
                  </a:lnTo>
                  <a:lnTo>
                    <a:pt x="135" y="871"/>
                  </a:lnTo>
                  <a:lnTo>
                    <a:pt x="141" y="865"/>
                  </a:lnTo>
                  <a:lnTo>
                    <a:pt x="147" y="860"/>
                  </a:lnTo>
                  <a:lnTo>
                    <a:pt x="151" y="859"/>
                  </a:lnTo>
                  <a:lnTo>
                    <a:pt x="156" y="862"/>
                  </a:lnTo>
                  <a:lnTo>
                    <a:pt x="167" y="855"/>
                  </a:lnTo>
                  <a:lnTo>
                    <a:pt x="172" y="855"/>
                  </a:lnTo>
                  <a:lnTo>
                    <a:pt x="178" y="845"/>
                  </a:lnTo>
                  <a:lnTo>
                    <a:pt x="181" y="852"/>
                  </a:lnTo>
                  <a:lnTo>
                    <a:pt x="193" y="846"/>
                  </a:lnTo>
                  <a:lnTo>
                    <a:pt x="191" y="841"/>
                  </a:lnTo>
                  <a:lnTo>
                    <a:pt x="193" y="842"/>
                  </a:lnTo>
                  <a:lnTo>
                    <a:pt x="198" y="844"/>
                  </a:lnTo>
                  <a:lnTo>
                    <a:pt x="202" y="844"/>
                  </a:lnTo>
                  <a:lnTo>
                    <a:pt x="206" y="841"/>
                  </a:lnTo>
                  <a:lnTo>
                    <a:pt x="218" y="840"/>
                  </a:lnTo>
                  <a:lnTo>
                    <a:pt x="226" y="835"/>
                  </a:lnTo>
                  <a:lnTo>
                    <a:pt x="233" y="833"/>
                  </a:lnTo>
                  <a:lnTo>
                    <a:pt x="238" y="836"/>
                  </a:lnTo>
                  <a:lnTo>
                    <a:pt x="250" y="837"/>
                  </a:lnTo>
                  <a:lnTo>
                    <a:pt x="253" y="835"/>
                  </a:lnTo>
                  <a:lnTo>
                    <a:pt x="256" y="832"/>
                  </a:lnTo>
                  <a:lnTo>
                    <a:pt x="257" y="833"/>
                  </a:lnTo>
                  <a:lnTo>
                    <a:pt x="281" y="814"/>
                  </a:lnTo>
                  <a:lnTo>
                    <a:pt x="314" y="783"/>
                  </a:lnTo>
                  <a:lnTo>
                    <a:pt x="339" y="754"/>
                  </a:lnTo>
                  <a:lnTo>
                    <a:pt x="374" y="708"/>
                  </a:lnTo>
                  <a:lnTo>
                    <a:pt x="382" y="695"/>
                  </a:lnTo>
                  <a:lnTo>
                    <a:pt x="393" y="670"/>
                  </a:lnTo>
                  <a:lnTo>
                    <a:pt x="394" y="645"/>
                  </a:lnTo>
                  <a:lnTo>
                    <a:pt x="391" y="648"/>
                  </a:lnTo>
                  <a:lnTo>
                    <a:pt x="384" y="636"/>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34" name="Freeform 1358">
              <a:extLst>
                <a:ext uri="{FF2B5EF4-FFF2-40B4-BE49-F238E27FC236}">
                  <a16:creationId xmlns:a16="http://schemas.microsoft.com/office/drawing/2014/main" id="{25839885-B91C-456D-B24B-4A7AA385ED2D}"/>
                </a:ext>
              </a:extLst>
            </p:cNvPr>
            <p:cNvSpPr>
              <a:spLocks/>
            </p:cNvSpPr>
            <p:nvPr/>
          </p:nvSpPr>
          <p:spPr bwMode="auto">
            <a:xfrm>
              <a:off x="4336713" y="4204236"/>
              <a:ext cx="972709" cy="1022730"/>
            </a:xfrm>
            <a:custGeom>
              <a:avLst/>
              <a:gdLst>
                <a:gd name="T0" fmla="*/ 385 w 428"/>
                <a:gd name="T1" fmla="*/ 310 h 450"/>
                <a:gd name="T2" fmla="*/ 342 w 428"/>
                <a:gd name="T3" fmla="*/ 286 h 450"/>
                <a:gd name="T4" fmla="*/ 334 w 428"/>
                <a:gd name="T5" fmla="*/ 278 h 450"/>
                <a:gd name="T6" fmla="*/ 339 w 428"/>
                <a:gd name="T7" fmla="*/ 259 h 450"/>
                <a:gd name="T8" fmla="*/ 330 w 428"/>
                <a:gd name="T9" fmla="*/ 261 h 450"/>
                <a:gd name="T10" fmla="*/ 301 w 428"/>
                <a:gd name="T11" fmla="*/ 257 h 450"/>
                <a:gd name="T12" fmla="*/ 286 w 428"/>
                <a:gd name="T13" fmla="*/ 247 h 450"/>
                <a:gd name="T14" fmla="*/ 260 w 428"/>
                <a:gd name="T15" fmla="*/ 207 h 450"/>
                <a:gd name="T16" fmla="*/ 246 w 428"/>
                <a:gd name="T17" fmla="*/ 176 h 450"/>
                <a:gd name="T18" fmla="*/ 227 w 428"/>
                <a:gd name="T19" fmla="*/ 163 h 450"/>
                <a:gd name="T20" fmla="*/ 203 w 428"/>
                <a:gd name="T21" fmla="*/ 139 h 450"/>
                <a:gd name="T22" fmla="*/ 208 w 428"/>
                <a:gd name="T23" fmla="*/ 109 h 450"/>
                <a:gd name="T24" fmla="*/ 202 w 428"/>
                <a:gd name="T25" fmla="*/ 88 h 450"/>
                <a:gd name="T26" fmla="*/ 215 w 428"/>
                <a:gd name="T27" fmla="*/ 82 h 450"/>
                <a:gd name="T28" fmla="*/ 253 w 428"/>
                <a:gd name="T29" fmla="*/ 70 h 450"/>
                <a:gd name="T30" fmla="*/ 256 w 428"/>
                <a:gd name="T31" fmla="*/ 81 h 450"/>
                <a:gd name="T32" fmla="*/ 260 w 428"/>
                <a:gd name="T33" fmla="*/ 72 h 450"/>
                <a:gd name="T34" fmla="*/ 249 w 428"/>
                <a:gd name="T35" fmla="*/ 65 h 450"/>
                <a:gd name="T36" fmla="*/ 249 w 428"/>
                <a:gd name="T37" fmla="*/ 45 h 450"/>
                <a:gd name="T38" fmla="*/ 246 w 428"/>
                <a:gd name="T39" fmla="*/ 36 h 450"/>
                <a:gd name="T40" fmla="*/ 217 w 428"/>
                <a:gd name="T41" fmla="*/ 24 h 450"/>
                <a:gd name="T42" fmla="*/ 197 w 428"/>
                <a:gd name="T43" fmla="*/ 9 h 450"/>
                <a:gd name="T44" fmla="*/ 191 w 428"/>
                <a:gd name="T45" fmla="*/ 0 h 450"/>
                <a:gd name="T46" fmla="*/ 156 w 428"/>
                <a:gd name="T47" fmla="*/ 10 h 450"/>
                <a:gd name="T48" fmla="*/ 132 w 428"/>
                <a:gd name="T49" fmla="*/ 19 h 450"/>
                <a:gd name="T50" fmla="*/ 121 w 428"/>
                <a:gd name="T51" fmla="*/ 30 h 450"/>
                <a:gd name="T52" fmla="*/ 110 w 428"/>
                <a:gd name="T53" fmla="*/ 38 h 450"/>
                <a:gd name="T54" fmla="*/ 91 w 428"/>
                <a:gd name="T55" fmla="*/ 38 h 450"/>
                <a:gd name="T56" fmla="*/ 77 w 428"/>
                <a:gd name="T57" fmla="*/ 58 h 450"/>
                <a:gd name="T58" fmla="*/ 54 w 428"/>
                <a:gd name="T59" fmla="*/ 38 h 450"/>
                <a:gd name="T60" fmla="*/ 40 w 428"/>
                <a:gd name="T61" fmla="*/ 59 h 450"/>
                <a:gd name="T62" fmla="*/ 3 w 428"/>
                <a:gd name="T63" fmla="*/ 64 h 450"/>
                <a:gd name="T64" fmla="*/ 12 w 428"/>
                <a:gd name="T65" fmla="*/ 93 h 450"/>
                <a:gd name="T66" fmla="*/ 0 w 428"/>
                <a:gd name="T67" fmla="*/ 112 h 450"/>
                <a:gd name="T68" fmla="*/ 6 w 428"/>
                <a:gd name="T69" fmla="*/ 128 h 450"/>
                <a:gd name="T70" fmla="*/ 29 w 428"/>
                <a:gd name="T71" fmla="*/ 150 h 450"/>
                <a:gd name="T72" fmla="*/ 31 w 428"/>
                <a:gd name="T73" fmla="*/ 168 h 450"/>
                <a:gd name="T74" fmla="*/ 54 w 428"/>
                <a:gd name="T75" fmla="*/ 158 h 450"/>
                <a:gd name="T76" fmla="*/ 76 w 428"/>
                <a:gd name="T77" fmla="*/ 138 h 450"/>
                <a:gd name="T78" fmla="*/ 126 w 428"/>
                <a:gd name="T79" fmla="*/ 160 h 450"/>
                <a:gd name="T80" fmla="*/ 140 w 428"/>
                <a:gd name="T81" fmla="*/ 202 h 450"/>
                <a:gd name="T82" fmla="*/ 162 w 428"/>
                <a:gd name="T83" fmla="*/ 238 h 450"/>
                <a:gd name="T84" fmla="*/ 188 w 428"/>
                <a:gd name="T85" fmla="*/ 254 h 450"/>
                <a:gd name="T86" fmla="*/ 230 w 428"/>
                <a:gd name="T87" fmla="*/ 294 h 450"/>
                <a:gd name="T88" fmla="*/ 265 w 428"/>
                <a:gd name="T89" fmla="*/ 306 h 450"/>
                <a:gd name="T90" fmla="*/ 279 w 428"/>
                <a:gd name="T91" fmla="*/ 324 h 450"/>
                <a:gd name="T92" fmla="*/ 301 w 428"/>
                <a:gd name="T93" fmla="*/ 334 h 450"/>
                <a:gd name="T94" fmla="*/ 314 w 428"/>
                <a:gd name="T95" fmla="*/ 349 h 450"/>
                <a:gd name="T96" fmla="*/ 328 w 428"/>
                <a:gd name="T97" fmla="*/ 356 h 450"/>
                <a:gd name="T98" fmla="*/ 341 w 428"/>
                <a:gd name="T99" fmla="*/ 394 h 450"/>
                <a:gd name="T100" fmla="*/ 335 w 428"/>
                <a:gd name="T101" fmla="*/ 424 h 450"/>
                <a:gd name="T102" fmla="*/ 329 w 428"/>
                <a:gd name="T103" fmla="*/ 450 h 450"/>
                <a:gd name="T104" fmla="*/ 339 w 428"/>
                <a:gd name="T105" fmla="*/ 450 h 450"/>
                <a:gd name="T106" fmla="*/ 353 w 428"/>
                <a:gd name="T107" fmla="*/ 431 h 450"/>
                <a:gd name="T108" fmla="*/ 361 w 428"/>
                <a:gd name="T109" fmla="*/ 408 h 450"/>
                <a:gd name="T110" fmla="*/ 377 w 428"/>
                <a:gd name="T111" fmla="*/ 399 h 450"/>
                <a:gd name="T112" fmla="*/ 374 w 428"/>
                <a:gd name="T113" fmla="*/ 377 h 450"/>
                <a:gd name="T114" fmla="*/ 358 w 428"/>
                <a:gd name="T115" fmla="*/ 358 h 450"/>
                <a:gd name="T116" fmla="*/ 381 w 428"/>
                <a:gd name="T117" fmla="*/ 329 h 450"/>
                <a:gd name="T118" fmla="*/ 410 w 428"/>
                <a:gd name="T119" fmla="*/ 348 h 450"/>
                <a:gd name="T120" fmla="*/ 428 w 428"/>
                <a:gd name="T121" fmla="*/ 348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28" h="450">
                  <a:moveTo>
                    <a:pt x="422" y="337"/>
                  </a:moveTo>
                  <a:lnTo>
                    <a:pt x="416" y="331"/>
                  </a:lnTo>
                  <a:lnTo>
                    <a:pt x="408" y="319"/>
                  </a:lnTo>
                  <a:lnTo>
                    <a:pt x="385" y="310"/>
                  </a:lnTo>
                  <a:lnTo>
                    <a:pt x="380" y="303"/>
                  </a:lnTo>
                  <a:lnTo>
                    <a:pt x="372" y="299"/>
                  </a:lnTo>
                  <a:lnTo>
                    <a:pt x="348" y="289"/>
                  </a:lnTo>
                  <a:lnTo>
                    <a:pt x="342" y="286"/>
                  </a:lnTo>
                  <a:lnTo>
                    <a:pt x="339" y="285"/>
                  </a:lnTo>
                  <a:lnTo>
                    <a:pt x="336" y="285"/>
                  </a:lnTo>
                  <a:lnTo>
                    <a:pt x="334" y="282"/>
                  </a:lnTo>
                  <a:lnTo>
                    <a:pt x="334" y="278"/>
                  </a:lnTo>
                  <a:lnTo>
                    <a:pt x="338" y="274"/>
                  </a:lnTo>
                  <a:lnTo>
                    <a:pt x="342" y="271"/>
                  </a:lnTo>
                  <a:lnTo>
                    <a:pt x="343" y="264"/>
                  </a:lnTo>
                  <a:lnTo>
                    <a:pt x="339" y="259"/>
                  </a:lnTo>
                  <a:lnTo>
                    <a:pt x="332" y="260"/>
                  </a:lnTo>
                  <a:lnTo>
                    <a:pt x="329" y="261"/>
                  </a:lnTo>
                  <a:lnTo>
                    <a:pt x="335" y="260"/>
                  </a:lnTo>
                  <a:lnTo>
                    <a:pt x="330" y="261"/>
                  </a:lnTo>
                  <a:lnTo>
                    <a:pt x="329" y="261"/>
                  </a:lnTo>
                  <a:lnTo>
                    <a:pt x="309" y="261"/>
                  </a:lnTo>
                  <a:lnTo>
                    <a:pt x="309" y="266"/>
                  </a:lnTo>
                  <a:lnTo>
                    <a:pt x="301" y="257"/>
                  </a:lnTo>
                  <a:lnTo>
                    <a:pt x="294" y="253"/>
                  </a:lnTo>
                  <a:lnTo>
                    <a:pt x="291" y="252"/>
                  </a:lnTo>
                  <a:lnTo>
                    <a:pt x="289" y="247"/>
                  </a:lnTo>
                  <a:lnTo>
                    <a:pt x="286" y="247"/>
                  </a:lnTo>
                  <a:lnTo>
                    <a:pt x="272" y="233"/>
                  </a:lnTo>
                  <a:lnTo>
                    <a:pt x="269" y="228"/>
                  </a:lnTo>
                  <a:lnTo>
                    <a:pt x="264" y="219"/>
                  </a:lnTo>
                  <a:lnTo>
                    <a:pt x="260" y="207"/>
                  </a:lnTo>
                  <a:lnTo>
                    <a:pt x="258" y="204"/>
                  </a:lnTo>
                  <a:lnTo>
                    <a:pt x="253" y="188"/>
                  </a:lnTo>
                  <a:lnTo>
                    <a:pt x="248" y="179"/>
                  </a:lnTo>
                  <a:lnTo>
                    <a:pt x="246" y="176"/>
                  </a:lnTo>
                  <a:lnTo>
                    <a:pt x="241" y="176"/>
                  </a:lnTo>
                  <a:lnTo>
                    <a:pt x="240" y="174"/>
                  </a:lnTo>
                  <a:lnTo>
                    <a:pt x="231" y="168"/>
                  </a:lnTo>
                  <a:lnTo>
                    <a:pt x="227" y="163"/>
                  </a:lnTo>
                  <a:lnTo>
                    <a:pt x="213" y="157"/>
                  </a:lnTo>
                  <a:lnTo>
                    <a:pt x="208" y="151"/>
                  </a:lnTo>
                  <a:lnTo>
                    <a:pt x="205" y="146"/>
                  </a:lnTo>
                  <a:lnTo>
                    <a:pt x="203" y="139"/>
                  </a:lnTo>
                  <a:lnTo>
                    <a:pt x="203" y="127"/>
                  </a:lnTo>
                  <a:lnTo>
                    <a:pt x="204" y="116"/>
                  </a:lnTo>
                  <a:lnTo>
                    <a:pt x="208" y="113"/>
                  </a:lnTo>
                  <a:lnTo>
                    <a:pt x="208" y="109"/>
                  </a:lnTo>
                  <a:lnTo>
                    <a:pt x="207" y="104"/>
                  </a:lnTo>
                  <a:lnTo>
                    <a:pt x="202" y="103"/>
                  </a:lnTo>
                  <a:lnTo>
                    <a:pt x="201" y="92"/>
                  </a:lnTo>
                  <a:lnTo>
                    <a:pt x="202" y="88"/>
                  </a:lnTo>
                  <a:lnTo>
                    <a:pt x="208" y="82"/>
                  </a:lnTo>
                  <a:lnTo>
                    <a:pt x="212" y="82"/>
                  </a:lnTo>
                  <a:lnTo>
                    <a:pt x="212" y="83"/>
                  </a:lnTo>
                  <a:lnTo>
                    <a:pt x="215" y="82"/>
                  </a:lnTo>
                  <a:lnTo>
                    <a:pt x="237" y="71"/>
                  </a:lnTo>
                  <a:lnTo>
                    <a:pt x="244" y="72"/>
                  </a:lnTo>
                  <a:lnTo>
                    <a:pt x="249" y="69"/>
                  </a:lnTo>
                  <a:lnTo>
                    <a:pt x="253" y="70"/>
                  </a:lnTo>
                  <a:lnTo>
                    <a:pt x="255" y="75"/>
                  </a:lnTo>
                  <a:lnTo>
                    <a:pt x="252" y="79"/>
                  </a:lnTo>
                  <a:lnTo>
                    <a:pt x="252" y="80"/>
                  </a:lnTo>
                  <a:lnTo>
                    <a:pt x="256" y="81"/>
                  </a:lnTo>
                  <a:lnTo>
                    <a:pt x="259" y="80"/>
                  </a:lnTo>
                  <a:lnTo>
                    <a:pt x="261" y="78"/>
                  </a:lnTo>
                  <a:lnTo>
                    <a:pt x="262" y="76"/>
                  </a:lnTo>
                  <a:lnTo>
                    <a:pt x="260" y="72"/>
                  </a:lnTo>
                  <a:lnTo>
                    <a:pt x="258" y="71"/>
                  </a:lnTo>
                  <a:lnTo>
                    <a:pt x="257" y="68"/>
                  </a:lnTo>
                  <a:lnTo>
                    <a:pt x="251" y="66"/>
                  </a:lnTo>
                  <a:lnTo>
                    <a:pt x="249" y="65"/>
                  </a:lnTo>
                  <a:lnTo>
                    <a:pt x="249" y="59"/>
                  </a:lnTo>
                  <a:lnTo>
                    <a:pt x="246" y="55"/>
                  </a:lnTo>
                  <a:lnTo>
                    <a:pt x="247" y="49"/>
                  </a:lnTo>
                  <a:lnTo>
                    <a:pt x="249" y="45"/>
                  </a:lnTo>
                  <a:lnTo>
                    <a:pt x="245" y="46"/>
                  </a:lnTo>
                  <a:lnTo>
                    <a:pt x="244" y="45"/>
                  </a:lnTo>
                  <a:lnTo>
                    <a:pt x="244" y="42"/>
                  </a:lnTo>
                  <a:lnTo>
                    <a:pt x="246" y="36"/>
                  </a:lnTo>
                  <a:lnTo>
                    <a:pt x="252" y="30"/>
                  </a:lnTo>
                  <a:lnTo>
                    <a:pt x="247" y="30"/>
                  </a:lnTo>
                  <a:lnTo>
                    <a:pt x="238" y="26"/>
                  </a:lnTo>
                  <a:lnTo>
                    <a:pt x="217" y="24"/>
                  </a:lnTo>
                  <a:lnTo>
                    <a:pt x="211" y="20"/>
                  </a:lnTo>
                  <a:lnTo>
                    <a:pt x="208" y="19"/>
                  </a:lnTo>
                  <a:lnTo>
                    <a:pt x="200" y="14"/>
                  </a:lnTo>
                  <a:lnTo>
                    <a:pt x="197" y="9"/>
                  </a:lnTo>
                  <a:lnTo>
                    <a:pt x="196" y="4"/>
                  </a:lnTo>
                  <a:lnTo>
                    <a:pt x="196" y="1"/>
                  </a:lnTo>
                  <a:lnTo>
                    <a:pt x="195" y="0"/>
                  </a:lnTo>
                  <a:lnTo>
                    <a:pt x="191" y="0"/>
                  </a:lnTo>
                  <a:lnTo>
                    <a:pt x="188" y="2"/>
                  </a:lnTo>
                  <a:lnTo>
                    <a:pt x="181" y="3"/>
                  </a:lnTo>
                  <a:lnTo>
                    <a:pt x="169" y="4"/>
                  </a:lnTo>
                  <a:lnTo>
                    <a:pt x="156" y="10"/>
                  </a:lnTo>
                  <a:lnTo>
                    <a:pt x="145" y="13"/>
                  </a:lnTo>
                  <a:lnTo>
                    <a:pt x="143" y="13"/>
                  </a:lnTo>
                  <a:lnTo>
                    <a:pt x="134" y="11"/>
                  </a:lnTo>
                  <a:lnTo>
                    <a:pt x="132" y="19"/>
                  </a:lnTo>
                  <a:lnTo>
                    <a:pt x="133" y="23"/>
                  </a:lnTo>
                  <a:lnTo>
                    <a:pt x="129" y="24"/>
                  </a:lnTo>
                  <a:lnTo>
                    <a:pt x="123" y="25"/>
                  </a:lnTo>
                  <a:lnTo>
                    <a:pt x="121" y="30"/>
                  </a:lnTo>
                  <a:lnTo>
                    <a:pt x="122" y="34"/>
                  </a:lnTo>
                  <a:lnTo>
                    <a:pt x="124" y="38"/>
                  </a:lnTo>
                  <a:lnTo>
                    <a:pt x="123" y="41"/>
                  </a:lnTo>
                  <a:lnTo>
                    <a:pt x="110" y="38"/>
                  </a:lnTo>
                  <a:lnTo>
                    <a:pt x="102" y="37"/>
                  </a:lnTo>
                  <a:lnTo>
                    <a:pt x="98" y="34"/>
                  </a:lnTo>
                  <a:lnTo>
                    <a:pt x="92" y="32"/>
                  </a:lnTo>
                  <a:lnTo>
                    <a:pt x="91" y="38"/>
                  </a:lnTo>
                  <a:lnTo>
                    <a:pt x="84" y="52"/>
                  </a:lnTo>
                  <a:lnTo>
                    <a:pt x="82" y="58"/>
                  </a:lnTo>
                  <a:lnTo>
                    <a:pt x="81" y="61"/>
                  </a:lnTo>
                  <a:lnTo>
                    <a:pt x="77" y="58"/>
                  </a:lnTo>
                  <a:lnTo>
                    <a:pt x="72" y="53"/>
                  </a:lnTo>
                  <a:lnTo>
                    <a:pt x="65" y="47"/>
                  </a:lnTo>
                  <a:lnTo>
                    <a:pt x="61" y="35"/>
                  </a:lnTo>
                  <a:lnTo>
                    <a:pt x="54" y="38"/>
                  </a:lnTo>
                  <a:lnTo>
                    <a:pt x="49" y="44"/>
                  </a:lnTo>
                  <a:lnTo>
                    <a:pt x="49" y="49"/>
                  </a:lnTo>
                  <a:lnTo>
                    <a:pt x="47" y="53"/>
                  </a:lnTo>
                  <a:lnTo>
                    <a:pt x="40" y="59"/>
                  </a:lnTo>
                  <a:lnTo>
                    <a:pt x="32" y="58"/>
                  </a:lnTo>
                  <a:lnTo>
                    <a:pt x="15" y="63"/>
                  </a:lnTo>
                  <a:lnTo>
                    <a:pt x="10" y="63"/>
                  </a:lnTo>
                  <a:lnTo>
                    <a:pt x="3" y="64"/>
                  </a:lnTo>
                  <a:lnTo>
                    <a:pt x="2" y="67"/>
                  </a:lnTo>
                  <a:lnTo>
                    <a:pt x="3" y="70"/>
                  </a:lnTo>
                  <a:lnTo>
                    <a:pt x="11" y="88"/>
                  </a:lnTo>
                  <a:lnTo>
                    <a:pt x="12" y="93"/>
                  </a:lnTo>
                  <a:lnTo>
                    <a:pt x="4" y="99"/>
                  </a:lnTo>
                  <a:lnTo>
                    <a:pt x="1" y="103"/>
                  </a:lnTo>
                  <a:lnTo>
                    <a:pt x="0" y="109"/>
                  </a:lnTo>
                  <a:lnTo>
                    <a:pt x="0" y="112"/>
                  </a:lnTo>
                  <a:lnTo>
                    <a:pt x="2" y="114"/>
                  </a:lnTo>
                  <a:lnTo>
                    <a:pt x="8" y="116"/>
                  </a:lnTo>
                  <a:lnTo>
                    <a:pt x="8" y="122"/>
                  </a:lnTo>
                  <a:lnTo>
                    <a:pt x="6" y="128"/>
                  </a:lnTo>
                  <a:lnTo>
                    <a:pt x="6" y="135"/>
                  </a:lnTo>
                  <a:lnTo>
                    <a:pt x="9" y="142"/>
                  </a:lnTo>
                  <a:lnTo>
                    <a:pt x="13" y="148"/>
                  </a:lnTo>
                  <a:lnTo>
                    <a:pt x="29" y="150"/>
                  </a:lnTo>
                  <a:lnTo>
                    <a:pt x="32" y="156"/>
                  </a:lnTo>
                  <a:lnTo>
                    <a:pt x="32" y="161"/>
                  </a:lnTo>
                  <a:lnTo>
                    <a:pt x="29" y="165"/>
                  </a:lnTo>
                  <a:lnTo>
                    <a:pt x="31" y="168"/>
                  </a:lnTo>
                  <a:lnTo>
                    <a:pt x="36" y="168"/>
                  </a:lnTo>
                  <a:lnTo>
                    <a:pt x="42" y="168"/>
                  </a:lnTo>
                  <a:lnTo>
                    <a:pt x="53" y="162"/>
                  </a:lnTo>
                  <a:lnTo>
                    <a:pt x="54" y="158"/>
                  </a:lnTo>
                  <a:lnTo>
                    <a:pt x="59" y="149"/>
                  </a:lnTo>
                  <a:lnTo>
                    <a:pt x="62" y="148"/>
                  </a:lnTo>
                  <a:lnTo>
                    <a:pt x="65" y="144"/>
                  </a:lnTo>
                  <a:lnTo>
                    <a:pt x="76" y="138"/>
                  </a:lnTo>
                  <a:lnTo>
                    <a:pt x="81" y="138"/>
                  </a:lnTo>
                  <a:lnTo>
                    <a:pt x="88" y="139"/>
                  </a:lnTo>
                  <a:lnTo>
                    <a:pt x="115" y="156"/>
                  </a:lnTo>
                  <a:lnTo>
                    <a:pt x="126" y="160"/>
                  </a:lnTo>
                  <a:lnTo>
                    <a:pt x="128" y="163"/>
                  </a:lnTo>
                  <a:lnTo>
                    <a:pt x="129" y="171"/>
                  </a:lnTo>
                  <a:lnTo>
                    <a:pt x="138" y="194"/>
                  </a:lnTo>
                  <a:lnTo>
                    <a:pt x="140" y="202"/>
                  </a:lnTo>
                  <a:lnTo>
                    <a:pt x="139" y="207"/>
                  </a:lnTo>
                  <a:lnTo>
                    <a:pt x="154" y="220"/>
                  </a:lnTo>
                  <a:lnTo>
                    <a:pt x="159" y="228"/>
                  </a:lnTo>
                  <a:lnTo>
                    <a:pt x="162" y="238"/>
                  </a:lnTo>
                  <a:lnTo>
                    <a:pt x="168" y="237"/>
                  </a:lnTo>
                  <a:lnTo>
                    <a:pt x="172" y="237"/>
                  </a:lnTo>
                  <a:lnTo>
                    <a:pt x="178" y="241"/>
                  </a:lnTo>
                  <a:lnTo>
                    <a:pt x="188" y="254"/>
                  </a:lnTo>
                  <a:lnTo>
                    <a:pt x="194" y="255"/>
                  </a:lnTo>
                  <a:lnTo>
                    <a:pt x="206" y="272"/>
                  </a:lnTo>
                  <a:lnTo>
                    <a:pt x="214" y="280"/>
                  </a:lnTo>
                  <a:lnTo>
                    <a:pt x="230" y="294"/>
                  </a:lnTo>
                  <a:lnTo>
                    <a:pt x="234" y="293"/>
                  </a:lnTo>
                  <a:lnTo>
                    <a:pt x="252" y="294"/>
                  </a:lnTo>
                  <a:lnTo>
                    <a:pt x="256" y="295"/>
                  </a:lnTo>
                  <a:lnTo>
                    <a:pt x="265" y="306"/>
                  </a:lnTo>
                  <a:lnTo>
                    <a:pt x="269" y="312"/>
                  </a:lnTo>
                  <a:lnTo>
                    <a:pt x="279" y="317"/>
                  </a:lnTo>
                  <a:lnTo>
                    <a:pt x="280" y="319"/>
                  </a:lnTo>
                  <a:lnTo>
                    <a:pt x="279" y="324"/>
                  </a:lnTo>
                  <a:lnTo>
                    <a:pt x="292" y="322"/>
                  </a:lnTo>
                  <a:lnTo>
                    <a:pt x="295" y="323"/>
                  </a:lnTo>
                  <a:lnTo>
                    <a:pt x="298" y="326"/>
                  </a:lnTo>
                  <a:lnTo>
                    <a:pt x="301" y="334"/>
                  </a:lnTo>
                  <a:lnTo>
                    <a:pt x="300" y="339"/>
                  </a:lnTo>
                  <a:lnTo>
                    <a:pt x="303" y="344"/>
                  </a:lnTo>
                  <a:lnTo>
                    <a:pt x="311" y="346"/>
                  </a:lnTo>
                  <a:lnTo>
                    <a:pt x="314" y="349"/>
                  </a:lnTo>
                  <a:lnTo>
                    <a:pt x="317" y="355"/>
                  </a:lnTo>
                  <a:lnTo>
                    <a:pt x="320" y="348"/>
                  </a:lnTo>
                  <a:lnTo>
                    <a:pt x="324" y="348"/>
                  </a:lnTo>
                  <a:lnTo>
                    <a:pt x="328" y="356"/>
                  </a:lnTo>
                  <a:lnTo>
                    <a:pt x="328" y="360"/>
                  </a:lnTo>
                  <a:lnTo>
                    <a:pt x="331" y="369"/>
                  </a:lnTo>
                  <a:lnTo>
                    <a:pt x="338" y="382"/>
                  </a:lnTo>
                  <a:lnTo>
                    <a:pt x="341" y="394"/>
                  </a:lnTo>
                  <a:lnTo>
                    <a:pt x="347" y="409"/>
                  </a:lnTo>
                  <a:lnTo>
                    <a:pt x="337" y="413"/>
                  </a:lnTo>
                  <a:lnTo>
                    <a:pt x="331" y="416"/>
                  </a:lnTo>
                  <a:lnTo>
                    <a:pt x="335" y="424"/>
                  </a:lnTo>
                  <a:lnTo>
                    <a:pt x="330" y="431"/>
                  </a:lnTo>
                  <a:lnTo>
                    <a:pt x="327" y="437"/>
                  </a:lnTo>
                  <a:lnTo>
                    <a:pt x="327" y="445"/>
                  </a:lnTo>
                  <a:lnTo>
                    <a:pt x="329" y="450"/>
                  </a:lnTo>
                  <a:lnTo>
                    <a:pt x="330" y="449"/>
                  </a:lnTo>
                  <a:lnTo>
                    <a:pt x="329" y="450"/>
                  </a:lnTo>
                  <a:lnTo>
                    <a:pt x="335" y="450"/>
                  </a:lnTo>
                  <a:lnTo>
                    <a:pt x="339" y="450"/>
                  </a:lnTo>
                  <a:lnTo>
                    <a:pt x="341" y="448"/>
                  </a:lnTo>
                  <a:lnTo>
                    <a:pt x="347" y="437"/>
                  </a:lnTo>
                  <a:lnTo>
                    <a:pt x="349" y="434"/>
                  </a:lnTo>
                  <a:lnTo>
                    <a:pt x="353" y="431"/>
                  </a:lnTo>
                  <a:lnTo>
                    <a:pt x="358" y="429"/>
                  </a:lnTo>
                  <a:lnTo>
                    <a:pt x="359" y="425"/>
                  </a:lnTo>
                  <a:lnTo>
                    <a:pt x="360" y="410"/>
                  </a:lnTo>
                  <a:lnTo>
                    <a:pt x="361" y="408"/>
                  </a:lnTo>
                  <a:lnTo>
                    <a:pt x="366" y="405"/>
                  </a:lnTo>
                  <a:lnTo>
                    <a:pt x="373" y="402"/>
                  </a:lnTo>
                  <a:lnTo>
                    <a:pt x="376" y="402"/>
                  </a:lnTo>
                  <a:lnTo>
                    <a:pt x="377" y="399"/>
                  </a:lnTo>
                  <a:lnTo>
                    <a:pt x="377" y="390"/>
                  </a:lnTo>
                  <a:lnTo>
                    <a:pt x="377" y="387"/>
                  </a:lnTo>
                  <a:lnTo>
                    <a:pt x="376" y="380"/>
                  </a:lnTo>
                  <a:lnTo>
                    <a:pt x="374" y="377"/>
                  </a:lnTo>
                  <a:lnTo>
                    <a:pt x="368" y="372"/>
                  </a:lnTo>
                  <a:lnTo>
                    <a:pt x="364" y="369"/>
                  </a:lnTo>
                  <a:lnTo>
                    <a:pt x="357" y="366"/>
                  </a:lnTo>
                  <a:lnTo>
                    <a:pt x="358" y="358"/>
                  </a:lnTo>
                  <a:lnTo>
                    <a:pt x="361" y="346"/>
                  </a:lnTo>
                  <a:lnTo>
                    <a:pt x="366" y="337"/>
                  </a:lnTo>
                  <a:lnTo>
                    <a:pt x="374" y="330"/>
                  </a:lnTo>
                  <a:lnTo>
                    <a:pt x="381" y="329"/>
                  </a:lnTo>
                  <a:lnTo>
                    <a:pt x="392" y="336"/>
                  </a:lnTo>
                  <a:lnTo>
                    <a:pt x="402" y="339"/>
                  </a:lnTo>
                  <a:lnTo>
                    <a:pt x="408" y="343"/>
                  </a:lnTo>
                  <a:lnTo>
                    <a:pt x="410" y="348"/>
                  </a:lnTo>
                  <a:lnTo>
                    <a:pt x="416" y="356"/>
                  </a:lnTo>
                  <a:lnTo>
                    <a:pt x="422" y="360"/>
                  </a:lnTo>
                  <a:lnTo>
                    <a:pt x="422" y="358"/>
                  </a:lnTo>
                  <a:lnTo>
                    <a:pt x="428" y="348"/>
                  </a:lnTo>
                  <a:lnTo>
                    <a:pt x="426" y="344"/>
                  </a:lnTo>
                  <a:lnTo>
                    <a:pt x="422" y="337"/>
                  </a:lnTo>
                  <a:close/>
                </a:path>
              </a:pathLst>
            </a:custGeom>
            <a:solidFill>
              <a:schemeClr val="accent6">
                <a:lumMod val="7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35" name="Freeform 1359">
              <a:extLst>
                <a:ext uri="{FF2B5EF4-FFF2-40B4-BE49-F238E27FC236}">
                  <a16:creationId xmlns:a16="http://schemas.microsoft.com/office/drawing/2014/main" id="{3914A7FB-FF74-43FC-9DC7-9D18A0E363C1}"/>
                </a:ext>
              </a:extLst>
            </p:cNvPr>
            <p:cNvSpPr>
              <a:spLocks/>
            </p:cNvSpPr>
            <p:nvPr/>
          </p:nvSpPr>
          <p:spPr bwMode="auto">
            <a:xfrm>
              <a:off x="5082665" y="4405967"/>
              <a:ext cx="323716" cy="315889"/>
            </a:xfrm>
            <a:custGeom>
              <a:avLst/>
              <a:gdLst>
                <a:gd name="T0" fmla="*/ 138 w 143"/>
                <a:gd name="T1" fmla="*/ 59 h 139"/>
                <a:gd name="T2" fmla="*/ 133 w 143"/>
                <a:gd name="T3" fmla="*/ 56 h 139"/>
                <a:gd name="T4" fmla="*/ 129 w 143"/>
                <a:gd name="T5" fmla="*/ 52 h 139"/>
                <a:gd name="T6" fmla="*/ 123 w 143"/>
                <a:gd name="T7" fmla="*/ 46 h 139"/>
                <a:gd name="T8" fmla="*/ 124 w 143"/>
                <a:gd name="T9" fmla="*/ 39 h 139"/>
                <a:gd name="T10" fmla="*/ 133 w 143"/>
                <a:gd name="T11" fmla="*/ 27 h 139"/>
                <a:gd name="T12" fmla="*/ 132 w 143"/>
                <a:gd name="T13" fmla="*/ 20 h 139"/>
                <a:gd name="T14" fmla="*/ 114 w 143"/>
                <a:gd name="T15" fmla="*/ 23 h 139"/>
                <a:gd name="T16" fmla="*/ 112 w 143"/>
                <a:gd name="T17" fmla="*/ 15 h 139"/>
                <a:gd name="T18" fmla="*/ 103 w 143"/>
                <a:gd name="T19" fmla="*/ 12 h 139"/>
                <a:gd name="T20" fmla="*/ 91 w 143"/>
                <a:gd name="T21" fmla="*/ 9 h 139"/>
                <a:gd name="T22" fmla="*/ 85 w 143"/>
                <a:gd name="T23" fmla="*/ 7 h 139"/>
                <a:gd name="T24" fmla="*/ 77 w 143"/>
                <a:gd name="T25" fmla="*/ 12 h 139"/>
                <a:gd name="T26" fmla="*/ 69 w 143"/>
                <a:gd name="T27" fmla="*/ 9 h 139"/>
                <a:gd name="T28" fmla="*/ 55 w 143"/>
                <a:gd name="T29" fmla="*/ 6 h 139"/>
                <a:gd name="T30" fmla="*/ 43 w 143"/>
                <a:gd name="T31" fmla="*/ 0 h 139"/>
                <a:gd name="T32" fmla="*/ 22 w 143"/>
                <a:gd name="T33" fmla="*/ 14 h 139"/>
                <a:gd name="T34" fmla="*/ 11 w 143"/>
                <a:gd name="T35" fmla="*/ 2 h 139"/>
                <a:gd name="T36" fmla="*/ 1 w 143"/>
                <a:gd name="T37" fmla="*/ 17 h 139"/>
                <a:gd name="T38" fmla="*/ 0 w 143"/>
                <a:gd name="T39" fmla="*/ 23 h 139"/>
                <a:gd name="T40" fmla="*/ 10 w 143"/>
                <a:gd name="T41" fmla="*/ 36 h 139"/>
                <a:gd name="T42" fmla="*/ 17 w 143"/>
                <a:gd name="T43" fmla="*/ 48 h 139"/>
                <a:gd name="T44" fmla="*/ 18 w 143"/>
                <a:gd name="T45" fmla="*/ 55 h 139"/>
                <a:gd name="T46" fmla="*/ 34 w 143"/>
                <a:gd name="T47" fmla="*/ 73 h 139"/>
                <a:gd name="T48" fmla="*/ 52 w 143"/>
                <a:gd name="T49" fmla="*/ 91 h 139"/>
                <a:gd name="T50" fmla="*/ 70 w 143"/>
                <a:gd name="T51" fmla="*/ 117 h 139"/>
                <a:gd name="T52" fmla="*/ 70 w 143"/>
                <a:gd name="T53" fmla="*/ 120 h 139"/>
                <a:gd name="T54" fmla="*/ 81 w 143"/>
                <a:gd name="T55" fmla="*/ 128 h 139"/>
                <a:gd name="T56" fmla="*/ 97 w 143"/>
                <a:gd name="T57" fmla="*/ 136 h 139"/>
                <a:gd name="T58" fmla="*/ 102 w 143"/>
                <a:gd name="T59" fmla="*/ 133 h 139"/>
                <a:gd name="T60" fmla="*/ 99 w 143"/>
                <a:gd name="T61" fmla="*/ 126 h 139"/>
                <a:gd name="T62" fmla="*/ 100 w 143"/>
                <a:gd name="T63" fmla="*/ 117 h 139"/>
                <a:gd name="T64" fmla="*/ 107 w 143"/>
                <a:gd name="T65" fmla="*/ 114 h 139"/>
                <a:gd name="T66" fmla="*/ 108 w 143"/>
                <a:gd name="T67" fmla="*/ 104 h 139"/>
                <a:gd name="T68" fmla="*/ 118 w 143"/>
                <a:gd name="T69" fmla="*/ 99 h 139"/>
                <a:gd name="T70" fmla="*/ 122 w 143"/>
                <a:gd name="T71" fmla="*/ 105 h 139"/>
                <a:gd name="T72" fmla="*/ 121 w 143"/>
                <a:gd name="T73" fmla="*/ 97 h 139"/>
                <a:gd name="T74" fmla="*/ 118 w 143"/>
                <a:gd name="T75" fmla="*/ 92 h 139"/>
                <a:gd name="T76" fmla="*/ 122 w 143"/>
                <a:gd name="T77" fmla="*/ 91 h 139"/>
                <a:gd name="T78" fmla="*/ 129 w 143"/>
                <a:gd name="T79" fmla="*/ 90 h 139"/>
                <a:gd name="T80" fmla="*/ 134 w 143"/>
                <a:gd name="T81" fmla="*/ 86 h 139"/>
                <a:gd name="T82" fmla="*/ 138 w 143"/>
                <a:gd name="T83" fmla="*/ 84 h 139"/>
                <a:gd name="T84" fmla="*/ 134 w 143"/>
                <a:gd name="T85" fmla="*/ 73 h 139"/>
                <a:gd name="T86" fmla="*/ 130 w 143"/>
                <a:gd name="T87" fmla="*/ 67 h 139"/>
                <a:gd name="T88" fmla="*/ 139 w 143"/>
                <a:gd name="T89" fmla="*/ 68 h 139"/>
                <a:gd name="T90" fmla="*/ 141 w 143"/>
                <a:gd name="T91" fmla="*/ 6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3" h="139">
                  <a:moveTo>
                    <a:pt x="141" y="62"/>
                  </a:moveTo>
                  <a:lnTo>
                    <a:pt x="137" y="61"/>
                  </a:lnTo>
                  <a:lnTo>
                    <a:pt x="138" y="59"/>
                  </a:lnTo>
                  <a:lnTo>
                    <a:pt x="137" y="59"/>
                  </a:lnTo>
                  <a:lnTo>
                    <a:pt x="135" y="59"/>
                  </a:lnTo>
                  <a:lnTo>
                    <a:pt x="133" y="56"/>
                  </a:lnTo>
                  <a:lnTo>
                    <a:pt x="132" y="53"/>
                  </a:lnTo>
                  <a:lnTo>
                    <a:pt x="131" y="52"/>
                  </a:lnTo>
                  <a:lnTo>
                    <a:pt x="129" y="52"/>
                  </a:lnTo>
                  <a:lnTo>
                    <a:pt x="127" y="51"/>
                  </a:lnTo>
                  <a:lnTo>
                    <a:pt x="125" y="50"/>
                  </a:lnTo>
                  <a:lnTo>
                    <a:pt x="123" y="46"/>
                  </a:lnTo>
                  <a:lnTo>
                    <a:pt x="125" y="43"/>
                  </a:lnTo>
                  <a:lnTo>
                    <a:pt x="124" y="41"/>
                  </a:lnTo>
                  <a:lnTo>
                    <a:pt x="124" y="39"/>
                  </a:lnTo>
                  <a:lnTo>
                    <a:pt x="126" y="39"/>
                  </a:lnTo>
                  <a:lnTo>
                    <a:pt x="130" y="32"/>
                  </a:lnTo>
                  <a:lnTo>
                    <a:pt x="133" y="27"/>
                  </a:lnTo>
                  <a:lnTo>
                    <a:pt x="133" y="24"/>
                  </a:lnTo>
                  <a:lnTo>
                    <a:pt x="134" y="22"/>
                  </a:lnTo>
                  <a:lnTo>
                    <a:pt x="132" y="20"/>
                  </a:lnTo>
                  <a:lnTo>
                    <a:pt x="124" y="20"/>
                  </a:lnTo>
                  <a:lnTo>
                    <a:pt x="120" y="23"/>
                  </a:lnTo>
                  <a:lnTo>
                    <a:pt x="114" y="23"/>
                  </a:lnTo>
                  <a:lnTo>
                    <a:pt x="111" y="20"/>
                  </a:lnTo>
                  <a:lnTo>
                    <a:pt x="111" y="18"/>
                  </a:lnTo>
                  <a:lnTo>
                    <a:pt x="112" y="15"/>
                  </a:lnTo>
                  <a:lnTo>
                    <a:pt x="108" y="11"/>
                  </a:lnTo>
                  <a:lnTo>
                    <a:pt x="102" y="11"/>
                  </a:lnTo>
                  <a:lnTo>
                    <a:pt x="103" y="12"/>
                  </a:lnTo>
                  <a:lnTo>
                    <a:pt x="101" y="13"/>
                  </a:lnTo>
                  <a:lnTo>
                    <a:pt x="99" y="10"/>
                  </a:lnTo>
                  <a:lnTo>
                    <a:pt x="91" y="9"/>
                  </a:lnTo>
                  <a:lnTo>
                    <a:pt x="89" y="11"/>
                  </a:lnTo>
                  <a:lnTo>
                    <a:pt x="88" y="11"/>
                  </a:lnTo>
                  <a:lnTo>
                    <a:pt x="85" y="7"/>
                  </a:lnTo>
                  <a:lnTo>
                    <a:pt x="82" y="7"/>
                  </a:lnTo>
                  <a:lnTo>
                    <a:pt x="79" y="12"/>
                  </a:lnTo>
                  <a:lnTo>
                    <a:pt x="77" y="12"/>
                  </a:lnTo>
                  <a:lnTo>
                    <a:pt x="71" y="7"/>
                  </a:lnTo>
                  <a:lnTo>
                    <a:pt x="70" y="7"/>
                  </a:lnTo>
                  <a:lnTo>
                    <a:pt x="69" y="9"/>
                  </a:lnTo>
                  <a:lnTo>
                    <a:pt x="59" y="7"/>
                  </a:lnTo>
                  <a:lnTo>
                    <a:pt x="56" y="4"/>
                  </a:lnTo>
                  <a:lnTo>
                    <a:pt x="55" y="6"/>
                  </a:lnTo>
                  <a:lnTo>
                    <a:pt x="53" y="6"/>
                  </a:lnTo>
                  <a:lnTo>
                    <a:pt x="44" y="0"/>
                  </a:lnTo>
                  <a:lnTo>
                    <a:pt x="43" y="0"/>
                  </a:lnTo>
                  <a:lnTo>
                    <a:pt x="41" y="4"/>
                  </a:lnTo>
                  <a:lnTo>
                    <a:pt x="29" y="2"/>
                  </a:lnTo>
                  <a:lnTo>
                    <a:pt x="22" y="14"/>
                  </a:lnTo>
                  <a:lnTo>
                    <a:pt x="20" y="14"/>
                  </a:lnTo>
                  <a:lnTo>
                    <a:pt x="11" y="4"/>
                  </a:lnTo>
                  <a:lnTo>
                    <a:pt x="11" y="2"/>
                  </a:lnTo>
                  <a:lnTo>
                    <a:pt x="6" y="1"/>
                  </a:lnTo>
                  <a:lnTo>
                    <a:pt x="1" y="5"/>
                  </a:lnTo>
                  <a:lnTo>
                    <a:pt x="1" y="17"/>
                  </a:lnTo>
                  <a:lnTo>
                    <a:pt x="2" y="21"/>
                  </a:lnTo>
                  <a:lnTo>
                    <a:pt x="0" y="22"/>
                  </a:lnTo>
                  <a:lnTo>
                    <a:pt x="0" y="23"/>
                  </a:lnTo>
                  <a:lnTo>
                    <a:pt x="4" y="27"/>
                  </a:lnTo>
                  <a:lnTo>
                    <a:pt x="8" y="28"/>
                  </a:lnTo>
                  <a:lnTo>
                    <a:pt x="10" y="36"/>
                  </a:lnTo>
                  <a:lnTo>
                    <a:pt x="14" y="40"/>
                  </a:lnTo>
                  <a:lnTo>
                    <a:pt x="14" y="44"/>
                  </a:lnTo>
                  <a:lnTo>
                    <a:pt x="17" y="48"/>
                  </a:lnTo>
                  <a:lnTo>
                    <a:pt x="15" y="49"/>
                  </a:lnTo>
                  <a:lnTo>
                    <a:pt x="14" y="53"/>
                  </a:lnTo>
                  <a:lnTo>
                    <a:pt x="18" y="55"/>
                  </a:lnTo>
                  <a:lnTo>
                    <a:pt x="23" y="63"/>
                  </a:lnTo>
                  <a:lnTo>
                    <a:pt x="28" y="64"/>
                  </a:lnTo>
                  <a:lnTo>
                    <a:pt x="34" y="73"/>
                  </a:lnTo>
                  <a:lnTo>
                    <a:pt x="34" y="76"/>
                  </a:lnTo>
                  <a:lnTo>
                    <a:pt x="47" y="90"/>
                  </a:lnTo>
                  <a:lnTo>
                    <a:pt x="52" y="91"/>
                  </a:lnTo>
                  <a:lnTo>
                    <a:pt x="54" y="94"/>
                  </a:lnTo>
                  <a:lnTo>
                    <a:pt x="55" y="102"/>
                  </a:lnTo>
                  <a:lnTo>
                    <a:pt x="70" y="117"/>
                  </a:lnTo>
                  <a:lnTo>
                    <a:pt x="65" y="119"/>
                  </a:lnTo>
                  <a:lnTo>
                    <a:pt x="66" y="122"/>
                  </a:lnTo>
                  <a:lnTo>
                    <a:pt x="70" y="120"/>
                  </a:lnTo>
                  <a:lnTo>
                    <a:pt x="76" y="120"/>
                  </a:lnTo>
                  <a:lnTo>
                    <a:pt x="76" y="124"/>
                  </a:lnTo>
                  <a:lnTo>
                    <a:pt x="81" y="128"/>
                  </a:lnTo>
                  <a:lnTo>
                    <a:pt x="86" y="129"/>
                  </a:lnTo>
                  <a:lnTo>
                    <a:pt x="91" y="135"/>
                  </a:lnTo>
                  <a:lnTo>
                    <a:pt x="97" y="136"/>
                  </a:lnTo>
                  <a:lnTo>
                    <a:pt x="97" y="139"/>
                  </a:lnTo>
                  <a:lnTo>
                    <a:pt x="99" y="139"/>
                  </a:lnTo>
                  <a:lnTo>
                    <a:pt x="102" y="133"/>
                  </a:lnTo>
                  <a:lnTo>
                    <a:pt x="103" y="131"/>
                  </a:lnTo>
                  <a:lnTo>
                    <a:pt x="101" y="129"/>
                  </a:lnTo>
                  <a:lnTo>
                    <a:pt x="99" y="126"/>
                  </a:lnTo>
                  <a:lnTo>
                    <a:pt x="99" y="124"/>
                  </a:lnTo>
                  <a:lnTo>
                    <a:pt x="100" y="124"/>
                  </a:lnTo>
                  <a:lnTo>
                    <a:pt x="100" y="117"/>
                  </a:lnTo>
                  <a:lnTo>
                    <a:pt x="102" y="115"/>
                  </a:lnTo>
                  <a:lnTo>
                    <a:pt x="104" y="115"/>
                  </a:lnTo>
                  <a:lnTo>
                    <a:pt x="107" y="114"/>
                  </a:lnTo>
                  <a:lnTo>
                    <a:pt x="107" y="108"/>
                  </a:lnTo>
                  <a:lnTo>
                    <a:pt x="108" y="107"/>
                  </a:lnTo>
                  <a:lnTo>
                    <a:pt x="108" y="104"/>
                  </a:lnTo>
                  <a:lnTo>
                    <a:pt x="114" y="98"/>
                  </a:lnTo>
                  <a:lnTo>
                    <a:pt x="116" y="98"/>
                  </a:lnTo>
                  <a:lnTo>
                    <a:pt x="118" y="99"/>
                  </a:lnTo>
                  <a:lnTo>
                    <a:pt x="119" y="104"/>
                  </a:lnTo>
                  <a:lnTo>
                    <a:pt x="120" y="105"/>
                  </a:lnTo>
                  <a:lnTo>
                    <a:pt x="122" y="105"/>
                  </a:lnTo>
                  <a:lnTo>
                    <a:pt x="122" y="104"/>
                  </a:lnTo>
                  <a:lnTo>
                    <a:pt x="122" y="99"/>
                  </a:lnTo>
                  <a:lnTo>
                    <a:pt x="121" y="97"/>
                  </a:lnTo>
                  <a:lnTo>
                    <a:pt x="121" y="94"/>
                  </a:lnTo>
                  <a:lnTo>
                    <a:pt x="119" y="93"/>
                  </a:lnTo>
                  <a:lnTo>
                    <a:pt x="118" y="92"/>
                  </a:lnTo>
                  <a:lnTo>
                    <a:pt x="120" y="90"/>
                  </a:lnTo>
                  <a:lnTo>
                    <a:pt x="122" y="89"/>
                  </a:lnTo>
                  <a:lnTo>
                    <a:pt x="122" y="91"/>
                  </a:lnTo>
                  <a:lnTo>
                    <a:pt x="124" y="91"/>
                  </a:lnTo>
                  <a:lnTo>
                    <a:pt x="125" y="90"/>
                  </a:lnTo>
                  <a:lnTo>
                    <a:pt x="129" y="90"/>
                  </a:lnTo>
                  <a:lnTo>
                    <a:pt x="131" y="89"/>
                  </a:lnTo>
                  <a:lnTo>
                    <a:pt x="133" y="85"/>
                  </a:lnTo>
                  <a:lnTo>
                    <a:pt x="134" y="86"/>
                  </a:lnTo>
                  <a:lnTo>
                    <a:pt x="136" y="87"/>
                  </a:lnTo>
                  <a:lnTo>
                    <a:pt x="137" y="86"/>
                  </a:lnTo>
                  <a:lnTo>
                    <a:pt x="138" y="84"/>
                  </a:lnTo>
                  <a:lnTo>
                    <a:pt x="139" y="80"/>
                  </a:lnTo>
                  <a:lnTo>
                    <a:pt x="137" y="79"/>
                  </a:lnTo>
                  <a:lnTo>
                    <a:pt x="134" y="73"/>
                  </a:lnTo>
                  <a:lnTo>
                    <a:pt x="130" y="69"/>
                  </a:lnTo>
                  <a:lnTo>
                    <a:pt x="129" y="67"/>
                  </a:lnTo>
                  <a:lnTo>
                    <a:pt x="130" y="67"/>
                  </a:lnTo>
                  <a:lnTo>
                    <a:pt x="131" y="67"/>
                  </a:lnTo>
                  <a:lnTo>
                    <a:pt x="134" y="68"/>
                  </a:lnTo>
                  <a:lnTo>
                    <a:pt x="139" y="68"/>
                  </a:lnTo>
                  <a:lnTo>
                    <a:pt x="143" y="66"/>
                  </a:lnTo>
                  <a:lnTo>
                    <a:pt x="143" y="63"/>
                  </a:lnTo>
                  <a:lnTo>
                    <a:pt x="141" y="62"/>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36" name="Freeform 1360">
              <a:extLst>
                <a:ext uri="{FF2B5EF4-FFF2-40B4-BE49-F238E27FC236}">
                  <a16:creationId xmlns:a16="http://schemas.microsoft.com/office/drawing/2014/main" id="{70383160-D744-48E3-946F-17C8BAE2276A}"/>
                </a:ext>
              </a:extLst>
            </p:cNvPr>
            <p:cNvSpPr>
              <a:spLocks/>
            </p:cNvSpPr>
            <p:nvPr/>
          </p:nvSpPr>
          <p:spPr bwMode="auto">
            <a:xfrm>
              <a:off x="5447040" y="5042436"/>
              <a:ext cx="4691" cy="0"/>
            </a:xfrm>
            <a:custGeom>
              <a:avLst/>
              <a:gdLst>
                <a:gd name="T0" fmla="*/ 0 w 2"/>
                <a:gd name="T1" fmla="*/ 2 w 2"/>
                <a:gd name="T2" fmla="*/ 2 w 2"/>
                <a:gd name="T3" fmla="*/ 2 w 2"/>
                <a:gd name="T4" fmla="*/ 0 w 2"/>
              </a:gdLst>
              <a:ahLst/>
              <a:cxnLst>
                <a:cxn ang="0">
                  <a:pos x="T0" y="0"/>
                </a:cxn>
                <a:cxn ang="0">
                  <a:pos x="T1" y="0"/>
                </a:cxn>
                <a:cxn ang="0">
                  <a:pos x="T2" y="0"/>
                </a:cxn>
                <a:cxn ang="0">
                  <a:pos x="T3" y="0"/>
                </a:cxn>
                <a:cxn ang="0">
                  <a:pos x="T4" y="0"/>
                </a:cxn>
              </a:cxnLst>
              <a:rect l="0" t="0" r="r" b="b"/>
              <a:pathLst>
                <a:path w="2">
                  <a:moveTo>
                    <a:pt x="0" y="0"/>
                  </a:moveTo>
                  <a:lnTo>
                    <a:pt x="2" y="0"/>
                  </a:lnTo>
                  <a:lnTo>
                    <a:pt x="2" y="0"/>
                  </a:lnTo>
                  <a:lnTo>
                    <a:pt x="2" y="0"/>
                  </a:lnTo>
                  <a:lnTo>
                    <a:pt x="0" y="0"/>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37" name="Freeform 1361">
              <a:extLst>
                <a:ext uri="{FF2B5EF4-FFF2-40B4-BE49-F238E27FC236}">
                  <a16:creationId xmlns:a16="http://schemas.microsoft.com/office/drawing/2014/main" id="{66922D6F-F3FB-451A-8C66-5D54F63F3083}"/>
                </a:ext>
              </a:extLst>
            </p:cNvPr>
            <p:cNvSpPr>
              <a:spLocks/>
            </p:cNvSpPr>
            <p:nvPr/>
          </p:nvSpPr>
          <p:spPr bwMode="auto">
            <a:xfrm>
              <a:off x="5451731" y="4810993"/>
              <a:ext cx="527015" cy="442558"/>
            </a:xfrm>
            <a:custGeom>
              <a:avLst/>
              <a:gdLst>
                <a:gd name="T0" fmla="*/ 217 w 232"/>
                <a:gd name="T1" fmla="*/ 1 h 195"/>
                <a:gd name="T2" fmla="*/ 206 w 232"/>
                <a:gd name="T3" fmla="*/ 22 h 195"/>
                <a:gd name="T4" fmla="*/ 170 w 232"/>
                <a:gd name="T5" fmla="*/ 18 h 195"/>
                <a:gd name="T6" fmla="*/ 155 w 232"/>
                <a:gd name="T7" fmla="*/ 11 h 195"/>
                <a:gd name="T8" fmla="*/ 119 w 232"/>
                <a:gd name="T9" fmla="*/ 18 h 195"/>
                <a:gd name="T10" fmla="*/ 101 w 232"/>
                <a:gd name="T11" fmla="*/ 21 h 195"/>
                <a:gd name="T12" fmla="*/ 86 w 232"/>
                <a:gd name="T13" fmla="*/ 31 h 195"/>
                <a:gd name="T14" fmla="*/ 60 w 232"/>
                <a:gd name="T15" fmla="*/ 35 h 195"/>
                <a:gd name="T16" fmla="*/ 29 w 232"/>
                <a:gd name="T17" fmla="*/ 45 h 195"/>
                <a:gd name="T18" fmla="*/ 30 w 232"/>
                <a:gd name="T19" fmla="*/ 62 h 195"/>
                <a:gd name="T20" fmla="*/ 16 w 232"/>
                <a:gd name="T21" fmla="*/ 81 h 195"/>
                <a:gd name="T22" fmla="*/ 8 w 232"/>
                <a:gd name="T23" fmla="*/ 93 h 195"/>
                <a:gd name="T24" fmla="*/ 0 w 232"/>
                <a:gd name="T25" fmla="*/ 102 h 195"/>
                <a:gd name="T26" fmla="*/ 4 w 232"/>
                <a:gd name="T27" fmla="*/ 114 h 195"/>
                <a:gd name="T28" fmla="*/ 20 w 232"/>
                <a:gd name="T29" fmla="*/ 136 h 195"/>
                <a:gd name="T30" fmla="*/ 31 w 232"/>
                <a:gd name="T31" fmla="*/ 134 h 195"/>
                <a:gd name="T32" fmla="*/ 27 w 232"/>
                <a:gd name="T33" fmla="*/ 141 h 195"/>
                <a:gd name="T34" fmla="*/ 29 w 232"/>
                <a:gd name="T35" fmla="*/ 153 h 195"/>
                <a:gd name="T36" fmla="*/ 35 w 232"/>
                <a:gd name="T37" fmla="*/ 165 h 195"/>
                <a:gd name="T38" fmla="*/ 40 w 232"/>
                <a:gd name="T39" fmla="*/ 161 h 195"/>
                <a:gd name="T40" fmla="*/ 52 w 232"/>
                <a:gd name="T41" fmla="*/ 165 h 195"/>
                <a:gd name="T42" fmla="*/ 72 w 232"/>
                <a:gd name="T43" fmla="*/ 165 h 195"/>
                <a:gd name="T44" fmla="*/ 86 w 232"/>
                <a:gd name="T45" fmla="*/ 166 h 195"/>
                <a:gd name="T46" fmla="*/ 99 w 232"/>
                <a:gd name="T47" fmla="*/ 171 h 195"/>
                <a:gd name="T48" fmla="*/ 106 w 232"/>
                <a:gd name="T49" fmla="*/ 178 h 195"/>
                <a:gd name="T50" fmla="*/ 105 w 232"/>
                <a:gd name="T51" fmla="*/ 183 h 195"/>
                <a:gd name="T52" fmla="*/ 124 w 232"/>
                <a:gd name="T53" fmla="*/ 181 h 195"/>
                <a:gd name="T54" fmla="*/ 140 w 232"/>
                <a:gd name="T55" fmla="*/ 195 h 195"/>
                <a:gd name="T56" fmla="*/ 133 w 232"/>
                <a:gd name="T57" fmla="*/ 167 h 195"/>
                <a:gd name="T58" fmla="*/ 125 w 232"/>
                <a:gd name="T59" fmla="*/ 162 h 195"/>
                <a:gd name="T60" fmla="*/ 116 w 232"/>
                <a:gd name="T61" fmla="*/ 158 h 195"/>
                <a:gd name="T62" fmla="*/ 107 w 232"/>
                <a:gd name="T63" fmla="*/ 149 h 195"/>
                <a:gd name="T64" fmla="*/ 96 w 232"/>
                <a:gd name="T65" fmla="*/ 145 h 195"/>
                <a:gd name="T66" fmla="*/ 85 w 232"/>
                <a:gd name="T67" fmla="*/ 137 h 195"/>
                <a:gd name="T68" fmla="*/ 96 w 232"/>
                <a:gd name="T69" fmla="*/ 136 h 195"/>
                <a:gd name="T70" fmla="*/ 102 w 232"/>
                <a:gd name="T71" fmla="*/ 134 h 195"/>
                <a:gd name="T72" fmla="*/ 99 w 232"/>
                <a:gd name="T73" fmla="*/ 119 h 195"/>
                <a:gd name="T74" fmla="*/ 108 w 232"/>
                <a:gd name="T75" fmla="*/ 124 h 195"/>
                <a:gd name="T76" fmla="*/ 109 w 232"/>
                <a:gd name="T77" fmla="*/ 129 h 195"/>
                <a:gd name="T78" fmla="*/ 111 w 232"/>
                <a:gd name="T79" fmla="*/ 122 h 195"/>
                <a:gd name="T80" fmla="*/ 96 w 232"/>
                <a:gd name="T81" fmla="*/ 103 h 195"/>
                <a:gd name="T82" fmla="*/ 88 w 232"/>
                <a:gd name="T83" fmla="*/ 89 h 195"/>
                <a:gd name="T84" fmla="*/ 87 w 232"/>
                <a:gd name="T85" fmla="*/ 70 h 195"/>
                <a:gd name="T86" fmla="*/ 98 w 232"/>
                <a:gd name="T87" fmla="*/ 58 h 195"/>
                <a:gd name="T88" fmla="*/ 97 w 232"/>
                <a:gd name="T89" fmla="*/ 65 h 195"/>
                <a:gd name="T90" fmla="*/ 116 w 232"/>
                <a:gd name="T91" fmla="*/ 84 h 195"/>
                <a:gd name="T92" fmla="*/ 127 w 232"/>
                <a:gd name="T93" fmla="*/ 88 h 195"/>
                <a:gd name="T94" fmla="*/ 119 w 232"/>
                <a:gd name="T95" fmla="*/ 76 h 195"/>
                <a:gd name="T96" fmla="*/ 128 w 232"/>
                <a:gd name="T97" fmla="*/ 77 h 195"/>
                <a:gd name="T98" fmla="*/ 137 w 232"/>
                <a:gd name="T99" fmla="*/ 89 h 195"/>
                <a:gd name="T100" fmla="*/ 129 w 232"/>
                <a:gd name="T101" fmla="*/ 76 h 195"/>
                <a:gd name="T102" fmla="*/ 142 w 232"/>
                <a:gd name="T103" fmla="*/ 72 h 195"/>
                <a:gd name="T104" fmla="*/ 148 w 232"/>
                <a:gd name="T105" fmla="*/ 75 h 195"/>
                <a:gd name="T106" fmla="*/ 132 w 232"/>
                <a:gd name="T107" fmla="*/ 64 h 195"/>
                <a:gd name="T108" fmla="*/ 137 w 232"/>
                <a:gd name="T109" fmla="*/ 52 h 195"/>
                <a:gd name="T110" fmla="*/ 154 w 232"/>
                <a:gd name="T111" fmla="*/ 42 h 195"/>
                <a:gd name="T112" fmla="*/ 166 w 232"/>
                <a:gd name="T113" fmla="*/ 45 h 195"/>
                <a:gd name="T114" fmla="*/ 176 w 232"/>
                <a:gd name="T115" fmla="*/ 40 h 195"/>
                <a:gd name="T116" fmla="*/ 214 w 232"/>
                <a:gd name="T117" fmla="*/ 53 h 195"/>
                <a:gd name="T118" fmla="*/ 222 w 232"/>
                <a:gd name="T119" fmla="*/ 33 h 195"/>
                <a:gd name="T120" fmla="*/ 231 w 232"/>
                <a:gd name="T121" fmla="*/ 18 h 195"/>
                <a:gd name="T122" fmla="*/ 226 w 232"/>
                <a:gd name="T123" fmla="*/ 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2" h="195">
                  <a:moveTo>
                    <a:pt x="225" y="0"/>
                  </a:moveTo>
                  <a:lnTo>
                    <a:pt x="217" y="1"/>
                  </a:lnTo>
                  <a:lnTo>
                    <a:pt x="216" y="15"/>
                  </a:lnTo>
                  <a:lnTo>
                    <a:pt x="206" y="22"/>
                  </a:lnTo>
                  <a:lnTo>
                    <a:pt x="193" y="26"/>
                  </a:lnTo>
                  <a:lnTo>
                    <a:pt x="170" y="18"/>
                  </a:lnTo>
                  <a:lnTo>
                    <a:pt x="163" y="11"/>
                  </a:lnTo>
                  <a:lnTo>
                    <a:pt x="155" y="11"/>
                  </a:lnTo>
                  <a:lnTo>
                    <a:pt x="135" y="18"/>
                  </a:lnTo>
                  <a:lnTo>
                    <a:pt x="119" y="18"/>
                  </a:lnTo>
                  <a:lnTo>
                    <a:pt x="108" y="20"/>
                  </a:lnTo>
                  <a:lnTo>
                    <a:pt x="101" y="21"/>
                  </a:lnTo>
                  <a:lnTo>
                    <a:pt x="96" y="22"/>
                  </a:lnTo>
                  <a:lnTo>
                    <a:pt x="86" y="31"/>
                  </a:lnTo>
                  <a:lnTo>
                    <a:pt x="72" y="31"/>
                  </a:lnTo>
                  <a:lnTo>
                    <a:pt x="60" y="35"/>
                  </a:lnTo>
                  <a:lnTo>
                    <a:pt x="53" y="43"/>
                  </a:lnTo>
                  <a:lnTo>
                    <a:pt x="29" y="45"/>
                  </a:lnTo>
                  <a:lnTo>
                    <a:pt x="30" y="53"/>
                  </a:lnTo>
                  <a:lnTo>
                    <a:pt x="30" y="62"/>
                  </a:lnTo>
                  <a:lnTo>
                    <a:pt x="23" y="69"/>
                  </a:lnTo>
                  <a:lnTo>
                    <a:pt x="16" y="81"/>
                  </a:lnTo>
                  <a:lnTo>
                    <a:pt x="9" y="86"/>
                  </a:lnTo>
                  <a:lnTo>
                    <a:pt x="8" y="93"/>
                  </a:lnTo>
                  <a:lnTo>
                    <a:pt x="5" y="98"/>
                  </a:lnTo>
                  <a:lnTo>
                    <a:pt x="0" y="102"/>
                  </a:lnTo>
                  <a:lnTo>
                    <a:pt x="1" y="103"/>
                  </a:lnTo>
                  <a:lnTo>
                    <a:pt x="4" y="114"/>
                  </a:lnTo>
                  <a:lnTo>
                    <a:pt x="9" y="119"/>
                  </a:lnTo>
                  <a:lnTo>
                    <a:pt x="20" y="136"/>
                  </a:lnTo>
                  <a:lnTo>
                    <a:pt x="21" y="130"/>
                  </a:lnTo>
                  <a:lnTo>
                    <a:pt x="31" y="134"/>
                  </a:lnTo>
                  <a:lnTo>
                    <a:pt x="34" y="139"/>
                  </a:lnTo>
                  <a:lnTo>
                    <a:pt x="27" y="141"/>
                  </a:lnTo>
                  <a:lnTo>
                    <a:pt x="20" y="139"/>
                  </a:lnTo>
                  <a:lnTo>
                    <a:pt x="29" y="153"/>
                  </a:lnTo>
                  <a:lnTo>
                    <a:pt x="32" y="160"/>
                  </a:lnTo>
                  <a:lnTo>
                    <a:pt x="35" y="165"/>
                  </a:lnTo>
                  <a:lnTo>
                    <a:pt x="39" y="164"/>
                  </a:lnTo>
                  <a:lnTo>
                    <a:pt x="40" y="161"/>
                  </a:lnTo>
                  <a:lnTo>
                    <a:pt x="42" y="161"/>
                  </a:lnTo>
                  <a:lnTo>
                    <a:pt x="52" y="165"/>
                  </a:lnTo>
                  <a:lnTo>
                    <a:pt x="63" y="164"/>
                  </a:lnTo>
                  <a:lnTo>
                    <a:pt x="72" y="165"/>
                  </a:lnTo>
                  <a:lnTo>
                    <a:pt x="80" y="164"/>
                  </a:lnTo>
                  <a:lnTo>
                    <a:pt x="86" y="166"/>
                  </a:lnTo>
                  <a:lnTo>
                    <a:pt x="91" y="162"/>
                  </a:lnTo>
                  <a:lnTo>
                    <a:pt x="99" y="171"/>
                  </a:lnTo>
                  <a:lnTo>
                    <a:pt x="107" y="172"/>
                  </a:lnTo>
                  <a:lnTo>
                    <a:pt x="106" y="178"/>
                  </a:lnTo>
                  <a:lnTo>
                    <a:pt x="99" y="180"/>
                  </a:lnTo>
                  <a:lnTo>
                    <a:pt x="105" y="183"/>
                  </a:lnTo>
                  <a:lnTo>
                    <a:pt x="115" y="183"/>
                  </a:lnTo>
                  <a:lnTo>
                    <a:pt x="124" y="181"/>
                  </a:lnTo>
                  <a:lnTo>
                    <a:pt x="131" y="190"/>
                  </a:lnTo>
                  <a:lnTo>
                    <a:pt x="140" y="195"/>
                  </a:lnTo>
                  <a:lnTo>
                    <a:pt x="139" y="170"/>
                  </a:lnTo>
                  <a:lnTo>
                    <a:pt x="133" y="167"/>
                  </a:lnTo>
                  <a:lnTo>
                    <a:pt x="130" y="167"/>
                  </a:lnTo>
                  <a:lnTo>
                    <a:pt x="125" y="162"/>
                  </a:lnTo>
                  <a:lnTo>
                    <a:pt x="120" y="158"/>
                  </a:lnTo>
                  <a:lnTo>
                    <a:pt x="116" y="158"/>
                  </a:lnTo>
                  <a:lnTo>
                    <a:pt x="113" y="150"/>
                  </a:lnTo>
                  <a:lnTo>
                    <a:pt x="107" y="149"/>
                  </a:lnTo>
                  <a:lnTo>
                    <a:pt x="102" y="147"/>
                  </a:lnTo>
                  <a:lnTo>
                    <a:pt x="96" y="145"/>
                  </a:lnTo>
                  <a:lnTo>
                    <a:pt x="88" y="142"/>
                  </a:lnTo>
                  <a:lnTo>
                    <a:pt x="85" y="137"/>
                  </a:lnTo>
                  <a:lnTo>
                    <a:pt x="92" y="136"/>
                  </a:lnTo>
                  <a:lnTo>
                    <a:pt x="96" y="136"/>
                  </a:lnTo>
                  <a:lnTo>
                    <a:pt x="99" y="136"/>
                  </a:lnTo>
                  <a:lnTo>
                    <a:pt x="102" y="134"/>
                  </a:lnTo>
                  <a:lnTo>
                    <a:pt x="97" y="124"/>
                  </a:lnTo>
                  <a:lnTo>
                    <a:pt x="99" y="119"/>
                  </a:lnTo>
                  <a:lnTo>
                    <a:pt x="105" y="120"/>
                  </a:lnTo>
                  <a:lnTo>
                    <a:pt x="108" y="124"/>
                  </a:lnTo>
                  <a:lnTo>
                    <a:pt x="107" y="129"/>
                  </a:lnTo>
                  <a:lnTo>
                    <a:pt x="109" y="129"/>
                  </a:lnTo>
                  <a:lnTo>
                    <a:pt x="113" y="126"/>
                  </a:lnTo>
                  <a:lnTo>
                    <a:pt x="111" y="122"/>
                  </a:lnTo>
                  <a:lnTo>
                    <a:pt x="108" y="114"/>
                  </a:lnTo>
                  <a:lnTo>
                    <a:pt x="96" y="103"/>
                  </a:lnTo>
                  <a:lnTo>
                    <a:pt x="94" y="93"/>
                  </a:lnTo>
                  <a:lnTo>
                    <a:pt x="88" y="89"/>
                  </a:lnTo>
                  <a:lnTo>
                    <a:pt x="87" y="80"/>
                  </a:lnTo>
                  <a:lnTo>
                    <a:pt x="87" y="70"/>
                  </a:lnTo>
                  <a:lnTo>
                    <a:pt x="90" y="62"/>
                  </a:lnTo>
                  <a:lnTo>
                    <a:pt x="98" y="58"/>
                  </a:lnTo>
                  <a:lnTo>
                    <a:pt x="96" y="63"/>
                  </a:lnTo>
                  <a:lnTo>
                    <a:pt x="97" y="65"/>
                  </a:lnTo>
                  <a:lnTo>
                    <a:pt x="113" y="76"/>
                  </a:lnTo>
                  <a:lnTo>
                    <a:pt x="116" y="84"/>
                  </a:lnTo>
                  <a:lnTo>
                    <a:pt x="122" y="90"/>
                  </a:lnTo>
                  <a:lnTo>
                    <a:pt x="127" y="88"/>
                  </a:lnTo>
                  <a:lnTo>
                    <a:pt x="120" y="82"/>
                  </a:lnTo>
                  <a:lnTo>
                    <a:pt x="119" y="76"/>
                  </a:lnTo>
                  <a:lnTo>
                    <a:pt x="121" y="75"/>
                  </a:lnTo>
                  <a:lnTo>
                    <a:pt x="128" y="77"/>
                  </a:lnTo>
                  <a:lnTo>
                    <a:pt x="132" y="84"/>
                  </a:lnTo>
                  <a:lnTo>
                    <a:pt x="137" y="89"/>
                  </a:lnTo>
                  <a:lnTo>
                    <a:pt x="137" y="81"/>
                  </a:lnTo>
                  <a:lnTo>
                    <a:pt x="129" y="76"/>
                  </a:lnTo>
                  <a:lnTo>
                    <a:pt x="132" y="69"/>
                  </a:lnTo>
                  <a:lnTo>
                    <a:pt x="142" y="72"/>
                  </a:lnTo>
                  <a:lnTo>
                    <a:pt x="150" y="78"/>
                  </a:lnTo>
                  <a:lnTo>
                    <a:pt x="148" y="75"/>
                  </a:lnTo>
                  <a:lnTo>
                    <a:pt x="141" y="67"/>
                  </a:lnTo>
                  <a:lnTo>
                    <a:pt x="132" y="64"/>
                  </a:lnTo>
                  <a:lnTo>
                    <a:pt x="127" y="58"/>
                  </a:lnTo>
                  <a:lnTo>
                    <a:pt x="137" y="52"/>
                  </a:lnTo>
                  <a:lnTo>
                    <a:pt x="147" y="50"/>
                  </a:lnTo>
                  <a:lnTo>
                    <a:pt x="154" y="42"/>
                  </a:lnTo>
                  <a:lnTo>
                    <a:pt x="161" y="45"/>
                  </a:lnTo>
                  <a:lnTo>
                    <a:pt x="166" y="45"/>
                  </a:lnTo>
                  <a:lnTo>
                    <a:pt x="170" y="44"/>
                  </a:lnTo>
                  <a:lnTo>
                    <a:pt x="176" y="40"/>
                  </a:lnTo>
                  <a:lnTo>
                    <a:pt x="207" y="47"/>
                  </a:lnTo>
                  <a:lnTo>
                    <a:pt x="214" y="53"/>
                  </a:lnTo>
                  <a:lnTo>
                    <a:pt x="220" y="43"/>
                  </a:lnTo>
                  <a:lnTo>
                    <a:pt x="222" y="33"/>
                  </a:lnTo>
                  <a:lnTo>
                    <a:pt x="225" y="23"/>
                  </a:lnTo>
                  <a:lnTo>
                    <a:pt x="231" y="18"/>
                  </a:lnTo>
                  <a:lnTo>
                    <a:pt x="232" y="10"/>
                  </a:lnTo>
                  <a:lnTo>
                    <a:pt x="226" y="5"/>
                  </a:lnTo>
                  <a:lnTo>
                    <a:pt x="225" y="0"/>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38" name="Freeform 1362">
              <a:extLst>
                <a:ext uri="{FF2B5EF4-FFF2-40B4-BE49-F238E27FC236}">
                  <a16:creationId xmlns:a16="http://schemas.microsoft.com/office/drawing/2014/main" id="{EB2CEDDA-E9C8-4EC2-9BD7-F45A61757110}"/>
                </a:ext>
              </a:extLst>
            </p:cNvPr>
            <p:cNvSpPr>
              <a:spLocks/>
            </p:cNvSpPr>
            <p:nvPr/>
          </p:nvSpPr>
          <p:spPr bwMode="auto">
            <a:xfrm>
              <a:off x="6677782" y="5549110"/>
              <a:ext cx="140746" cy="172019"/>
            </a:xfrm>
            <a:custGeom>
              <a:avLst/>
              <a:gdLst>
                <a:gd name="T0" fmla="*/ 58 w 62"/>
                <a:gd name="T1" fmla="*/ 16 h 76"/>
                <a:gd name="T2" fmla="*/ 55 w 62"/>
                <a:gd name="T3" fmla="*/ 13 h 76"/>
                <a:gd name="T4" fmla="*/ 51 w 62"/>
                <a:gd name="T5" fmla="*/ 9 h 76"/>
                <a:gd name="T6" fmla="*/ 53 w 62"/>
                <a:gd name="T7" fmla="*/ 7 h 76"/>
                <a:gd name="T8" fmla="*/ 55 w 62"/>
                <a:gd name="T9" fmla="*/ 5 h 76"/>
                <a:gd name="T10" fmla="*/ 54 w 62"/>
                <a:gd name="T11" fmla="*/ 3 h 76"/>
                <a:gd name="T12" fmla="*/ 50 w 62"/>
                <a:gd name="T13" fmla="*/ 0 h 76"/>
                <a:gd name="T14" fmla="*/ 47 w 62"/>
                <a:gd name="T15" fmla="*/ 3 h 76"/>
                <a:gd name="T16" fmla="*/ 38 w 62"/>
                <a:gd name="T17" fmla="*/ 9 h 76"/>
                <a:gd name="T18" fmla="*/ 26 w 62"/>
                <a:gd name="T19" fmla="*/ 18 h 76"/>
                <a:gd name="T20" fmla="*/ 17 w 62"/>
                <a:gd name="T21" fmla="*/ 36 h 76"/>
                <a:gd name="T22" fmla="*/ 16 w 62"/>
                <a:gd name="T23" fmla="*/ 38 h 76"/>
                <a:gd name="T24" fmla="*/ 10 w 62"/>
                <a:gd name="T25" fmla="*/ 48 h 76"/>
                <a:gd name="T26" fmla="*/ 7 w 62"/>
                <a:gd name="T27" fmla="*/ 57 h 76"/>
                <a:gd name="T28" fmla="*/ 0 w 62"/>
                <a:gd name="T29" fmla="*/ 70 h 76"/>
                <a:gd name="T30" fmla="*/ 1 w 62"/>
                <a:gd name="T31" fmla="*/ 75 h 76"/>
                <a:gd name="T32" fmla="*/ 10 w 62"/>
                <a:gd name="T33" fmla="*/ 76 h 76"/>
                <a:gd name="T34" fmla="*/ 14 w 62"/>
                <a:gd name="T35" fmla="*/ 74 h 76"/>
                <a:gd name="T36" fmla="*/ 17 w 62"/>
                <a:gd name="T37" fmla="*/ 66 h 76"/>
                <a:gd name="T38" fmla="*/ 20 w 62"/>
                <a:gd name="T39" fmla="*/ 66 h 76"/>
                <a:gd name="T40" fmla="*/ 26 w 62"/>
                <a:gd name="T41" fmla="*/ 63 h 76"/>
                <a:gd name="T42" fmla="*/ 29 w 62"/>
                <a:gd name="T43" fmla="*/ 61 h 76"/>
                <a:gd name="T44" fmla="*/ 36 w 62"/>
                <a:gd name="T45" fmla="*/ 54 h 76"/>
                <a:gd name="T46" fmla="*/ 38 w 62"/>
                <a:gd name="T47" fmla="*/ 51 h 76"/>
                <a:gd name="T48" fmla="*/ 35 w 62"/>
                <a:gd name="T49" fmla="*/ 49 h 76"/>
                <a:gd name="T50" fmla="*/ 38 w 62"/>
                <a:gd name="T51" fmla="*/ 44 h 76"/>
                <a:gd name="T52" fmla="*/ 48 w 62"/>
                <a:gd name="T53" fmla="*/ 40 h 76"/>
                <a:gd name="T54" fmla="*/ 51 w 62"/>
                <a:gd name="T55" fmla="*/ 41 h 76"/>
                <a:gd name="T56" fmla="*/ 51 w 62"/>
                <a:gd name="T57" fmla="*/ 39 h 76"/>
                <a:gd name="T58" fmla="*/ 48 w 62"/>
                <a:gd name="T59" fmla="*/ 35 h 76"/>
                <a:gd name="T60" fmla="*/ 51 w 62"/>
                <a:gd name="T61" fmla="*/ 31 h 76"/>
                <a:gd name="T62" fmla="*/ 58 w 62"/>
                <a:gd name="T63" fmla="*/ 28 h 76"/>
                <a:gd name="T64" fmla="*/ 60 w 62"/>
                <a:gd name="T65" fmla="*/ 25 h 76"/>
                <a:gd name="T66" fmla="*/ 60 w 62"/>
                <a:gd name="T67" fmla="*/ 2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 h="76">
                  <a:moveTo>
                    <a:pt x="61" y="19"/>
                  </a:moveTo>
                  <a:lnTo>
                    <a:pt x="58" y="16"/>
                  </a:lnTo>
                  <a:lnTo>
                    <a:pt x="59" y="14"/>
                  </a:lnTo>
                  <a:lnTo>
                    <a:pt x="55" y="13"/>
                  </a:lnTo>
                  <a:lnTo>
                    <a:pt x="54" y="9"/>
                  </a:lnTo>
                  <a:lnTo>
                    <a:pt x="51" y="9"/>
                  </a:lnTo>
                  <a:lnTo>
                    <a:pt x="51" y="8"/>
                  </a:lnTo>
                  <a:lnTo>
                    <a:pt x="53" y="7"/>
                  </a:lnTo>
                  <a:lnTo>
                    <a:pt x="53" y="5"/>
                  </a:lnTo>
                  <a:lnTo>
                    <a:pt x="55" y="5"/>
                  </a:lnTo>
                  <a:lnTo>
                    <a:pt x="55" y="4"/>
                  </a:lnTo>
                  <a:lnTo>
                    <a:pt x="54" y="3"/>
                  </a:lnTo>
                  <a:lnTo>
                    <a:pt x="52" y="3"/>
                  </a:lnTo>
                  <a:lnTo>
                    <a:pt x="50" y="0"/>
                  </a:lnTo>
                  <a:lnTo>
                    <a:pt x="49" y="0"/>
                  </a:lnTo>
                  <a:lnTo>
                    <a:pt x="47" y="3"/>
                  </a:lnTo>
                  <a:lnTo>
                    <a:pt x="36" y="3"/>
                  </a:lnTo>
                  <a:lnTo>
                    <a:pt x="38" y="9"/>
                  </a:lnTo>
                  <a:lnTo>
                    <a:pt x="31" y="14"/>
                  </a:lnTo>
                  <a:lnTo>
                    <a:pt x="26" y="18"/>
                  </a:lnTo>
                  <a:lnTo>
                    <a:pt x="21" y="35"/>
                  </a:lnTo>
                  <a:lnTo>
                    <a:pt x="17" y="36"/>
                  </a:lnTo>
                  <a:lnTo>
                    <a:pt x="17" y="38"/>
                  </a:lnTo>
                  <a:lnTo>
                    <a:pt x="16" y="38"/>
                  </a:lnTo>
                  <a:lnTo>
                    <a:pt x="14" y="41"/>
                  </a:lnTo>
                  <a:lnTo>
                    <a:pt x="10" y="48"/>
                  </a:lnTo>
                  <a:lnTo>
                    <a:pt x="10" y="50"/>
                  </a:lnTo>
                  <a:lnTo>
                    <a:pt x="7" y="57"/>
                  </a:lnTo>
                  <a:lnTo>
                    <a:pt x="3" y="65"/>
                  </a:lnTo>
                  <a:lnTo>
                    <a:pt x="0" y="70"/>
                  </a:lnTo>
                  <a:lnTo>
                    <a:pt x="0" y="73"/>
                  </a:lnTo>
                  <a:lnTo>
                    <a:pt x="1" y="75"/>
                  </a:lnTo>
                  <a:lnTo>
                    <a:pt x="8" y="74"/>
                  </a:lnTo>
                  <a:lnTo>
                    <a:pt x="10" y="76"/>
                  </a:lnTo>
                  <a:lnTo>
                    <a:pt x="12" y="76"/>
                  </a:lnTo>
                  <a:lnTo>
                    <a:pt x="14" y="74"/>
                  </a:lnTo>
                  <a:lnTo>
                    <a:pt x="17" y="75"/>
                  </a:lnTo>
                  <a:lnTo>
                    <a:pt x="17" y="66"/>
                  </a:lnTo>
                  <a:lnTo>
                    <a:pt x="19" y="65"/>
                  </a:lnTo>
                  <a:lnTo>
                    <a:pt x="20" y="66"/>
                  </a:lnTo>
                  <a:lnTo>
                    <a:pt x="20" y="67"/>
                  </a:lnTo>
                  <a:lnTo>
                    <a:pt x="26" y="63"/>
                  </a:lnTo>
                  <a:lnTo>
                    <a:pt x="28" y="63"/>
                  </a:lnTo>
                  <a:lnTo>
                    <a:pt x="29" y="61"/>
                  </a:lnTo>
                  <a:lnTo>
                    <a:pt x="34" y="58"/>
                  </a:lnTo>
                  <a:lnTo>
                    <a:pt x="36" y="54"/>
                  </a:lnTo>
                  <a:lnTo>
                    <a:pt x="38" y="54"/>
                  </a:lnTo>
                  <a:lnTo>
                    <a:pt x="38" y="51"/>
                  </a:lnTo>
                  <a:lnTo>
                    <a:pt x="35" y="50"/>
                  </a:lnTo>
                  <a:lnTo>
                    <a:pt x="35" y="49"/>
                  </a:lnTo>
                  <a:lnTo>
                    <a:pt x="36" y="46"/>
                  </a:lnTo>
                  <a:lnTo>
                    <a:pt x="38" y="44"/>
                  </a:lnTo>
                  <a:lnTo>
                    <a:pt x="38" y="41"/>
                  </a:lnTo>
                  <a:lnTo>
                    <a:pt x="48" y="40"/>
                  </a:lnTo>
                  <a:lnTo>
                    <a:pt x="50" y="41"/>
                  </a:lnTo>
                  <a:lnTo>
                    <a:pt x="51" y="41"/>
                  </a:lnTo>
                  <a:lnTo>
                    <a:pt x="52" y="40"/>
                  </a:lnTo>
                  <a:lnTo>
                    <a:pt x="51" y="39"/>
                  </a:lnTo>
                  <a:lnTo>
                    <a:pt x="48" y="37"/>
                  </a:lnTo>
                  <a:lnTo>
                    <a:pt x="48" y="35"/>
                  </a:lnTo>
                  <a:lnTo>
                    <a:pt x="51" y="34"/>
                  </a:lnTo>
                  <a:lnTo>
                    <a:pt x="51" y="31"/>
                  </a:lnTo>
                  <a:lnTo>
                    <a:pt x="53" y="30"/>
                  </a:lnTo>
                  <a:lnTo>
                    <a:pt x="58" y="28"/>
                  </a:lnTo>
                  <a:lnTo>
                    <a:pt x="59" y="28"/>
                  </a:lnTo>
                  <a:lnTo>
                    <a:pt x="60" y="25"/>
                  </a:lnTo>
                  <a:lnTo>
                    <a:pt x="62" y="24"/>
                  </a:lnTo>
                  <a:lnTo>
                    <a:pt x="60" y="23"/>
                  </a:lnTo>
                  <a:lnTo>
                    <a:pt x="61" y="19"/>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39" name="Freeform 1363">
              <a:extLst>
                <a:ext uri="{FF2B5EF4-FFF2-40B4-BE49-F238E27FC236}">
                  <a16:creationId xmlns:a16="http://schemas.microsoft.com/office/drawing/2014/main" id="{6FC80B5F-051E-475C-9792-F1DA6A562C49}"/>
                </a:ext>
              </a:extLst>
            </p:cNvPr>
            <p:cNvSpPr>
              <a:spLocks/>
            </p:cNvSpPr>
            <p:nvPr/>
          </p:nvSpPr>
          <p:spPr bwMode="auto">
            <a:xfrm>
              <a:off x="6527654" y="6126155"/>
              <a:ext cx="117289" cy="4691"/>
            </a:xfrm>
            <a:custGeom>
              <a:avLst/>
              <a:gdLst>
                <a:gd name="T0" fmla="*/ 1 w 52"/>
                <a:gd name="T1" fmla="*/ 2 h 2"/>
                <a:gd name="T2" fmla="*/ 51 w 52"/>
                <a:gd name="T3" fmla="*/ 2 h 2"/>
                <a:gd name="T4" fmla="*/ 52 w 52"/>
                <a:gd name="T5" fmla="*/ 0 h 2"/>
                <a:gd name="T6" fmla="*/ 0 w 52"/>
                <a:gd name="T7" fmla="*/ 0 h 2"/>
                <a:gd name="T8" fmla="*/ 1 w 52"/>
                <a:gd name="T9" fmla="*/ 2 h 2"/>
              </a:gdLst>
              <a:ahLst/>
              <a:cxnLst>
                <a:cxn ang="0">
                  <a:pos x="T0" y="T1"/>
                </a:cxn>
                <a:cxn ang="0">
                  <a:pos x="T2" y="T3"/>
                </a:cxn>
                <a:cxn ang="0">
                  <a:pos x="T4" y="T5"/>
                </a:cxn>
                <a:cxn ang="0">
                  <a:pos x="T6" y="T7"/>
                </a:cxn>
                <a:cxn ang="0">
                  <a:pos x="T8" y="T9"/>
                </a:cxn>
              </a:cxnLst>
              <a:rect l="0" t="0" r="r" b="b"/>
              <a:pathLst>
                <a:path w="52" h="2">
                  <a:moveTo>
                    <a:pt x="1" y="2"/>
                  </a:moveTo>
                  <a:lnTo>
                    <a:pt x="51" y="2"/>
                  </a:lnTo>
                  <a:lnTo>
                    <a:pt x="52" y="0"/>
                  </a:lnTo>
                  <a:lnTo>
                    <a:pt x="0" y="0"/>
                  </a:lnTo>
                  <a:lnTo>
                    <a:pt x="1" y="2"/>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40" name="Freeform 1364">
              <a:extLst>
                <a:ext uri="{FF2B5EF4-FFF2-40B4-BE49-F238E27FC236}">
                  <a16:creationId xmlns:a16="http://schemas.microsoft.com/office/drawing/2014/main" id="{D746A76C-32A4-41B6-93E6-20BEA2C9F047}"/>
                </a:ext>
              </a:extLst>
            </p:cNvPr>
            <p:cNvSpPr>
              <a:spLocks/>
            </p:cNvSpPr>
            <p:nvPr/>
          </p:nvSpPr>
          <p:spPr bwMode="auto">
            <a:xfrm>
              <a:off x="5850511" y="6126155"/>
              <a:ext cx="638047" cy="4691"/>
            </a:xfrm>
            <a:custGeom>
              <a:avLst/>
              <a:gdLst>
                <a:gd name="T0" fmla="*/ 0 w 281"/>
                <a:gd name="T1" fmla="*/ 2 h 2"/>
                <a:gd name="T2" fmla="*/ 281 w 281"/>
                <a:gd name="T3" fmla="*/ 2 h 2"/>
                <a:gd name="T4" fmla="*/ 280 w 281"/>
                <a:gd name="T5" fmla="*/ 0 h 2"/>
                <a:gd name="T6" fmla="*/ 0 w 281"/>
                <a:gd name="T7" fmla="*/ 0 h 2"/>
                <a:gd name="T8" fmla="*/ 0 w 281"/>
                <a:gd name="T9" fmla="*/ 2 h 2"/>
              </a:gdLst>
              <a:ahLst/>
              <a:cxnLst>
                <a:cxn ang="0">
                  <a:pos x="T0" y="T1"/>
                </a:cxn>
                <a:cxn ang="0">
                  <a:pos x="T2" y="T3"/>
                </a:cxn>
                <a:cxn ang="0">
                  <a:pos x="T4" y="T5"/>
                </a:cxn>
                <a:cxn ang="0">
                  <a:pos x="T6" y="T7"/>
                </a:cxn>
                <a:cxn ang="0">
                  <a:pos x="T8" y="T9"/>
                </a:cxn>
              </a:cxnLst>
              <a:rect l="0" t="0" r="r" b="b"/>
              <a:pathLst>
                <a:path w="281" h="2">
                  <a:moveTo>
                    <a:pt x="0" y="2"/>
                  </a:moveTo>
                  <a:lnTo>
                    <a:pt x="281" y="2"/>
                  </a:lnTo>
                  <a:lnTo>
                    <a:pt x="280" y="0"/>
                  </a:lnTo>
                  <a:lnTo>
                    <a:pt x="0" y="0"/>
                  </a:lnTo>
                  <a:lnTo>
                    <a:pt x="0" y="2"/>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41" name="Freeform 1365">
              <a:extLst>
                <a:ext uri="{FF2B5EF4-FFF2-40B4-BE49-F238E27FC236}">
                  <a16:creationId xmlns:a16="http://schemas.microsoft.com/office/drawing/2014/main" id="{1D425C1A-2FFC-4CD9-BF6F-1CC6681CB422}"/>
                </a:ext>
              </a:extLst>
            </p:cNvPr>
            <p:cNvSpPr>
              <a:spLocks/>
            </p:cNvSpPr>
            <p:nvPr/>
          </p:nvSpPr>
          <p:spPr bwMode="auto">
            <a:xfrm>
              <a:off x="5812979" y="5858744"/>
              <a:ext cx="847602" cy="267411"/>
            </a:xfrm>
            <a:custGeom>
              <a:avLst/>
              <a:gdLst>
                <a:gd name="T0" fmla="*/ 362 w 373"/>
                <a:gd name="T1" fmla="*/ 66 h 118"/>
                <a:gd name="T2" fmla="*/ 348 w 373"/>
                <a:gd name="T3" fmla="*/ 23 h 118"/>
                <a:gd name="T4" fmla="*/ 345 w 373"/>
                <a:gd name="T5" fmla="*/ 14 h 118"/>
                <a:gd name="T6" fmla="*/ 326 w 373"/>
                <a:gd name="T7" fmla="*/ 25 h 118"/>
                <a:gd name="T8" fmla="*/ 308 w 373"/>
                <a:gd name="T9" fmla="*/ 22 h 118"/>
                <a:gd name="T10" fmla="*/ 303 w 373"/>
                <a:gd name="T11" fmla="*/ 26 h 118"/>
                <a:gd name="T12" fmla="*/ 288 w 373"/>
                <a:gd name="T13" fmla="*/ 27 h 118"/>
                <a:gd name="T14" fmla="*/ 283 w 373"/>
                <a:gd name="T15" fmla="*/ 19 h 118"/>
                <a:gd name="T16" fmla="*/ 273 w 373"/>
                <a:gd name="T17" fmla="*/ 14 h 118"/>
                <a:gd name="T18" fmla="*/ 269 w 373"/>
                <a:gd name="T19" fmla="*/ 9 h 118"/>
                <a:gd name="T20" fmla="*/ 265 w 373"/>
                <a:gd name="T21" fmla="*/ 4 h 118"/>
                <a:gd name="T22" fmla="*/ 258 w 373"/>
                <a:gd name="T23" fmla="*/ 7 h 118"/>
                <a:gd name="T24" fmla="*/ 240 w 373"/>
                <a:gd name="T25" fmla="*/ 7 h 118"/>
                <a:gd name="T26" fmla="*/ 231 w 373"/>
                <a:gd name="T27" fmla="*/ 9 h 118"/>
                <a:gd name="T28" fmla="*/ 216 w 373"/>
                <a:gd name="T29" fmla="*/ 14 h 118"/>
                <a:gd name="T30" fmla="*/ 215 w 373"/>
                <a:gd name="T31" fmla="*/ 10 h 118"/>
                <a:gd name="T32" fmla="*/ 224 w 373"/>
                <a:gd name="T33" fmla="*/ 6 h 118"/>
                <a:gd name="T34" fmla="*/ 216 w 373"/>
                <a:gd name="T35" fmla="*/ 8 h 118"/>
                <a:gd name="T36" fmla="*/ 199 w 373"/>
                <a:gd name="T37" fmla="*/ 14 h 118"/>
                <a:gd name="T38" fmla="*/ 179 w 373"/>
                <a:gd name="T39" fmla="*/ 27 h 118"/>
                <a:gd name="T40" fmla="*/ 159 w 373"/>
                <a:gd name="T41" fmla="*/ 34 h 118"/>
                <a:gd name="T42" fmla="*/ 142 w 373"/>
                <a:gd name="T43" fmla="*/ 26 h 118"/>
                <a:gd name="T44" fmla="*/ 124 w 373"/>
                <a:gd name="T45" fmla="*/ 25 h 118"/>
                <a:gd name="T46" fmla="*/ 113 w 373"/>
                <a:gd name="T47" fmla="*/ 19 h 118"/>
                <a:gd name="T48" fmla="*/ 94 w 373"/>
                <a:gd name="T49" fmla="*/ 13 h 118"/>
                <a:gd name="T50" fmla="*/ 60 w 373"/>
                <a:gd name="T51" fmla="*/ 5 h 118"/>
                <a:gd name="T52" fmla="*/ 36 w 373"/>
                <a:gd name="T53" fmla="*/ 3 h 118"/>
                <a:gd name="T54" fmla="*/ 18 w 373"/>
                <a:gd name="T55" fmla="*/ 4 h 118"/>
                <a:gd name="T56" fmla="*/ 12 w 373"/>
                <a:gd name="T57" fmla="*/ 2 h 118"/>
                <a:gd name="T58" fmla="*/ 5 w 373"/>
                <a:gd name="T59" fmla="*/ 13 h 118"/>
                <a:gd name="T60" fmla="*/ 7 w 373"/>
                <a:gd name="T61" fmla="*/ 20 h 118"/>
                <a:gd name="T62" fmla="*/ 10 w 373"/>
                <a:gd name="T63" fmla="*/ 50 h 118"/>
                <a:gd name="T64" fmla="*/ 8 w 373"/>
                <a:gd name="T65" fmla="*/ 56 h 118"/>
                <a:gd name="T66" fmla="*/ 0 w 373"/>
                <a:gd name="T67" fmla="*/ 63 h 118"/>
                <a:gd name="T68" fmla="*/ 1 w 373"/>
                <a:gd name="T69" fmla="*/ 79 h 118"/>
                <a:gd name="T70" fmla="*/ 6 w 373"/>
                <a:gd name="T71" fmla="*/ 88 h 118"/>
                <a:gd name="T72" fmla="*/ 16 w 373"/>
                <a:gd name="T73" fmla="*/ 109 h 118"/>
                <a:gd name="T74" fmla="*/ 296 w 373"/>
                <a:gd name="T75" fmla="*/ 118 h 118"/>
                <a:gd name="T76" fmla="*/ 293 w 373"/>
                <a:gd name="T77" fmla="*/ 110 h 118"/>
                <a:gd name="T78" fmla="*/ 292 w 373"/>
                <a:gd name="T79" fmla="*/ 99 h 118"/>
                <a:gd name="T80" fmla="*/ 284 w 373"/>
                <a:gd name="T81" fmla="*/ 89 h 118"/>
                <a:gd name="T82" fmla="*/ 285 w 373"/>
                <a:gd name="T83" fmla="*/ 78 h 118"/>
                <a:gd name="T84" fmla="*/ 287 w 373"/>
                <a:gd name="T85" fmla="*/ 72 h 118"/>
                <a:gd name="T86" fmla="*/ 289 w 373"/>
                <a:gd name="T87" fmla="*/ 68 h 118"/>
                <a:gd name="T88" fmla="*/ 292 w 373"/>
                <a:gd name="T89" fmla="*/ 73 h 118"/>
                <a:gd name="T90" fmla="*/ 297 w 373"/>
                <a:gd name="T91" fmla="*/ 89 h 118"/>
                <a:gd name="T92" fmla="*/ 305 w 373"/>
                <a:gd name="T93" fmla="*/ 102 h 118"/>
                <a:gd name="T94" fmla="*/ 314 w 373"/>
                <a:gd name="T95" fmla="*/ 117 h 118"/>
                <a:gd name="T96" fmla="*/ 366 w 373"/>
                <a:gd name="T97" fmla="*/ 118 h 118"/>
                <a:gd name="T98" fmla="*/ 373 w 373"/>
                <a:gd name="T99" fmla="*/ 9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3" h="118">
                  <a:moveTo>
                    <a:pt x="373" y="96"/>
                  </a:moveTo>
                  <a:lnTo>
                    <a:pt x="362" y="66"/>
                  </a:lnTo>
                  <a:lnTo>
                    <a:pt x="350" y="27"/>
                  </a:lnTo>
                  <a:lnTo>
                    <a:pt x="348" y="23"/>
                  </a:lnTo>
                  <a:lnTo>
                    <a:pt x="348" y="20"/>
                  </a:lnTo>
                  <a:lnTo>
                    <a:pt x="345" y="14"/>
                  </a:lnTo>
                  <a:lnTo>
                    <a:pt x="338" y="19"/>
                  </a:lnTo>
                  <a:lnTo>
                    <a:pt x="326" y="25"/>
                  </a:lnTo>
                  <a:lnTo>
                    <a:pt x="310" y="27"/>
                  </a:lnTo>
                  <a:lnTo>
                    <a:pt x="308" y="22"/>
                  </a:lnTo>
                  <a:lnTo>
                    <a:pt x="305" y="23"/>
                  </a:lnTo>
                  <a:lnTo>
                    <a:pt x="303" y="26"/>
                  </a:lnTo>
                  <a:lnTo>
                    <a:pt x="297" y="27"/>
                  </a:lnTo>
                  <a:lnTo>
                    <a:pt x="288" y="27"/>
                  </a:lnTo>
                  <a:lnTo>
                    <a:pt x="286" y="23"/>
                  </a:lnTo>
                  <a:lnTo>
                    <a:pt x="283" y="19"/>
                  </a:lnTo>
                  <a:lnTo>
                    <a:pt x="276" y="16"/>
                  </a:lnTo>
                  <a:lnTo>
                    <a:pt x="273" y="14"/>
                  </a:lnTo>
                  <a:lnTo>
                    <a:pt x="271" y="10"/>
                  </a:lnTo>
                  <a:lnTo>
                    <a:pt x="269" y="9"/>
                  </a:lnTo>
                  <a:lnTo>
                    <a:pt x="268" y="6"/>
                  </a:lnTo>
                  <a:lnTo>
                    <a:pt x="265" y="4"/>
                  </a:lnTo>
                  <a:lnTo>
                    <a:pt x="260" y="7"/>
                  </a:lnTo>
                  <a:lnTo>
                    <a:pt x="258" y="7"/>
                  </a:lnTo>
                  <a:lnTo>
                    <a:pt x="242" y="7"/>
                  </a:lnTo>
                  <a:lnTo>
                    <a:pt x="240" y="7"/>
                  </a:lnTo>
                  <a:lnTo>
                    <a:pt x="235" y="5"/>
                  </a:lnTo>
                  <a:lnTo>
                    <a:pt x="231" y="9"/>
                  </a:lnTo>
                  <a:lnTo>
                    <a:pt x="228" y="11"/>
                  </a:lnTo>
                  <a:lnTo>
                    <a:pt x="216" y="14"/>
                  </a:lnTo>
                  <a:lnTo>
                    <a:pt x="214" y="14"/>
                  </a:lnTo>
                  <a:lnTo>
                    <a:pt x="215" y="10"/>
                  </a:lnTo>
                  <a:lnTo>
                    <a:pt x="224" y="7"/>
                  </a:lnTo>
                  <a:lnTo>
                    <a:pt x="224" y="6"/>
                  </a:lnTo>
                  <a:lnTo>
                    <a:pt x="223" y="6"/>
                  </a:lnTo>
                  <a:lnTo>
                    <a:pt x="216" y="8"/>
                  </a:lnTo>
                  <a:lnTo>
                    <a:pt x="207" y="9"/>
                  </a:lnTo>
                  <a:lnTo>
                    <a:pt x="199" y="14"/>
                  </a:lnTo>
                  <a:lnTo>
                    <a:pt x="189" y="19"/>
                  </a:lnTo>
                  <a:lnTo>
                    <a:pt x="179" y="27"/>
                  </a:lnTo>
                  <a:lnTo>
                    <a:pt x="169" y="32"/>
                  </a:lnTo>
                  <a:lnTo>
                    <a:pt x="159" y="34"/>
                  </a:lnTo>
                  <a:lnTo>
                    <a:pt x="152" y="30"/>
                  </a:lnTo>
                  <a:lnTo>
                    <a:pt x="142" y="26"/>
                  </a:lnTo>
                  <a:lnTo>
                    <a:pt x="134" y="25"/>
                  </a:lnTo>
                  <a:lnTo>
                    <a:pt x="124" y="25"/>
                  </a:lnTo>
                  <a:lnTo>
                    <a:pt x="117" y="20"/>
                  </a:lnTo>
                  <a:lnTo>
                    <a:pt x="113" y="19"/>
                  </a:lnTo>
                  <a:lnTo>
                    <a:pt x="102" y="18"/>
                  </a:lnTo>
                  <a:lnTo>
                    <a:pt x="94" y="13"/>
                  </a:lnTo>
                  <a:lnTo>
                    <a:pt x="82" y="8"/>
                  </a:lnTo>
                  <a:lnTo>
                    <a:pt x="60" y="5"/>
                  </a:lnTo>
                  <a:lnTo>
                    <a:pt x="45" y="2"/>
                  </a:lnTo>
                  <a:lnTo>
                    <a:pt x="36" y="3"/>
                  </a:lnTo>
                  <a:lnTo>
                    <a:pt x="24" y="5"/>
                  </a:lnTo>
                  <a:lnTo>
                    <a:pt x="18" y="4"/>
                  </a:lnTo>
                  <a:lnTo>
                    <a:pt x="17" y="0"/>
                  </a:lnTo>
                  <a:lnTo>
                    <a:pt x="12" y="2"/>
                  </a:lnTo>
                  <a:lnTo>
                    <a:pt x="10" y="7"/>
                  </a:lnTo>
                  <a:lnTo>
                    <a:pt x="5" y="13"/>
                  </a:lnTo>
                  <a:lnTo>
                    <a:pt x="5" y="15"/>
                  </a:lnTo>
                  <a:lnTo>
                    <a:pt x="7" y="20"/>
                  </a:lnTo>
                  <a:lnTo>
                    <a:pt x="8" y="38"/>
                  </a:lnTo>
                  <a:lnTo>
                    <a:pt x="10" y="50"/>
                  </a:lnTo>
                  <a:lnTo>
                    <a:pt x="8" y="55"/>
                  </a:lnTo>
                  <a:lnTo>
                    <a:pt x="8" y="56"/>
                  </a:lnTo>
                  <a:lnTo>
                    <a:pt x="3" y="60"/>
                  </a:lnTo>
                  <a:lnTo>
                    <a:pt x="0" y="63"/>
                  </a:lnTo>
                  <a:lnTo>
                    <a:pt x="0" y="66"/>
                  </a:lnTo>
                  <a:lnTo>
                    <a:pt x="1" y="79"/>
                  </a:lnTo>
                  <a:lnTo>
                    <a:pt x="6" y="86"/>
                  </a:lnTo>
                  <a:lnTo>
                    <a:pt x="6" y="88"/>
                  </a:lnTo>
                  <a:lnTo>
                    <a:pt x="5" y="97"/>
                  </a:lnTo>
                  <a:lnTo>
                    <a:pt x="16" y="109"/>
                  </a:lnTo>
                  <a:lnTo>
                    <a:pt x="16" y="118"/>
                  </a:lnTo>
                  <a:lnTo>
                    <a:pt x="296" y="118"/>
                  </a:lnTo>
                  <a:lnTo>
                    <a:pt x="295" y="115"/>
                  </a:lnTo>
                  <a:lnTo>
                    <a:pt x="293" y="110"/>
                  </a:lnTo>
                  <a:lnTo>
                    <a:pt x="293" y="102"/>
                  </a:lnTo>
                  <a:lnTo>
                    <a:pt x="292" y="99"/>
                  </a:lnTo>
                  <a:lnTo>
                    <a:pt x="291" y="95"/>
                  </a:lnTo>
                  <a:lnTo>
                    <a:pt x="284" y="89"/>
                  </a:lnTo>
                  <a:lnTo>
                    <a:pt x="284" y="87"/>
                  </a:lnTo>
                  <a:lnTo>
                    <a:pt x="285" y="78"/>
                  </a:lnTo>
                  <a:lnTo>
                    <a:pt x="288" y="75"/>
                  </a:lnTo>
                  <a:lnTo>
                    <a:pt x="287" y="72"/>
                  </a:lnTo>
                  <a:lnTo>
                    <a:pt x="289" y="68"/>
                  </a:lnTo>
                  <a:lnTo>
                    <a:pt x="289" y="68"/>
                  </a:lnTo>
                  <a:lnTo>
                    <a:pt x="291" y="69"/>
                  </a:lnTo>
                  <a:lnTo>
                    <a:pt x="292" y="73"/>
                  </a:lnTo>
                  <a:lnTo>
                    <a:pt x="294" y="76"/>
                  </a:lnTo>
                  <a:lnTo>
                    <a:pt x="297" y="89"/>
                  </a:lnTo>
                  <a:lnTo>
                    <a:pt x="302" y="96"/>
                  </a:lnTo>
                  <a:lnTo>
                    <a:pt x="305" y="102"/>
                  </a:lnTo>
                  <a:lnTo>
                    <a:pt x="311" y="110"/>
                  </a:lnTo>
                  <a:lnTo>
                    <a:pt x="314" y="117"/>
                  </a:lnTo>
                  <a:lnTo>
                    <a:pt x="314" y="118"/>
                  </a:lnTo>
                  <a:lnTo>
                    <a:pt x="366" y="118"/>
                  </a:lnTo>
                  <a:lnTo>
                    <a:pt x="367" y="109"/>
                  </a:lnTo>
                  <a:lnTo>
                    <a:pt x="373" y="96"/>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42" name="Freeform 1366">
              <a:extLst>
                <a:ext uri="{FF2B5EF4-FFF2-40B4-BE49-F238E27FC236}">
                  <a16:creationId xmlns:a16="http://schemas.microsoft.com/office/drawing/2014/main" id="{EA4E930F-D8C4-4B38-9BE3-33B7E55535E4}"/>
                </a:ext>
              </a:extLst>
            </p:cNvPr>
            <p:cNvSpPr>
              <a:spLocks/>
            </p:cNvSpPr>
            <p:nvPr/>
          </p:nvSpPr>
          <p:spPr bwMode="auto">
            <a:xfrm>
              <a:off x="3071566" y="6126155"/>
              <a:ext cx="1512234" cy="4691"/>
            </a:xfrm>
            <a:custGeom>
              <a:avLst/>
              <a:gdLst>
                <a:gd name="T0" fmla="*/ 0 w 666"/>
                <a:gd name="T1" fmla="*/ 2 h 2"/>
                <a:gd name="T2" fmla="*/ 666 w 666"/>
                <a:gd name="T3" fmla="*/ 2 h 2"/>
                <a:gd name="T4" fmla="*/ 664 w 666"/>
                <a:gd name="T5" fmla="*/ 0 h 2"/>
                <a:gd name="T6" fmla="*/ 0 w 666"/>
                <a:gd name="T7" fmla="*/ 0 h 2"/>
                <a:gd name="T8" fmla="*/ 0 w 666"/>
                <a:gd name="T9" fmla="*/ 2 h 2"/>
              </a:gdLst>
              <a:ahLst/>
              <a:cxnLst>
                <a:cxn ang="0">
                  <a:pos x="T0" y="T1"/>
                </a:cxn>
                <a:cxn ang="0">
                  <a:pos x="T2" y="T3"/>
                </a:cxn>
                <a:cxn ang="0">
                  <a:pos x="T4" y="T5"/>
                </a:cxn>
                <a:cxn ang="0">
                  <a:pos x="T6" y="T7"/>
                </a:cxn>
                <a:cxn ang="0">
                  <a:pos x="T8" y="T9"/>
                </a:cxn>
              </a:cxnLst>
              <a:rect l="0" t="0" r="r" b="b"/>
              <a:pathLst>
                <a:path w="666" h="2">
                  <a:moveTo>
                    <a:pt x="0" y="2"/>
                  </a:moveTo>
                  <a:lnTo>
                    <a:pt x="666" y="2"/>
                  </a:lnTo>
                  <a:lnTo>
                    <a:pt x="664" y="0"/>
                  </a:lnTo>
                  <a:lnTo>
                    <a:pt x="0" y="0"/>
                  </a:lnTo>
                  <a:lnTo>
                    <a:pt x="0" y="2"/>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43" name="Freeform 1367">
              <a:extLst>
                <a:ext uri="{FF2B5EF4-FFF2-40B4-BE49-F238E27FC236}">
                  <a16:creationId xmlns:a16="http://schemas.microsoft.com/office/drawing/2014/main" id="{719EEDB8-3AFB-4417-B0EB-901EAB69DBC8}"/>
                </a:ext>
              </a:extLst>
            </p:cNvPr>
            <p:cNvSpPr>
              <a:spLocks/>
            </p:cNvSpPr>
            <p:nvPr/>
          </p:nvSpPr>
          <p:spPr bwMode="auto">
            <a:xfrm>
              <a:off x="3071566" y="5312975"/>
              <a:ext cx="1507542" cy="813180"/>
            </a:xfrm>
            <a:custGeom>
              <a:avLst/>
              <a:gdLst>
                <a:gd name="T0" fmla="*/ 647 w 664"/>
                <a:gd name="T1" fmla="*/ 303 h 358"/>
                <a:gd name="T2" fmla="*/ 649 w 664"/>
                <a:gd name="T3" fmla="*/ 269 h 358"/>
                <a:gd name="T4" fmla="*/ 623 w 664"/>
                <a:gd name="T5" fmla="*/ 212 h 358"/>
                <a:gd name="T6" fmla="*/ 602 w 664"/>
                <a:gd name="T7" fmla="*/ 175 h 358"/>
                <a:gd name="T8" fmla="*/ 581 w 664"/>
                <a:gd name="T9" fmla="*/ 140 h 358"/>
                <a:gd name="T10" fmla="*/ 593 w 664"/>
                <a:gd name="T11" fmla="*/ 130 h 358"/>
                <a:gd name="T12" fmla="*/ 616 w 664"/>
                <a:gd name="T13" fmla="*/ 104 h 358"/>
                <a:gd name="T14" fmla="*/ 616 w 664"/>
                <a:gd name="T15" fmla="*/ 63 h 358"/>
                <a:gd name="T16" fmla="*/ 618 w 664"/>
                <a:gd name="T17" fmla="*/ 27 h 358"/>
                <a:gd name="T18" fmla="*/ 626 w 664"/>
                <a:gd name="T19" fmla="*/ 13 h 358"/>
                <a:gd name="T20" fmla="*/ 612 w 664"/>
                <a:gd name="T21" fmla="*/ 6 h 358"/>
                <a:gd name="T22" fmla="*/ 579 w 664"/>
                <a:gd name="T23" fmla="*/ 1 h 358"/>
                <a:gd name="T24" fmla="*/ 559 w 664"/>
                <a:gd name="T25" fmla="*/ 6 h 358"/>
                <a:gd name="T26" fmla="*/ 532 w 664"/>
                <a:gd name="T27" fmla="*/ 10 h 358"/>
                <a:gd name="T28" fmla="*/ 501 w 664"/>
                <a:gd name="T29" fmla="*/ 16 h 358"/>
                <a:gd name="T30" fmla="*/ 458 w 664"/>
                <a:gd name="T31" fmla="*/ 8 h 358"/>
                <a:gd name="T32" fmla="*/ 430 w 664"/>
                <a:gd name="T33" fmla="*/ 15 h 358"/>
                <a:gd name="T34" fmla="*/ 404 w 664"/>
                <a:gd name="T35" fmla="*/ 21 h 358"/>
                <a:gd name="T36" fmla="*/ 336 w 664"/>
                <a:gd name="T37" fmla="*/ 39 h 358"/>
                <a:gd name="T38" fmla="*/ 318 w 664"/>
                <a:gd name="T39" fmla="*/ 54 h 358"/>
                <a:gd name="T40" fmla="*/ 291 w 664"/>
                <a:gd name="T41" fmla="*/ 60 h 358"/>
                <a:gd name="T42" fmla="*/ 255 w 664"/>
                <a:gd name="T43" fmla="*/ 87 h 358"/>
                <a:gd name="T44" fmla="*/ 243 w 664"/>
                <a:gd name="T45" fmla="*/ 97 h 358"/>
                <a:gd name="T46" fmla="*/ 253 w 664"/>
                <a:gd name="T47" fmla="*/ 107 h 358"/>
                <a:gd name="T48" fmla="*/ 253 w 664"/>
                <a:gd name="T49" fmla="*/ 111 h 358"/>
                <a:gd name="T50" fmla="*/ 257 w 664"/>
                <a:gd name="T51" fmla="*/ 135 h 358"/>
                <a:gd name="T52" fmla="*/ 259 w 664"/>
                <a:gd name="T53" fmla="*/ 154 h 358"/>
                <a:gd name="T54" fmla="*/ 258 w 664"/>
                <a:gd name="T55" fmla="*/ 168 h 358"/>
                <a:gd name="T56" fmla="*/ 266 w 664"/>
                <a:gd name="T57" fmla="*/ 190 h 358"/>
                <a:gd name="T58" fmla="*/ 274 w 664"/>
                <a:gd name="T59" fmla="*/ 202 h 358"/>
                <a:gd name="T60" fmla="*/ 273 w 664"/>
                <a:gd name="T61" fmla="*/ 216 h 358"/>
                <a:gd name="T62" fmla="*/ 249 w 664"/>
                <a:gd name="T63" fmla="*/ 213 h 358"/>
                <a:gd name="T64" fmla="*/ 218 w 664"/>
                <a:gd name="T65" fmla="*/ 217 h 358"/>
                <a:gd name="T66" fmla="*/ 207 w 664"/>
                <a:gd name="T67" fmla="*/ 221 h 358"/>
                <a:gd name="T68" fmla="*/ 197 w 664"/>
                <a:gd name="T69" fmla="*/ 234 h 358"/>
                <a:gd name="T70" fmla="*/ 178 w 664"/>
                <a:gd name="T71" fmla="*/ 235 h 358"/>
                <a:gd name="T72" fmla="*/ 175 w 664"/>
                <a:gd name="T73" fmla="*/ 246 h 358"/>
                <a:gd name="T74" fmla="*/ 175 w 664"/>
                <a:gd name="T75" fmla="*/ 258 h 358"/>
                <a:gd name="T76" fmla="*/ 180 w 664"/>
                <a:gd name="T77" fmla="*/ 260 h 358"/>
                <a:gd name="T78" fmla="*/ 168 w 664"/>
                <a:gd name="T79" fmla="*/ 269 h 358"/>
                <a:gd name="T80" fmla="*/ 131 w 664"/>
                <a:gd name="T81" fmla="*/ 290 h 358"/>
                <a:gd name="T82" fmla="*/ 123 w 664"/>
                <a:gd name="T83" fmla="*/ 303 h 358"/>
                <a:gd name="T84" fmla="*/ 90 w 664"/>
                <a:gd name="T85" fmla="*/ 313 h 358"/>
                <a:gd name="T86" fmla="*/ 75 w 664"/>
                <a:gd name="T87" fmla="*/ 323 h 358"/>
                <a:gd name="T88" fmla="*/ 61 w 664"/>
                <a:gd name="T89" fmla="*/ 323 h 358"/>
                <a:gd name="T90" fmla="*/ 44 w 664"/>
                <a:gd name="T91" fmla="*/ 330 h 358"/>
                <a:gd name="T92" fmla="*/ 0 w 664"/>
                <a:gd name="T93" fmla="*/ 357 h 358"/>
                <a:gd name="T94" fmla="*/ 661 w 664"/>
                <a:gd name="T95" fmla="*/ 337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64" h="358">
                  <a:moveTo>
                    <a:pt x="661" y="337"/>
                  </a:moveTo>
                  <a:lnTo>
                    <a:pt x="653" y="323"/>
                  </a:lnTo>
                  <a:lnTo>
                    <a:pt x="646" y="313"/>
                  </a:lnTo>
                  <a:lnTo>
                    <a:pt x="647" y="303"/>
                  </a:lnTo>
                  <a:lnTo>
                    <a:pt x="653" y="297"/>
                  </a:lnTo>
                  <a:lnTo>
                    <a:pt x="653" y="295"/>
                  </a:lnTo>
                  <a:lnTo>
                    <a:pt x="652" y="293"/>
                  </a:lnTo>
                  <a:lnTo>
                    <a:pt x="649" y="269"/>
                  </a:lnTo>
                  <a:lnTo>
                    <a:pt x="641" y="221"/>
                  </a:lnTo>
                  <a:lnTo>
                    <a:pt x="641" y="221"/>
                  </a:lnTo>
                  <a:lnTo>
                    <a:pt x="639" y="221"/>
                  </a:lnTo>
                  <a:lnTo>
                    <a:pt x="623" y="212"/>
                  </a:lnTo>
                  <a:lnTo>
                    <a:pt x="611" y="204"/>
                  </a:lnTo>
                  <a:lnTo>
                    <a:pt x="611" y="192"/>
                  </a:lnTo>
                  <a:lnTo>
                    <a:pt x="605" y="178"/>
                  </a:lnTo>
                  <a:lnTo>
                    <a:pt x="602" y="175"/>
                  </a:lnTo>
                  <a:lnTo>
                    <a:pt x="589" y="169"/>
                  </a:lnTo>
                  <a:lnTo>
                    <a:pt x="585" y="153"/>
                  </a:lnTo>
                  <a:lnTo>
                    <a:pt x="582" y="145"/>
                  </a:lnTo>
                  <a:lnTo>
                    <a:pt x="581" y="140"/>
                  </a:lnTo>
                  <a:lnTo>
                    <a:pt x="582" y="140"/>
                  </a:lnTo>
                  <a:lnTo>
                    <a:pt x="589" y="135"/>
                  </a:lnTo>
                  <a:lnTo>
                    <a:pt x="590" y="133"/>
                  </a:lnTo>
                  <a:lnTo>
                    <a:pt x="593" y="130"/>
                  </a:lnTo>
                  <a:lnTo>
                    <a:pt x="599" y="128"/>
                  </a:lnTo>
                  <a:lnTo>
                    <a:pt x="600" y="120"/>
                  </a:lnTo>
                  <a:lnTo>
                    <a:pt x="613" y="112"/>
                  </a:lnTo>
                  <a:lnTo>
                    <a:pt x="616" y="104"/>
                  </a:lnTo>
                  <a:lnTo>
                    <a:pt x="619" y="87"/>
                  </a:lnTo>
                  <a:lnTo>
                    <a:pt x="619" y="83"/>
                  </a:lnTo>
                  <a:lnTo>
                    <a:pt x="617" y="78"/>
                  </a:lnTo>
                  <a:lnTo>
                    <a:pt x="616" y="63"/>
                  </a:lnTo>
                  <a:lnTo>
                    <a:pt x="615" y="58"/>
                  </a:lnTo>
                  <a:lnTo>
                    <a:pt x="615" y="51"/>
                  </a:lnTo>
                  <a:lnTo>
                    <a:pt x="619" y="30"/>
                  </a:lnTo>
                  <a:lnTo>
                    <a:pt x="618" y="27"/>
                  </a:lnTo>
                  <a:lnTo>
                    <a:pt x="614" y="26"/>
                  </a:lnTo>
                  <a:lnTo>
                    <a:pt x="615" y="23"/>
                  </a:lnTo>
                  <a:lnTo>
                    <a:pt x="622" y="17"/>
                  </a:lnTo>
                  <a:lnTo>
                    <a:pt x="626" y="13"/>
                  </a:lnTo>
                  <a:lnTo>
                    <a:pt x="629" y="10"/>
                  </a:lnTo>
                  <a:lnTo>
                    <a:pt x="630" y="6"/>
                  </a:lnTo>
                  <a:lnTo>
                    <a:pt x="622" y="8"/>
                  </a:lnTo>
                  <a:lnTo>
                    <a:pt x="612" y="6"/>
                  </a:lnTo>
                  <a:lnTo>
                    <a:pt x="606" y="8"/>
                  </a:lnTo>
                  <a:lnTo>
                    <a:pt x="599" y="9"/>
                  </a:lnTo>
                  <a:lnTo>
                    <a:pt x="593" y="5"/>
                  </a:lnTo>
                  <a:lnTo>
                    <a:pt x="579" y="1"/>
                  </a:lnTo>
                  <a:lnTo>
                    <a:pt x="576" y="5"/>
                  </a:lnTo>
                  <a:lnTo>
                    <a:pt x="568" y="8"/>
                  </a:lnTo>
                  <a:lnTo>
                    <a:pt x="562" y="6"/>
                  </a:lnTo>
                  <a:lnTo>
                    <a:pt x="559" y="6"/>
                  </a:lnTo>
                  <a:lnTo>
                    <a:pt x="552" y="2"/>
                  </a:lnTo>
                  <a:lnTo>
                    <a:pt x="545" y="0"/>
                  </a:lnTo>
                  <a:lnTo>
                    <a:pt x="539" y="7"/>
                  </a:lnTo>
                  <a:lnTo>
                    <a:pt x="532" y="10"/>
                  </a:lnTo>
                  <a:lnTo>
                    <a:pt x="521" y="13"/>
                  </a:lnTo>
                  <a:lnTo>
                    <a:pt x="515" y="16"/>
                  </a:lnTo>
                  <a:lnTo>
                    <a:pt x="507" y="18"/>
                  </a:lnTo>
                  <a:lnTo>
                    <a:pt x="501" y="16"/>
                  </a:lnTo>
                  <a:lnTo>
                    <a:pt x="494" y="9"/>
                  </a:lnTo>
                  <a:lnTo>
                    <a:pt x="478" y="8"/>
                  </a:lnTo>
                  <a:lnTo>
                    <a:pt x="469" y="9"/>
                  </a:lnTo>
                  <a:lnTo>
                    <a:pt x="458" y="8"/>
                  </a:lnTo>
                  <a:lnTo>
                    <a:pt x="447" y="14"/>
                  </a:lnTo>
                  <a:lnTo>
                    <a:pt x="442" y="15"/>
                  </a:lnTo>
                  <a:lnTo>
                    <a:pt x="437" y="14"/>
                  </a:lnTo>
                  <a:lnTo>
                    <a:pt x="430" y="15"/>
                  </a:lnTo>
                  <a:lnTo>
                    <a:pt x="425" y="13"/>
                  </a:lnTo>
                  <a:lnTo>
                    <a:pt x="419" y="18"/>
                  </a:lnTo>
                  <a:lnTo>
                    <a:pt x="412" y="21"/>
                  </a:lnTo>
                  <a:lnTo>
                    <a:pt x="404" y="21"/>
                  </a:lnTo>
                  <a:lnTo>
                    <a:pt x="369" y="24"/>
                  </a:lnTo>
                  <a:lnTo>
                    <a:pt x="361" y="27"/>
                  </a:lnTo>
                  <a:lnTo>
                    <a:pt x="343" y="32"/>
                  </a:lnTo>
                  <a:lnTo>
                    <a:pt x="336" y="39"/>
                  </a:lnTo>
                  <a:lnTo>
                    <a:pt x="331" y="40"/>
                  </a:lnTo>
                  <a:lnTo>
                    <a:pt x="326" y="42"/>
                  </a:lnTo>
                  <a:lnTo>
                    <a:pt x="322" y="48"/>
                  </a:lnTo>
                  <a:lnTo>
                    <a:pt x="318" y="54"/>
                  </a:lnTo>
                  <a:lnTo>
                    <a:pt x="310" y="58"/>
                  </a:lnTo>
                  <a:lnTo>
                    <a:pt x="303" y="54"/>
                  </a:lnTo>
                  <a:lnTo>
                    <a:pt x="296" y="61"/>
                  </a:lnTo>
                  <a:lnTo>
                    <a:pt x="291" y="60"/>
                  </a:lnTo>
                  <a:lnTo>
                    <a:pt x="285" y="61"/>
                  </a:lnTo>
                  <a:lnTo>
                    <a:pt x="277" y="65"/>
                  </a:lnTo>
                  <a:lnTo>
                    <a:pt x="266" y="81"/>
                  </a:lnTo>
                  <a:lnTo>
                    <a:pt x="255" y="87"/>
                  </a:lnTo>
                  <a:lnTo>
                    <a:pt x="246" y="90"/>
                  </a:lnTo>
                  <a:lnTo>
                    <a:pt x="242" y="90"/>
                  </a:lnTo>
                  <a:lnTo>
                    <a:pt x="242" y="94"/>
                  </a:lnTo>
                  <a:lnTo>
                    <a:pt x="243" y="97"/>
                  </a:lnTo>
                  <a:lnTo>
                    <a:pt x="247" y="100"/>
                  </a:lnTo>
                  <a:lnTo>
                    <a:pt x="248" y="102"/>
                  </a:lnTo>
                  <a:lnTo>
                    <a:pt x="251" y="106"/>
                  </a:lnTo>
                  <a:lnTo>
                    <a:pt x="253" y="107"/>
                  </a:lnTo>
                  <a:lnTo>
                    <a:pt x="255" y="109"/>
                  </a:lnTo>
                  <a:lnTo>
                    <a:pt x="255" y="110"/>
                  </a:lnTo>
                  <a:lnTo>
                    <a:pt x="253" y="110"/>
                  </a:lnTo>
                  <a:lnTo>
                    <a:pt x="253" y="111"/>
                  </a:lnTo>
                  <a:lnTo>
                    <a:pt x="256" y="118"/>
                  </a:lnTo>
                  <a:lnTo>
                    <a:pt x="254" y="122"/>
                  </a:lnTo>
                  <a:lnTo>
                    <a:pt x="256" y="128"/>
                  </a:lnTo>
                  <a:lnTo>
                    <a:pt x="257" y="135"/>
                  </a:lnTo>
                  <a:lnTo>
                    <a:pt x="256" y="141"/>
                  </a:lnTo>
                  <a:lnTo>
                    <a:pt x="256" y="147"/>
                  </a:lnTo>
                  <a:lnTo>
                    <a:pt x="255" y="150"/>
                  </a:lnTo>
                  <a:lnTo>
                    <a:pt x="259" y="154"/>
                  </a:lnTo>
                  <a:lnTo>
                    <a:pt x="260" y="157"/>
                  </a:lnTo>
                  <a:lnTo>
                    <a:pt x="260" y="161"/>
                  </a:lnTo>
                  <a:lnTo>
                    <a:pt x="258" y="164"/>
                  </a:lnTo>
                  <a:lnTo>
                    <a:pt x="258" y="168"/>
                  </a:lnTo>
                  <a:lnTo>
                    <a:pt x="259" y="173"/>
                  </a:lnTo>
                  <a:lnTo>
                    <a:pt x="262" y="177"/>
                  </a:lnTo>
                  <a:lnTo>
                    <a:pt x="262" y="181"/>
                  </a:lnTo>
                  <a:lnTo>
                    <a:pt x="266" y="190"/>
                  </a:lnTo>
                  <a:lnTo>
                    <a:pt x="273" y="197"/>
                  </a:lnTo>
                  <a:lnTo>
                    <a:pt x="277" y="200"/>
                  </a:lnTo>
                  <a:lnTo>
                    <a:pt x="277" y="201"/>
                  </a:lnTo>
                  <a:lnTo>
                    <a:pt x="274" y="202"/>
                  </a:lnTo>
                  <a:lnTo>
                    <a:pt x="270" y="207"/>
                  </a:lnTo>
                  <a:lnTo>
                    <a:pt x="270" y="212"/>
                  </a:lnTo>
                  <a:lnTo>
                    <a:pt x="273" y="215"/>
                  </a:lnTo>
                  <a:lnTo>
                    <a:pt x="273" y="216"/>
                  </a:lnTo>
                  <a:lnTo>
                    <a:pt x="270" y="216"/>
                  </a:lnTo>
                  <a:lnTo>
                    <a:pt x="266" y="214"/>
                  </a:lnTo>
                  <a:lnTo>
                    <a:pt x="257" y="215"/>
                  </a:lnTo>
                  <a:lnTo>
                    <a:pt x="249" y="213"/>
                  </a:lnTo>
                  <a:lnTo>
                    <a:pt x="247" y="214"/>
                  </a:lnTo>
                  <a:lnTo>
                    <a:pt x="226" y="214"/>
                  </a:lnTo>
                  <a:lnTo>
                    <a:pt x="220" y="216"/>
                  </a:lnTo>
                  <a:lnTo>
                    <a:pt x="218" y="217"/>
                  </a:lnTo>
                  <a:lnTo>
                    <a:pt x="214" y="219"/>
                  </a:lnTo>
                  <a:lnTo>
                    <a:pt x="210" y="217"/>
                  </a:lnTo>
                  <a:lnTo>
                    <a:pt x="209" y="217"/>
                  </a:lnTo>
                  <a:lnTo>
                    <a:pt x="207" y="221"/>
                  </a:lnTo>
                  <a:lnTo>
                    <a:pt x="208" y="225"/>
                  </a:lnTo>
                  <a:lnTo>
                    <a:pt x="207" y="228"/>
                  </a:lnTo>
                  <a:lnTo>
                    <a:pt x="206" y="230"/>
                  </a:lnTo>
                  <a:lnTo>
                    <a:pt x="197" y="234"/>
                  </a:lnTo>
                  <a:lnTo>
                    <a:pt x="191" y="235"/>
                  </a:lnTo>
                  <a:lnTo>
                    <a:pt x="186" y="236"/>
                  </a:lnTo>
                  <a:lnTo>
                    <a:pt x="181" y="235"/>
                  </a:lnTo>
                  <a:lnTo>
                    <a:pt x="178" y="235"/>
                  </a:lnTo>
                  <a:lnTo>
                    <a:pt x="175" y="237"/>
                  </a:lnTo>
                  <a:lnTo>
                    <a:pt x="174" y="240"/>
                  </a:lnTo>
                  <a:lnTo>
                    <a:pt x="174" y="245"/>
                  </a:lnTo>
                  <a:lnTo>
                    <a:pt x="175" y="246"/>
                  </a:lnTo>
                  <a:lnTo>
                    <a:pt x="178" y="247"/>
                  </a:lnTo>
                  <a:lnTo>
                    <a:pt x="179" y="248"/>
                  </a:lnTo>
                  <a:lnTo>
                    <a:pt x="176" y="251"/>
                  </a:lnTo>
                  <a:lnTo>
                    <a:pt x="175" y="258"/>
                  </a:lnTo>
                  <a:lnTo>
                    <a:pt x="176" y="259"/>
                  </a:lnTo>
                  <a:lnTo>
                    <a:pt x="177" y="258"/>
                  </a:lnTo>
                  <a:lnTo>
                    <a:pt x="179" y="258"/>
                  </a:lnTo>
                  <a:lnTo>
                    <a:pt x="180" y="260"/>
                  </a:lnTo>
                  <a:lnTo>
                    <a:pt x="183" y="262"/>
                  </a:lnTo>
                  <a:lnTo>
                    <a:pt x="184" y="265"/>
                  </a:lnTo>
                  <a:lnTo>
                    <a:pt x="183" y="267"/>
                  </a:lnTo>
                  <a:lnTo>
                    <a:pt x="168" y="269"/>
                  </a:lnTo>
                  <a:lnTo>
                    <a:pt x="151" y="280"/>
                  </a:lnTo>
                  <a:lnTo>
                    <a:pt x="147" y="281"/>
                  </a:lnTo>
                  <a:lnTo>
                    <a:pt x="138" y="284"/>
                  </a:lnTo>
                  <a:lnTo>
                    <a:pt x="131" y="290"/>
                  </a:lnTo>
                  <a:lnTo>
                    <a:pt x="129" y="294"/>
                  </a:lnTo>
                  <a:lnTo>
                    <a:pt x="129" y="296"/>
                  </a:lnTo>
                  <a:lnTo>
                    <a:pt x="127" y="300"/>
                  </a:lnTo>
                  <a:lnTo>
                    <a:pt x="123" y="303"/>
                  </a:lnTo>
                  <a:lnTo>
                    <a:pt x="119" y="307"/>
                  </a:lnTo>
                  <a:lnTo>
                    <a:pt x="108" y="312"/>
                  </a:lnTo>
                  <a:lnTo>
                    <a:pt x="97" y="313"/>
                  </a:lnTo>
                  <a:lnTo>
                    <a:pt x="90" y="313"/>
                  </a:lnTo>
                  <a:lnTo>
                    <a:pt x="87" y="315"/>
                  </a:lnTo>
                  <a:lnTo>
                    <a:pt x="77" y="314"/>
                  </a:lnTo>
                  <a:lnTo>
                    <a:pt x="75" y="316"/>
                  </a:lnTo>
                  <a:lnTo>
                    <a:pt x="75" y="323"/>
                  </a:lnTo>
                  <a:lnTo>
                    <a:pt x="74" y="323"/>
                  </a:lnTo>
                  <a:lnTo>
                    <a:pt x="68" y="323"/>
                  </a:lnTo>
                  <a:lnTo>
                    <a:pt x="64" y="322"/>
                  </a:lnTo>
                  <a:lnTo>
                    <a:pt x="61" y="323"/>
                  </a:lnTo>
                  <a:lnTo>
                    <a:pt x="56" y="322"/>
                  </a:lnTo>
                  <a:lnTo>
                    <a:pt x="53" y="324"/>
                  </a:lnTo>
                  <a:lnTo>
                    <a:pt x="49" y="328"/>
                  </a:lnTo>
                  <a:lnTo>
                    <a:pt x="44" y="330"/>
                  </a:lnTo>
                  <a:lnTo>
                    <a:pt x="40" y="334"/>
                  </a:lnTo>
                  <a:lnTo>
                    <a:pt x="31" y="335"/>
                  </a:lnTo>
                  <a:lnTo>
                    <a:pt x="18" y="343"/>
                  </a:lnTo>
                  <a:lnTo>
                    <a:pt x="0" y="357"/>
                  </a:lnTo>
                  <a:lnTo>
                    <a:pt x="0" y="358"/>
                  </a:lnTo>
                  <a:lnTo>
                    <a:pt x="664" y="358"/>
                  </a:lnTo>
                  <a:lnTo>
                    <a:pt x="664" y="352"/>
                  </a:lnTo>
                  <a:lnTo>
                    <a:pt x="661" y="337"/>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44" name="Freeform 1368">
              <a:extLst>
                <a:ext uri="{FF2B5EF4-FFF2-40B4-BE49-F238E27FC236}">
                  <a16:creationId xmlns:a16="http://schemas.microsoft.com/office/drawing/2014/main" id="{96786795-2260-4810-8455-5C7CBC243480}"/>
                </a:ext>
              </a:extLst>
            </p:cNvPr>
            <p:cNvSpPr>
              <a:spLocks/>
            </p:cNvSpPr>
            <p:nvPr/>
          </p:nvSpPr>
          <p:spPr bwMode="auto">
            <a:xfrm>
              <a:off x="5109251" y="4022834"/>
              <a:ext cx="556727" cy="336219"/>
            </a:xfrm>
            <a:custGeom>
              <a:avLst/>
              <a:gdLst>
                <a:gd name="T0" fmla="*/ 228 w 245"/>
                <a:gd name="T1" fmla="*/ 13 h 148"/>
                <a:gd name="T2" fmla="*/ 210 w 245"/>
                <a:gd name="T3" fmla="*/ 10 h 148"/>
                <a:gd name="T4" fmla="*/ 189 w 245"/>
                <a:gd name="T5" fmla="*/ 0 h 148"/>
                <a:gd name="T6" fmla="*/ 169 w 245"/>
                <a:gd name="T7" fmla="*/ 0 h 148"/>
                <a:gd name="T8" fmla="*/ 156 w 245"/>
                <a:gd name="T9" fmla="*/ 14 h 148"/>
                <a:gd name="T10" fmla="*/ 140 w 245"/>
                <a:gd name="T11" fmla="*/ 20 h 148"/>
                <a:gd name="T12" fmla="*/ 119 w 245"/>
                <a:gd name="T13" fmla="*/ 23 h 148"/>
                <a:gd name="T14" fmla="*/ 89 w 245"/>
                <a:gd name="T15" fmla="*/ 42 h 148"/>
                <a:gd name="T16" fmla="*/ 63 w 245"/>
                <a:gd name="T17" fmla="*/ 43 h 148"/>
                <a:gd name="T18" fmla="*/ 37 w 245"/>
                <a:gd name="T19" fmla="*/ 25 h 148"/>
                <a:gd name="T20" fmla="*/ 35 w 245"/>
                <a:gd name="T21" fmla="*/ 44 h 148"/>
                <a:gd name="T22" fmla="*/ 14 w 245"/>
                <a:gd name="T23" fmla="*/ 49 h 148"/>
                <a:gd name="T24" fmla="*/ 13 w 245"/>
                <a:gd name="T25" fmla="*/ 67 h 148"/>
                <a:gd name="T26" fmla="*/ 14 w 245"/>
                <a:gd name="T27" fmla="*/ 81 h 148"/>
                <a:gd name="T28" fmla="*/ 0 w 245"/>
                <a:gd name="T29" fmla="*/ 90 h 148"/>
                <a:gd name="T30" fmla="*/ 10 w 245"/>
                <a:gd name="T31" fmla="*/ 92 h 148"/>
                <a:gd name="T32" fmla="*/ 19 w 245"/>
                <a:gd name="T33" fmla="*/ 110 h 148"/>
                <a:gd name="T34" fmla="*/ 33 w 245"/>
                <a:gd name="T35" fmla="*/ 124 h 148"/>
                <a:gd name="T36" fmla="*/ 51 w 245"/>
                <a:gd name="T37" fmla="*/ 138 h 148"/>
                <a:gd name="T38" fmla="*/ 68 w 245"/>
                <a:gd name="T39" fmla="*/ 148 h 148"/>
                <a:gd name="T40" fmla="*/ 88 w 245"/>
                <a:gd name="T41" fmla="*/ 145 h 148"/>
                <a:gd name="T42" fmla="*/ 106 w 245"/>
                <a:gd name="T43" fmla="*/ 138 h 148"/>
                <a:gd name="T44" fmla="*/ 120 w 245"/>
                <a:gd name="T45" fmla="*/ 134 h 148"/>
                <a:gd name="T46" fmla="*/ 138 w 245"/>
                <a:gd name="T47" fmla="*/ 127 h 148"/>
                <a:gd name="T48" fmla="*/ 149 w 245"/>
                <a:gd name="T49" fmla="*/ 129 h 148"/>
                <a:gd name="T50" fmla="*/ 172 w 245"/>
                <a:gd name="T51" fmla="*/ 122 h 148"/>
                <a:gd name="T52" fmla="*/ 188 w 245"/>
                <a:gd name="T53" fmla="*/ 105 h 148"/>
                <a:gd name="T54" fmla="*/ 199 w 245"/>
                <a:gd name="T55" fmla="*/ 89 h 148"/>
                <a:gd name="T56" fmla="*/ 210 w 245"/>
                <a:gd name="T57" fmla="*/ 71 h 148"/>
                <a:gd name="T58" fmla="*/ 215 w 245"/>
                <a:gd name="T59" fmla="*/ 57 h 148"/>
                <a:gd name="T60" fmla="*/ 223 w 245"/>
                <a:gd name="T61" fmla="*/ 45 h 148"/>
                <a:gd name="T62" fmla="*/ 237 w 245"/>
                <a:gd name="T63" fmla="*/ 41 h 148"/>
                <a:gd name="T64" fmla="*/ 245 w 245"/>
                <a:gd name="T65" fmla="*/ 32 h 148"/>
                <a:gd name="T66" fmla="*/ 236 w 245"/>
                <a:gd name="T67" fmla="*/ 19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5" h="148">
                  <a:moveTo>
                    <a:pt x="236" y="19"/>
                  </a:moveTo>
                  <a:lnTo>
                    <a:pt x="228" y="13"/>
                  </a:lnTo>
                  <a:lnTo>
                    <a:pt x="219" y="8"/>
                  </a:lnTo>
                  <a:lnTo>
                    <a:pt x="210" y="10"/>
                  </a:lnTo>
                  <a:lnTo>
                    <a:pt x="199" y="2"/>
                  </a:lnTo>
                  <a:lnTo>
                    <a:pt x="189" y="0"/>
                  </a:lnTo>
                  <a:lnTo>
                    <a:pt x="181" y="1"/>
                  </a:lnTo>
                  <a:lnTo>
                    <a:pt x="169" y="0"/>
                  </a:lnTo>
                  <a:lnTo>
                    <a:pt x="159" y="7"/>
                  </a:lnTo>
                  <a:lnTo>
                    <a:pt x="156" y="14"/>
                  </a:lnTo>
                  <a:lnTo>
                    <a:pt x="149" y="17"/>
                  </a:lnTo>
                  <a:lnTo>
                    <a:pt x="140" y="20"/>
                  </a:lnTo>
                  <a:lnTo>
                    <a:pt x="129" y="17"/>
                  </a:lnTo>
                  <a:lnTo>
                    <a:pt x="119" y="23"/>
                  </a:lnTo>
                  <a:lnTo>
                    <a:pt x="98" y="29"/>
                  </a:lnTo>
                  <a:lnTo>
                    <a:pt x="89" y="42"/>
                  </a:lnTo>
                  <a:lnTo>
                    <a:pt x="85" y="42"/>
                  </a:lnTo>
                  <a:lnTo>
                    <a:pt x="63" y="43"/>
                  </a:lnTo>
                  <a:lnTo>
                    <a:pt x="47" y="31"/>
                  </a:lnTo>
                  <a:lnTo>
                    <a:pt x="37" y="25"/>
                  </a:lnTo>
                  <a:lnTo>
                    <a:pt x="37" y="38"/>
                  </a:lnTo>
                  <a:lnTo>
                    <a:pt x="35" y="44"/>
                  </a:lnTo>
                  <a:lnTo>
                    <a:pt x="18" y="44"/>
                  </a:lnTo>
                  <a:lnTo>
                    <a:pt x="14" y="49"/>
                  </a:lnTo>
                  <a:lnTo>
                    <a:pt x="19" y="55"/>
                  </a:lnTo>
                  <a:lnTo>
                    <a:pt x="13" y="67"/>
                  </a:lnTo>
                  <a:lnTo>
                    <a:pt x="13" y="74"/>
                  </a:lnTo>
                  <a:lnTo>
                    <a:pt x="14" y="81"/>
                  </a:lnTo>
                  <a:lnTo>
                    <a:pt x="7" y="82"/>
                  </a:lnTo>
                  <a:lnTo>
                    <a:pt x="0" y="90"/>
                  </a:lnTo>
                  <a:lnTo>
                    <a:pt x="5" y="90"/>
                  </a:lnTo>
                  <a:lnTo>
                    <a:pt x="10" y="92"/>
                  </a:lnTo>
                  <a:lnTo>
                    <a:pt x="13" y="102"/>
                  </a:lnTo>
                  <a:lnTo>
                    <a:pt x="19" y="110"/>
                  </a:lnTo>
                  <a:lnTo>
                    <a:pt x="26" y="114"/>
                  </a:lnTo>
                  <a:lnTo>
                    <a:pt x="33" y="124"/>
                  </a:lnTo>
                  <a:lnTo>
                    <a:pt x="43" y="128"/>
                  </a:lnTo>
                  <a:lnTo>
                    <a:pt x="51" y="138"/>
                  </a:lnTo>
                  <a:lnTo>
                    <a:pt x="58" y="141"/>
                  </a:lnTo>
                  <a:lnTo>
                    <a:pt x="68" y="148"/>
                  </a:lnTo>
                  <a:lnTo>
                    <a:pt x="79" y="147"/>
                  </a:lnTo>
                  <a:lnTo>
                    <a:pt x="88" y="145"/>
                  </a:lnTo>
                  <a:lnTo>
                    <a:pt x="97" y="139"/>
                  </a:lnTo>
                  <a:lnTo>
                    <a:pt x="106" y="138"/>
                  </a:lnTo>
                  <a:lnTo>
                    <a:pt x="110" y="135"/>
                  </a:lnTo>
                  <a:lnTo>
                    <a:pt x="120" y="134"/>
                  </a:lnTo>
                  <a:lnTo>
                    <a:pt x="131" y="127"/>
                  </a:lnTo>
                  <a:lnTo>
                    <a:pt x="138" y="127"/>
                  </a:lnTo>
                  <a:lnTo>
                    <a:pt x="146" y="124"/>
                  </a:lnTo>
                  <a:lnTo>
                    <a:pt x="149" y="129"/>
                  </a:lnTo>
                  <a:lnTo>
                    <a:pt x="152" y="129"/>
                  </a:lnTo>
                  <a:lnTo>
                    <a:pt x="172" y="122"/>
                  </a:lnTo>
                  <a:lnTo>
                    <a:pt x="183" y="117"/>
                  </a:lnTo>
                  <a:lnTo>
                    <a:pt x="188" y="105"/>
                  </a:lnTo>
                  <a:lnTo>
                    <a:pt x="193" y="99"/>
                  </a:lnTo>
                  <a:lnTo>
                    <a:pt x="199" y="89"/>
                  </a:lnTo>
                  <a:lnTo>
                    <a:pt x="202" y="80"/>
                  </a:lnTo>
                  <a:lnTo>
                    <a:pt x="210" y="71"/>
                  </a:lnTo>
                  <a:lnTo>
                    <a:pt x="211" y="64"/>
                  </a:lnTo>
                  <a:lnTo>
                    <a:pt x="215" y="57"/>
                  </a:lnTo>
                  <a:lnTo>
                    <a:pt x="215" y="52"/>
                  </a:lnTo>
                  <a:lnTo>
                    <a:pt x="223" y="45"/>
                  </a:lnTo>
                  <a:lnTo>
                    <a:pt x="233" y="41"/>
                  </a:lnTo>
                  <a:lnTo>
                    <a:pt x="237" y="41"/>
                  </a:lnTo>
                  <a:lnTo>
                    <a:pt x="242" y="36"/>
                  </a:lnTo>
                  <a:lnTo>
                    <a:pt x="245" y="32"/>
                  </a:lnTo>
                  <a:lnTo>
                    <a:pt x="242" y="24"/>
                  </a:lnTo>
                  <a:lnTo>
                    <a:pt x="236" y="19"/>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46" name="Freeform 1370">
              <a:extLst>
                <a:ext uri="{FF2B5EF4-FFF2-40B4-BE49-F238E27FC236}">
                  <a16:creationId xmlns:a16="http://schemas.microsoft.com/office/drawing/2014/main" id="{A8B3204C-884E-45E5-B028-E7EFF3ECBF36}"/>
                </a:ext>
              </a:extLst>
            </p:cNvPr>
            <p:cNvSpPr>
              <a:spLocks/>
            </p:cNvSpPr>
            <p:nvPr/>
          </p:nvSpPr>
          <p:spPr bwMode="auto">
            <a:xfrm>
              <a:off x="4948175" y="3183070"/>
              <a:ext cx="819453" cy="767829"/>
            </a:xfrm>
            <a:custGeom>
              <a:avLst/>
              <a:gdLst>
                <a:gd name="T0" fmla="*/ 350 w 361"/>
                <a:gd name="T1" fmla="*/ 226 h 338"/>
                <a:gd name="T2" fmla="*/ 340 w 361"/>
                <a:gd name="T3" fmla="*/ 197 h 338"/>
                <a:gd name="T4" fmla="*/ 329 w 361"/>
                <a:gd name="T5" fmla="*/ 154 h 338"/>
                <a:gd name="T6" fmla="*/ 353 w 361"/>
                <a:gd name="T7" fmla="*/ 129 h 338"/>
                <a:gd name="T8" fmla="*/ 342 w 361"/>
                <a:gd name="T9" fmla="*/ 60 h 338"/>
                <a:gd name="T10" fmla="*/ 338 w 361"/>
                <a:gd name="T11" fmla="*/ 41 h 338"/>
                <a:gd name="T12" fmla="*/ 301 w 361"/>
                <a:gd name="T13" fmla="*/ 30 h 338"/>
                <a:gd name="T14" fmla="*/ 207 w 361"/>
                <a:gd name="T15" fmla="*/ 26 h 338"/>
                <a:gd name="T16" fmla="*/ 183 w 361"/>
                <a:gd name="T17" fmla="*/ 30 h 338"/>
                <a:gd name="T18" fmla="*/ 170 w 361"/>
                <a:gd name="T19" fmla="*/ 32 h 338"/>
                <a:gd name="T20" fmla="*/ 157 w 361"/>
                <a:gd name="T21" fmla="*/ 11 h 338"/>
                <a:gd name="T22" fmla="*/ 169 w 361"/>
                <a:gd name="T23" fmla="*/ 10 h 338"/>
                <a:gd name="T24" fmla="*/ 151 w 361"/>
                <a:gd name="T25" fmla="*/ 0 h 338"/>
                <a:gd name="T26" fmla="*/ 97 w 361"/>
                <a:gd name="T27" fmla="*/ 13 h 338"/>
                <a:gd name="T28" fmla="*/ 46 w 361"/>
                <a:gd name="T29" fmla="*/ 42 h 338"/>
                <a:gd name="T30" fmla="*/ 17 w 361"/>
                <a:gd name="T31" fmla="*/ 57 h 338"/>
                <a:gd name="T32" fmla="*/ 4 w 361"/>
                <a:gd name="T33" fmla="*/ 60 h 338"/>
                <a:gd name="T34" fmla="*/ 11 w 361"/>
                <a:gd name="T35" fmla="*/ 72 h 338"/>
                <a:gd name="T36" fmla="*/ 7 w 361"/>
                <a:gd name="T37" fmla="*/ 84 h 338"/>
                <a:gd name="T38" fmla="*/ 2 w 361"/>
                <a:gd name="T39" fmla="*/ 112 h 338"/>
                <a:gd name="T40" fmla="*/ 10 w 361"/>
                <a:gd name="T41" fmla="*/ 133 h 338"/>
                <a:gd name="T42" fmla="*/ 14 w 361"/>
                <a:gd name="T43" fmla="*/ 160 h 338"/>
                <a:gd name="T44" fmla="*/ 16 w 361"/>
                <a:gd name="T45" fmla="*/ 194 h 338"/>
                <a:gd name="T46" fmla="*/ 27 w 361"/>
                <a:gd name="T47" fmla="*/ 222 h 338"/>
                <a:gd name="T48" fmla="*/ 26 w 361"/>
                <a:gd name="T49" fmla="*/ 242 h 338"/>
                <a:gd name="T50" fmla="*/ 46 w 361"/>
                <a:gd name="T51" fmla="*/ 242 h 338"/>
                <a:gd name="T52" fmla="*/ 71 w 361"/>
                <a:gd name="T53" fmla="*/ 253 h 338"/>
                <a:gd name="T54" fmla="*/ 80 w 361"/>
                <a:gd name="T55" fmla="*/ 257 h 338"/>
                <a:gd name="T56" fmla="*/ 94 w 361"/>
                <a:gd name="T57" fmla="*/ 278 h 338"/>
                <a:gd name="T58" fmla="*/ 101 w 361"/>
                <a:gd name="T59" fmla="*/ 265 h 338"/>
                <a:gd name="T60" fmla="*/ 130 w 361"/>
                <a:gd name="T61" fmla="*/ 283 h 338"/>
                <a:gd name="T62" fmla="*/ 146 w 361"/>
                <a:gd name="T63" fmla="*/ 290 h 338"/>
                <a:gd name="T64" fmla="*/ 179 w 361"/>
                <a:gd name="T65" fmla="*/ 318 h 338"/>
                <a:gd name="T66" fmla="*/ 198 w 361"/>
                <a:gd name="T67" fmla="*/ 317 h 338"/>
                <a:gd name="T68" fmla="*/ 215 w 361"/>
                <a:gd name="T69" fmla="*/ 332 h 338"/>
                <a:gd name="T70" fmla="*/ 240 w 361"/>
                <a:gd name="T71" fmla="*/ 322 h 338"/>
                <a:gd name="T72" fmla="*/ 259 w 361"/>
                <a:gd name="T73" fmla="*/ 320 h 338"/>
                <a:gd name="T74" fmla="*/ 282 w 361"/>
                <a:gd name="T75" fmla="*/ 324 h 338"/>
                <a:gd name="T76" fmla="*/ 302 w 361"/>
                <a:gd name="T77" fmla="*/ 337 h 338"/>
                <a:gd name="T78" fmla="*/ 310 w 361"/>
                <a:gd name="T79" fmla="*/ 329 h 338"/>
                <a:gd name="T80" fmla="*/ 333 w 361"/>
                <a:gd name="T81" fmla="*/ 282 h 338"/>
                <a:gd name="T82" fmla="*/ 361 w 361"/>
                <a:gd name="T83" fmla="*/ 253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1" h="338">
                  <a:moveTo>
                    <a:pt x="358" y="236"/>
                  </a:moveTo>
                  <a:lnTo>
                    <a:pt x="351" y="228"/>
                  </a:lnTo>
                  <a:lnTo>
                    <a:pt x="350" y="226"/>
                  </a:lnTo>
                  <a:lnTo>
                    <a:pt x="346" y="214"/>
                  </a:lnTo>
                  <a:lnTo>
                    <a:pt x="343" y="205"/>
                  </a:lnTo>
                  <a:lnTo>
                    <a:pt x="340" y="197"/>
                  </a:lnTo>
                  <a:lnTo>
                    <a:pt x="342" y="170"/>
                  </a:lnTo>
                  <a:lnTo>
                    <a:pt x="332" y="161"/>
                  </a:lnTo>
                  <a:lnTo>
                    <a:pt x="329" y="154"/>
                  </a:lnTo>
                  <a:lnTo>
                    <a:pt x="336" y="146"/>
                  </a:lnTo>
                  <a:lnTo>
                    <a:pt x="346" y="140"/>
                  </a:lnTo>
                  <a:lnTo>
                    <a:pt x="353" y="129"/>
                  </a:lnTo>
                  <a:lnTo>
                    <a:pt x="354" y="117"/>
                  </a:lnTo>
                  <a:lnTo>
                    <a:pt x="354" y="107"/>
                  </a:lnTo>
                  <a:lnTo>
                    <a:pt x="342" y="60"/>
                  </a:lnTo>
                  <a:lnTo>
                    <a:pt x="341" y="54"/>
                  </a:lnTo>
                  <a:lnTo>
                    <a:pt x="341" y="49"/>
                  </a:lnTo>
                  <a:lnTo>
                    <a:pt x="338" y="41"/>
                  </a:lnTo>
                  <a:lnTo>
                    <a:pt x="326" y="33"/>
                  </a:lnTo>
                  <a:lnTo>
                    <a:pt x="316" y="27"/>
                  </a:lnTo>
                  <a:lnTo>
                    <a:pt x="301" y="30"/>
                  </a:lnTo>
                  <a:lnTo>
                    <a:pt x="282" y="34"/>
                  </a:lnTo>
                  <a:lnTo>
                    <a:pt x="250" y="34"/>
                  </a:lnTo>
                  <a:lnTo>
                    <a:pt x="207" y="26"/>
                  </a:lnTo>
                  <a:lnTo>
                    <a:pt x="198" y="23"/>
                  </a:lnTo>
                  <a:lnTo>
                    <a:pt x="192" y="27"/>
                  </a:lnTo>
                  <a:lnTo>
                    <a:pt x="183" y="30"/>
                  </a:lnTo>
                  <a:lnTo>
                    <a:pt x="177" y="32"/>
                  </a:lnTo>
                  <a:lnTo>
                    <a:pt x="173" y="30"/>
                  </a:lnTo>
                  <a:lnTo>
                    <a:pt x="170" y="32"/>
                  </a:lnTo>
                  <a:lnTo>
                    <a:pt x="170" y="34"/>
                  </a:lnTo>
                  <a:lnTo>
                    <a:pt x="166" y="32"/>
                  </a:lnTo>
                  <a:lnTo>
                    <a:pt x="157" y="11"/>
                  </a:lnTo>
                  <a:lnTo>
                    <a:pt x="156" y="7"/>
                  </a:lnTo>
                  <a:lnTo>
                    <a:pt x="168" y="14"/>
                  </a:lnTo>
                  <a:lnTo>
                    <a:pt x="169" y="10"/>
                  </a:lnTo>
                  <a:lnTo>
                    <a:pt x="164" y="4"/>
                  </a:lnTo>
                  <a:lnTo>
                    <a:pt x="158" y="1"/>
                  </a:lnTo>
                  <a:lnTo>
                    <a:pt x="151" y="0"/>
                  </a:lnTo>
                  <a:lnTo>
                    <a:pt x="141" y="0"/>
                  </a:lnTo>
                  <a:lnTo>
                    <a:pt x="113" y="5"/>
                  </a:lnTo>
                  <a:lnTo>
                    <a:pt x="97" y="13"/>
                  </a:lnTo>
                  <a:lnTo>
                    <a:pt x="89" y="16"/>
                  </a:lnTo>
                  <a:lnTo>
                    <a:pt x="67" y="35"/>
                  </a:lnTo>
                  <a:lnTo>
                    <a:pt x="46" y="42"/>
                  </a:lnTo>
                  <a:lnTo>
                    <a:pt x="34" y="44"/>
                  </a:lnTo>
                  <a:lnTo>
                    <a:pt x="25" y="48"/>
                  </a:lnTo>
                  <a:lnTo>
                    <a:pt x="17" y="57"/>
                  </a:lnTo>
                  <a:lnTo>
                    <a:pt x="16" y="54"/>
                  </a:lnTo>
                  <a:lnTo>
                    <a:pt x="10" y="57"/>
                  </a:lnTo>
                  <a:lnTo>
                    <a:pt x="4" y="60"/>
                  </a:lnTo>
                  <a:lnTo>
                    <a:pt x="13" y="64"/>
                  </a:lnTo>
                  <a:lnTo>
                    <a:pt x="13" y="69"/>
                  </a:lnTo>
                  <a:lnTo>
                    <a:pt x="11" y="72"/>
                  </a:lnTo>
                  <a:lnTo>
                    <a:pt x="0" y="68"/>
                  </a:lnTo>
                  <a:lnTo>
                    <a:pt x="2" y="73"/>
                  </a:lnTo>
                  <a:lnTo>
                    <a:pt x="7" y="84"/>
                  </a:lnTo>
                  <a:lnTo>
                    <a:pt x="7" y="95"/>
                  </a:lnTo>
                  <a:lnTo>
                    <a:pt x="6" y="104"/>
                  </a:lnTo>
                  <a:lnTo>
                    <a:pt x="2" y="112"/>
                  </a:lnTo>
                  <a:lnTo>
                    <a:pt x="0" y="121"/>
                  </a:lnTo>
                  <a:lnTo>
                    <a:pt x="0" y="125"/>
                  </a:lnTo>
                  <a:lnTo>
                    <a:pt x="10" y="133"/>
                  </a:lnTo>
                  <a:lnTo>
                    <a:pt x="11" y="138"/>
                  </a:lnTo>
                  <a:lnTo>
                    <a:pt x="12" y="153"/>
                  </a:lnTo>
                  <a:lnTo>
                    <a:pt x="14" y="160"/>
                  </a:lnTo>
                  <a:lnTo>
                    <a:pt x="15" y="171"/>
                  </a:lnTo>
                  <a:lnTo>
                    <a:pt x="15" y="177"/>
                  </a:lnTo>
                  <a:lnTo>
                    <a:pt x="16" y="194"/>
                  </a:lnTo>
                  <a:lnTo>
                    <a:pt x="27" y="206"/>
                  </a:lnTo>
                  <a:lnTo>
                    <a:pt x="27" y="209"/>
                  </a:lnTo>
                  <a:lnTo>
                    <a:pt x="27" y="222"/>
                  </a:lnTo>
                  <a:lnTo>
                    <a:pt x="24" y="234"/>
                  </a:lnTo>
                  <a:lnTo>
                    <a:pt x="22" y="240"/>
                  </a:lnTo>
                  <a:lnTo>
                    <a:pt x="26" y="242"/>
                  </a:lnTo>
                  <a:lnTo>
                    <a:pt x="36" y="232"/>
                  </a:lnTo>
                  <a:lnTo>
                    <a:pt x="43" y="236"/>
                  </a:lnTo>
                  <a:lnTo>
                    <a:pt x="46" y="242"/>
                  </a:lnTo>
                  <a:lnTo>
                    <a:pt x="51" y="242"/>
                  </a:lnTo>
                  <a:lnTo>
                    <a:pt x="66" y="244"/>
                  </a:lnTo>
                  <a:lnTo>
                    <a:pt x="71" y="253"/>
                  </a:lnTo>
                  <a:lnTo>
                    <a:pt x="79" y="254"/>
                  </a:lnTo>
                  <a:lnTo>
                    <a:pt x="80" y="255"/>
                  </a:lnTo>
                  <a:lnTo>
                    <a:pt x="80" y="257"/>
                  </a:lnTo>
                  <a:lnTo>
                    <a:pt x="77" y="264"/>
                  </a:lnTo>
                  <a:lnTo>
                    <a:pt x="90" y="276"/>
                  </a:lnTo>
                  <a:lnTo>
                    <a:pt x="94" y="278"/>
                  </a:lnTo>
                  <a:lnTo>
                    <a:pt x="102" y="273"/>
                  </a:lnTo>
                  <a:lnTo>
                    <a:pt x="100" y="269"/>
                  </a:lnTo>
                  <a:lnTo>
                    <a:pt x="101" y="265"/>
                  </a:lnTo>
                  <a:lnTo>
                    <a:pt x="117" y="271"/>
                  </a:lnTo>
                  <a:lnTo>
                    <a:pt x="130" y="273"/>
                  </a:lnTo>
                  <a:lnTo>
                    <a:pt x="130" y="283"/>
                  </a:lnTo>
                  <a:lnTo>
                    <a:pt x="137" y="288"/>
                  </a:lnTo>
                  <a:lnTo>
                    <a:pt x="140" y="287"/>
                  </a:lnTo>
                  <a:lnTo>
                    <a:pt x="146" y="290"/>
                  </a:lnTo>
                  <a:lnTo>
                    <a:pt x="159" y="309"/>
                  </a:lnTo>
                  <a:lnTo>
                    <a:pt x="171" y="314"/>
                  </a:lnTo>
                  <a:lnTo>
                    <a:pt x="179" y="318"/>
                  </a:lnTo>
                  <a:lnTo>
                    <a:pt x="186" y="317"/>
                  </a:lnTo>
                  <a:lnTo>
                    <a:pt x="193" y="313"/>
                  </a:lnTo>
                  <a:lnTo>
                    <a:pt x="198" y="317"/>
                  </a:lnTo>
                  <a:lnTo>
                    <a:pt x="205" y="323"/>
                  </a:lnTo>
                  <a:lnTo>
                    <a:pt x="209" y="330"/>
                  </a:lnTo>
                  <a:lnTo>
                    <a:pt x="215" y="332"/>
                  </a:lnTo>
                  <a:lnTo>
                    <a:pt x="222" y="329"/>
                  </a:lnTo>
                  <a:lnTo>
                    <a:pt x="227" y="322"/>
                  </a:lnTo>
                  <a:lnTo>
                    <a:pt x="240" y="322"/>
                  </a:lnTo>
                  <a:lnTo>
                    <a:pt x="247" y="326"/>
                  </a:lnTo>
                  <a:lnTo>
                    <a:pt x="251" y="323"/>
                  </a:lnTo>
                  <a:lnTo>
                    <a:pt x="259" y="320"/>
                  </a:lnTo>
                  <a:lnTo>
                    <a:pt x="267" y="319"/>
                  </a:lnTo>
                  <a:lnTo>
                    <a:pt x="275" y="320"/>
                  </a:lnTo>
                  <a:lnTo>
                    <a:pt x="282" y="324"/>
                  </a:lnTo>
                  <a:lnTo>
                    <a:pt x="287" y="330"/>
                  </a:lnTo>
                  <a:lnTo>
                    <a:pt x="295" y="335"/>
                  </a:lnTo>
                  <a:lnTo>
                    <a:pt x="302" y="337"/>
                  </a:lnTo>
                  <a:lnTo>
                    <a:pt x="305" y="338"/>
                  </a:lnTo>
                  <a:lnTo>
                    <a:pt x="312" y="337"/>
                  </a:lnTo>
                  <a:lnTo>
                    <a:pt x="310" y="329"/>
                  </a:lnTo>
                  <a:lnTo>
                    <a:pt x="312" y="319"/>
                  </a:lnTo>
                  <a:lnTo>
                    <a:pt x="324" y="294"/>
                  </a:lnTo>
                  <a:lnTo>
                    <a:pt x="333" y="282"/>
                  </a:lnTo>
                  <a:lnTo>
                    <a:pt x="346" y="273"/>
                  </a:lnTo>
                  <a:lnTo>
                    <a:pt x="358" y="263"/>
                  </a:lnTo>
                  <a:lnTo>
                    <a:pt x="361" y="253"/>
                  </a:lnTo>
                  <a:lnTo>
                    <a:pt x="358" y="243"/>
                  </a:lnTo>
                  <a:lnTo>
                    <a:pt x="358" y="236"/>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47" name="Freeform 1371">
              <a:extLst>
                <a:ext uri="{FF2B5EF4-FFF2-40B4-BE49-F238E27FC236}">
                  <a16:creationId xmlns:a16="http://schemas.microsoft.com/office/drawing/2014/main" id="{2317723A-7211-4B21-9A35-2765E39AF1B1}"/>
                </a:ext>
              </a:extLst>
            </p:cNvPr>
            <p:cNvSpPr>
              <a:spLocks/>
            </p:cNvSpPr>
            <p:nvPr/>
          </p:nvSpPr>
          <p:spPr bwMode="auto">
            <a:xfrm>
              <a:off x="5511157" y="2704545"/>
              <a:ext cx="613026" cy="358111"/>
            </a:xfrm>
            <a:custGeom>
              <a:avLst/>
              <a:gdLst>
                <a:gd name="T0" fmla="*/ 266 w 270"/>
                <a:gd name="T1" fmla="*/ 98 h 158"/>
                <a:gd name="T2" fmla="*/ 257 w 270"/>
                <a:gd name="T3" fmla="*/ 78 h 158"/>
                <a:gd name="T4" fmla="*/ 247 w 270"/>
                <a:gd name="T5" fmla="*/ 74 h 158"/>
                <a:gd name="T6" fmla="*/ 253 w 270"/>
                <a:gd name="T7" fmla="*/ 53 h 158"/>
                <a:gd name="T8" fmla="*/ 249 w 270"/>
                <a:gd name="T9" fmla="*/ 43 h 158"/>
                <a:gd name="T10" fmla="*/ 242 w 270"/>
                <a:gd name="T11" fmla="*/ 36 h 158"/>
                <a:gd name="T12" fmla="*/ 238 w 270"/>
                <a:gd name="T13" fmla="*/ 31 h 158"/>
                <a:gd name="T14" fmla="*/ 216 w 270"/>
                <a:gd name="T15" fmla="*/ 29 h 158"/>
                <a:gd name="T16" fmla="*/ 206 w 270"/>
                <a:gd name="T17" fmla="*/ 31 h 158"/>
                <a:gd name="T18" fmla="*/ 189 w 270"/>
                <a:gd name="T19" fmla="*/ 13 h 158"/>
                <a:gd name="T20" fmla="*/ 170 w 270"/>
                <a:gd name="T21" fmla="*/ 2 h 158"/>
                <a:gd name="T22" fmla="*/ 141 w 270"/>
                <a:gd name="T23" fmla="*/ 2 h 158"/>
                <a:gd name="T24" fmla="*/ 127 w 270"/>
                <a:gd name="T25" fmla="*/ 9 h 158"/>
                <a:gd name="T26" fmla="*/ 123 w 270"/>
                <a:gd name="T27" fmla="*/ 55 h 158"/>
                <a:gd name="T28" fmla="*/ 116 w 270"/>
                <a:gd name="T29" fmla="*/ 64 h 158"/>
                <a:gd name="T30" fmla="*/ 113 w 270"/>
                <a:gd name="T31" fmla="*/ 71 h 158"/>
                <a:gd name="T32" fmla="*/ 102 w 270"/>
                <a:gd name="T33" fmla="*/ 71 h 158"/>
                <a:gd name="T34" fmla="*/ 88 w 270"/>
                <a:gd name="T35" fmla="*/ 65 h 158"/>
                <a:gd name="T36" fmla="*/ 80 w 270"/>
                <a:gd name="T37" fmla="*/ 49 h 158"/>
                <a:gd name="T38" fmla="*/ 77 w 270"/>
                <a:gd name="T39" fmla="*/ 51 h 158"/>
                <a:gd name="T40" fmla="*/ 62 w 270"/>
                <a:gd name="T41" fmla="*/ 30 h 158"/>
                <a:gd name="T42" fmla="*/ 43 w 270"/>
                <a:gd name="T43" fmla="*/ 27 h 158"/>
                <a:gd name="T44" fmla="*/ 28 w 270"/>
                <a:gd name="T45" fmla="*/ 34 h 158"/>
                <a:gd name="T46" fmla="*/ 17 w 270"/>
                <a:gd name="T47" fmla="*/ 51 h 158"/>
                <a:gd name="T48" fmla="*/ 13 w 270"/>
                <a:gd name="T49" fmla="*/ 70 h 158"/>
                <a:gd name="T50" fmla="*/ 3 w 270"/>
                <a:gd name="T51" fmla="*/ 88 h 158"/>
                <a:gd name="T52" fmla="*/ 2 w 270"/>
                <a:gd name="T53" fmla="*/ 129 h 158"/>
                <a:gd name="T54" fmla="*/ 14 w 270"/>
                <a:gd name="T55" fmla="*/ 127 h 158"/>
                <a:gd name="T56" fmla="*/ 30 w 270"/>
                <a:gd name="T57" fmla="*/ 112 h 158"/>
                <a:gd name="T58" fmla="*/ 56 w 270"/>
                <a:gd name="T59" fmla="*/ 107 h 158"/>
                <a:gd name="T60" fmla="*/ 66 w 270"/>
                <a:gd name="T61" fmla="*/ 110 h 158"/>
                <a:gd name="T62" fmla="*/ 76 w 270"/>
                <a:gd name="T63" fmla="*/ 108 h 158"/>
                <a:gd name="T64" fmla="*/ 85 w 270"/>
                <a:gd name="T65" fmla="*/ 108 h 158"/>
                <a:gd name="T66" fmla="*/ 102 w 270"/>
                <a:gd name="T67" fmla="*/ 109 h 158"/>
                <a:gd name="T68" fmla="*/ 133 w 270"/>
                <a:gd name="T69" fmla="*/ 115 h 158"/>
                <a:gd name="T70" fmla="*/ 146 w 270"/>
                <a:gd name="T71" fmla="*/ 105 h 158"/>
                <a:gd name="T72" fmla="*/ 156 w 270"/>
                <a:gd name="T73" fmla="*/ 123 h 158"/>
                <a:gd name="T74" fmla="*/ 171 w 270"/>
                <a:gd name="T75" fmla="*/ 124 h 158"/>
                <a:gd name="T76" fmla="*/ 202 w 270"/>
                <a:gd name="T77" fmla="*/ 152 h 158"/>
                <a:gd name="T78" fmla="*/ 211 w 270"/>
                <a:gd name="T79" fmla="*/ 157 h 158"/>
                <a:gd name="T80" fmla="*/ 221 w 270"/>
                <a:gd name="T81" fmla="*/ 155 h 158"/>
                <a:gd name="T82" fmla="*/ 226 w 270"/>
                <a:gd name="T83" fmla="*/ 146 h 158"/>
                <a:gd name="T84" fmla="*/ 241 w 270"/>
                <a:gd name="T85" fmla="*/ 150 h 158"/>
                <a:gd name="T86" fmla="*/ 250 w 270"/>
                <a:gd name="T87" fmla="*/ 135 h 158"/>
                <a:gd name="T88" fmla="*/ 262 w 270"/>
                <a:gd name="T89" fmla="*/ 126 h 158"/>
                <a:gd name="T90" fmla="*/ 270 w 270"/>
                <a:gd name="T91" fmla="*/ 119 h 158"/>
                <a:gd name="T92" fmla="*/ 268 w 270"/>
                <a:gd name="T93" fmla="*/ 10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0" h="158">
                  <a:moveTo>
                    <a:pt x="268" y="104"/>
                  </a:moveTo>
                  <a:lnTo>
                    <a:pt x="266" y="98"/>
                  </a:lnTo>
                  <a:lnTo>
                    <a:pt x="257" y="84"/>
                  </a:lnTo>
                  <a:lnTo>
                    <a:pt x="257" y="78"/>
                  </a:lnTo>
                  <a:lnTo>
                    <a:pt x="252" y="76"/>
                  </a:lnTo>
                  <a:lnTo>
                    <a:pt x="247" y="74"/>
                  </a:lnTo>
                  <a:lnTo>
                    <a:pt x="249" y="69"/>
                  </a:lnTo>
                  <a:lnTo>
                    <a:pt x="253" y="53"/>
                  </a:lnTo>
                  <a:lnTo>
                    <a:pt x="252" y="48"/>
                  </a:lnTo>
                  <a:lnTo>
                    <a:pt x="249" y="43"/>
                  </a:lnTo>
                  <a:lnTo>
                    <a:pt x="245" y="40"/>
                  </a:lnTo>
                  <a:lnTo>
                    <a:pt x="242" y="36"/>
                  </a:lnTo>
                  <a:lnTo>
                    <a:pt x="239" y="31"/>
                  </a:lnTo>
                  <a:lnTo>
                    <a:pt x="238" y="31"/>
                  </a:lnTo>
                  <a:lnTo>
                    <a:pt x="227" y="28"/>
                  </a:lnTo>
                  <a:lnTo>
                    <a:pt x="216" y="29"/>
                  </a:lnTo>
                  <a:lnTo>
                    <a:pt x="212" y="31"/>
                  </a:lnTo>
                  <a:lnTo>
                    <a:pt x="206" y="31"/>
                  </a:lnTo>
                  <a:lnTo>
                    <a:pt x="192" y="18"/>
                  </a:lnTo>
                  <a:lnTo>
                    <a:pt x="189" y="13"/>
                  </a:lnTo>
                  <a:lnTo>
                    <a:pt x="178" y="8"/>
                  </a:lnTo>
                  <a:lnTo>
                    <a:pt x="170" y="2"/>
                  </a:lnTo>
                  <a:lnTo>
                    <a:pt x="159" y="0"/>
                  </a:lnTo>
                  <a:lnTo>
                    <a:pt x="141" y="2"/>
                  </a:lnTo>
                  <a:lnTo>
                    <a:pt x="133" y="8"/>
                  </a:lnTo>
                  <a:lnTo>
                    <a:pt x="127" y="9"/>
                  </a:lnTo>
                  <a:lnTo>
                    <a:pt x="124" y="13"/>
                  </a:lnTo>
                  <a:lnTo>
                    <a:pt x="123" y="55"/>
                  </a:lnTo>
                  <a:lnTo>
                    <a:pt x="121" y="60"/>
                  </a:lnTo>
                  <a:lnTo>
                    <a:pt x="116" y="64"/>
                  </a:lnTo>
                  <a:lnTo>
                    <a:pt x="115" y="74"/>
                  </a:lnTo>
                  <a:lnTo>
                    <a:pt x="113" y="71"/>
                  </a:lnTo>
                  <a:lnTo>
                    <a:pt x="112" y="66"/>
                  </a:lnTo>
                  <a:lnTo>
                    <a:pt x="102" y="71"/>
                  </a:lnTo>
                  <a:lnTo>
                    <a:pt x="99" y="71"/>
                  </a:lnTo>
                  <a:lnTo>
                    <a:pt x="88" y="65"/>
                  </a:lnTo>
                  <a:lnTo>
                    <a:pt x="83" y="60"/>
                  </a:lnTo>
                  <a:lnTo>
                    <a:pt x="80" y="49"/>
                  </a:lnTo>
                  <a:lnTo>
                    <a:pt x="79" y="57"/>
                  </a:lnTo>
                  <a:lnTo>
                    <a:pt x="77" y="51"/>
                  </a:lnTo>
                  <a:lnTo>
                    <a:pt x="76" y="45"/>
                  </a:lnTo>
                  <a:lnTo>
                    <a:pt x="62" y="30"/>
                  </a:lnTo>
                  <a:lnTo>
                    <a:pt x="57" y="22"/>
                  </a:lnTo>
                  <a:lnTo>
                    <a:pt x="43" y="27"/>
                  </a:lnTo>
                  <a:lnTo>
                    <a:pt x="34" y="29"/>
                  </a:lnTo>
                  <a:lnTo>
                    <a:pt x="28" y="34"/>
                  </a:lnTo>
                  <a:lnTo>
                    <a:pt x="22" y="41"/>
                  </a:lnTo>
                  <a:lnTo>
                    <a:pt x="17" y="51"/>
                  </a:lnTo>
                  <a:lnTo>
                    <a:pt x="16" y="61"/>
                  </a:lnTo>
                  <a:lnTo>
                    <a:pt x="13" y="70"/>
                  </a:lnTo>
                  <a:lnTo>
                    <a:pt x="9" y="77"/>
                  </a:lnTo>
                  <a:lnTo>
                    <a:pt x="3" y="88"/>
                  </a:lnTo>
                  <a:lnTo>
                    <a:pt x="0" y="121"/>
                  </a:lnTo>
                  <a:lnTo>
                    <a:pt x="2" y="129"/>
                  </a:lnTo>
                  <a:lnTo>
                    <a:pt x="9" y="130"/>
                  </a:lnTo>
                  <a:lnTo>
                    <a:pt x="14" y="127"/>
                  </a:lnTo>
                  <a:lnTo>
                    <a:pt x="20" y="118"/>
                  </a:lnTo>
                  <a:lnTo>
                    <a:pt x="30" y="112"/>
                  </a:lnTo>
                  <a:lnTo>
                    <a:pt x="45" y="107"/>
                  </a:lnTo>
                  <a:lnTo>
                    <a:pt x="56" y="107"/>
                  </a:lnTo>
                  <a:lnTo>
                    <a:pt x="60" y="107"/>
                  </a:lnTo>
                  <a:lnTo>
                    <a:pt x="66" y="110"/>
                  </a:lnTo>
                  <a:lnTo>
                    <a:pt x="71" y="110"/>
                  </a:lnTo>
                  <a:lnTo>
                    <a:pt x="76" y="108"/>
                  </a:lnTo>
                  <a:lnTo>
                    <a:pt x="81" y="109"/>
                  </a:lnTo>
                  <a:lnTo>
                    <a:pt x="85" y="108"/>
                  </a:lnTo>
                  <a:lnTo>
                    <a:pt x="96" y="109"/>
                  </a:lnTo>
                  <a:lnTo>
                    <a:pt x="102" y="109"/>
                  </a:lnTo>
                  <a:lnTo>
                    <a:pt x="123" y="117"/>
                  </a:lnTo>
                  <a:lnTo>
                    <a:pt x="133" y="115"/>
                  </a:lnTo>
                  <a:lnTo>
                    <a:pt x="140" y="106"/>
                  </a:lnTo>
                  <a:lnTo>
                    <a:pt x="146" y="105"/>
                  </a:lnTo>
                  <a:lnTo>
                    <a:pt x="149" y="108"/>
                  </a:lnTo>
                  <a:lnTo>
                    <a:pt x="156" y="123"/>
                  </a:lnTo>
                  <a:lnTo>
                    <a:pt x="161" y="126"/>
                  </a:lnTo>
                  <a:lnTo>
                    <a:pt x="171" y="124"/>
                  </a:lnTo>
                  <a:lnTo>
                    <a:pt x="189" y="137"/>
                  </a:lnTo>
                  <a:lnTo>
                    <a:pt x="202" y="152"/>
                  </a:lnTo>
                  <a:lnTo>
                    <a:pt x="206" y="154"/>
                  </a:lnTo>
                  <a:lnTo>
                    <a:pt x="211" y="157"/>
                  </a:lnTo>
                  <a:lnTo>
                    <a:pt x="216" y="158"/>
                  </a:lnTo>
                  <a:lnTo>
                    <a:pt x="221" y="155"/>
                  </a:lnTo>
                  <a:lnTo>
                    <a:pt x="222" y="150"/>
                  </a:lnTo>
                  <a:lnTo>
                    <a:pt x="226" y="146"/>
                  </a:lnTo>
                  <a:lnTo>
                    <a:pt x="237" y="151"/>
                  </a:lnTo>
                  <a:lnTo>
                    <a:pt x="241" y="150"/>
                  </a:lnTo>
                  <a:lnTo>
                    <a:pt x="248" y="141"/>
                  </a:lnTo>
                  <a:lnTo>
                    <a:pt x="250" y="135"/>
                  </a:lnTo>
                  <a:lnTo>
                    <a:pt x="258" y="128"/>
                  </a:lnTo>
                  <a:lnTo>
                    <a:pt x="262" y="126"/>
                  </a:lnTo>
                  <a:lnTo>
                    <a:pt x="269" y="124"/>
                  </a:lnTo>
                  <a:lnTo>
                    <a:pt x="270" y="119"/>
                  </a:lnTo>
                  <a:lnTo>
                    <a:pt x="270" y="109"/>
                  </a:lnTo>
                  <a:lnTo>
                    <a:pt x="268" y="104"/>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48" name="Freeform 1372">
              <a:extLst>
                <a:ext uri="{FF2B5EF4-FFF2-40B4-BE49-F238E27FC236}">
                  <a16:creationId xmlns:a16="http://schemas.microsoft.com/office/drawing/2014/main" id="{6D0BB3F8-FC1B-4B24-9806-4755DC739395}"/>
                </a:ext>
              </a:extLst>
            </p:cNvPr>
            <p:cNvSpPr>
              <a:spLocks/>
            </p:cNvSpPr>
            <p:nvPr/>
          </p:nvSpPr>
          <p:spPr bwMode="auto">
            <a:xfrm>
              <a:off x="3163833" y="2033672"/>
              <a:ext cx="29712" cy="15638"/>
            </a:xfrm>
            <a:custGeom>
              <a:avLst/>
              <a:gdLst>
                <a:gd name="T0" fmla="*/ 2 w 13"/>
                <a:gd name="T1" fmla="*/ 0 h 7"/>
                <a:gd name="T2" fmla="*/ 0 w 13"/>
                <a:gd name="T3" fmla="*/ 2 h 7"/>
                <a:gd name="T4" fmla="*/ 2 w 13"/>
                <a:gd name="T5" fmla="*/ 5 h 7"/>
                <a:gd name="T6" fmla="*/ 7 w 13"/>
                <a:gd name="T7" fmla="*/ 7 h 7"/>
                <a:gd name="T8" fmla="*/ 11 w 13"/>
                <a:gd name="T9" fmla="*/ 7 h 7"/>
                <a:gd name="T10" fmla="*/ 13 w 13"/>
                <a:gd name="T11" fmla="*/ 4 h 7"/>
                <a:gd name="T12" fmla="*/ 11 w 13"/>
                <a:gd name="T13" fmla="*/ 2 h 7"/>
                <a:gd name="T14" fmla="*/ 2 w 13"/>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2" y="0"/>
                  </a:moveTo>
                  <a:lnTo>
                    <a:pt x="0" y="2"/>
                  </a:lnTo>
                  <a:lnTo>
                    <a:pt x="2" y="5"/>
                  </a:lnTo>
                  <a:lnTo>
                    <a:pt x="7" y="7"/>
                  </a:lnTo>
                  <a:lnTo>
                    <a:pt x="11" y="7"/>
                  </a:lnTo>
                  <a:lnTo>
                    <a:pt x="13" y="4"/>
                  </a:lnTo>
                  <a:lnTo>
                    <a:pt x="11" y="2"/>
                  </a:lnTo>
                  <a:lnTo>
                    <a:pt x="2" y="0"/>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49" name="Freeform 1373">
              <a:extLst>
                <a:ext uri="{FF2B5EF4-FFF2-40B4-BE49-F238E27FC236}">
                  <a16:creationId xmlns:a16="http://schemas.microsoft.com/office/drawing/2014/main" id="{AA41D46A-332E-4C3C-9E77-8F796E19D3AA}"/>
                </a:ext>
              </a:extLst>
            </p:cNvPr>
            <p:cNvSpPr>
              <a:spLocks/>
            </p:cNvSpPr>
            <p:nvPr/>
          </p:nvSpPr>
          <p:spPr bwMode="auto">
            <a:xfrm>
              <a:off x="3182599" y="2007088"/>
              <a:ext cx="37532" cy="56297"/>
            </a:xfrm>
            <a:custGeom>
              <a:avLst/>
              <a:gdLst>
                <a:gd name="T0" fmla="*/ 15 w 17"/>
                <a:gd name="T1" fmla="*/ 13 h 25"/>
                <a:gd name="T2" fmla="*/ 8 w 17"/>
                <a:gd name="T3" fmla="*/ 4 h 25"/>
                <a:gd name="T4" fmla="*/ 2 w 17"/>
                <a:gd name="T5" fmla="*/ 0 h 25"/>
                <a:gd name="T6" fmla="*/ 0 w 17"/>
                <a:gd name="T7" fmla="*/ 7 h 25"/>
                <a:gd name="T8" fmla="*/ 0 w 17"/>
                <a:gd name="T9" fmla="*/ 10 h 25"/>
                <a:gd name="T10" fmla="*/ 7 w 17"/>
                <a:gd name="T11" fmla="*/ 13 h 25"/>
                <a:gd name="T12" fmla="*/ 13 w 17"/>
                <a:gd name="T13" fmla="*/ 19 h 25"/>
                <a:gd name="T14" fmla="*/ 13 w 17"/>
                <a:gd name="T15" fmla="*/ 24 h 25"/>
                <a:gd name="T16" fmla="*/ 13 w 17"/>
                <a:gd name="T17" fmla="*/ 25 h 25"/>
                <a:gd name="T18" fmla="*/ 17 w 17"/>
                <a:gd name="T19" fmla="*/ 24 h 25"/>
                <a:gd name="T20" fmla="*/ 17 w 17"/>
                <a:gd name="T21" fmla="*/ 25 h 25"/>
                <a:gd name="T22" fmla="*/ 17 w 17"/>
                <a:gd name="T23" fmla="*/ 19 h 25"/>
                <a:gd name="T24" fmla="*/ 15 w 17"/>
                <a:gd name="T25"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25">
                  <a:moveTo>
                    <a:pt x="15" y="13"/>
                  </a:moveTo>
                  <a:lnTo>
                    <a:pt x="8" y="4"/>
                  </a:lnTo>
                  <a:lnTo>
                    <a:pt x="2" y="0"/>
                  </a:lnTo>
                  <a:lnTo>
                    <a:pt x="0" y="7"/>
                  </a:lnTo>
                  <a:lnTo>
                    <a:pt x="0" y="10"/>
                  </a:lnTo>
                  <a:lnTo>
                    <a:pt x="7" y="13"/>
                  </a:lnTo>
                  <a:lnTo>
                    <a:pt x="13" y="19"/>
                  </a:lnTo>
                  <a:lnTo>
                    <a:pt x="13" y="24"/>
                  </a:lnTo>
                  <a:lnTo>
                    <a:pt x="13" y="25"/>
                  </a:lnTo>
                  <a:lnTo>
                    <a:pt x="17" y="24"/>
                  </a:lnTo>
                  <a:lnTo>
                    <a:pt x="17" y="25"/>
                  </a:lnTo>
                  <a:lnTo>
                    <a:pt x="17" y="19"/>
                  </a:lnTo>
                  <a:lnTo>
                    <a:pt x="15" y="13"/>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50" name="Freeform 1374">
              <a:extLst>
                <a:ext uri="{FF2B5EF4-FFF2-40B4-BE49-F238E27FC236}">
                  <a16:creationId xmlns:a16="http://schemas.microsoft.com/office/drawing/2014/main" id="{2CFBA885-FF02-49F9-BA73-55E3B09D198B}"/>
                </a:ext>
              </a:extLst>
            </p:cNvPr>
            <p:cNvSpPr>
              <a:spLocks/>
            </p:cNvSpPr>
            <p:nvPr/>
          </p:nvSpPr>
          <p:spPr bwMode="auto">
            <a:xfrm>
              <a:off x="3199801" y="2002396"/>
              <a:ext cx="37532" cy="42223"/>
            </a:xfrm>
            <a:custGeom>
              <a:avLst/>
              <a:gdLst>
                <a:gd name="T0" fmla="*/ 9 w 16"/>
                <a:gd name="T1" fmla="*/ 6 h 19"/>
                <a:gd name="T2" fmla="*/ 7 w 16"/>
                <a:gd name="T3" fmla="*/ 5 h 19"/>
                <a:gd name="T4" fmla="*/ 3 w 16"/>
                <a:gd name="T5" fmla="*/ 0 h 19"/>
                <a:gd name="T6" fmla="*/ 0 w 16"/>
                <a:gd name="T7" fmla="*/ 1 h 19"/>
                <a:gd name="T8" fmla="*/ 1 w 16"/>
                <a:gd name="T9" fmla="*/ 6 h 19"/>
                <a:gd name="T10" fmla="*/ 6 w 16"/>
                <a:gd name="T11" fmla="*/ 10 h 19"/>
                <a:gd name="T12" fmla="*/ 9 w 16"/>
                <a:gd name="T13" fmla="*/ 18 h 19"/>
                <a:gd name="T14" fmla="*/ 12 w 16"/>
                <a:gd name="T15" fmla="*/ 19 h 19"/>
                <a:gd name="T16" fmla="*/ 16 w 16"/>
                <a:gd name="T17" fmla="*/ 18 h 19"/>
                <a:gd name="T18" fmla="*/ 16 w 16"/>
                <a:gd name="T19" fmla="*/ 16 h 19"/>
                <a:gd name="T20" fmla="*/ 9 w 16"/>
                <a:gd name="T21" fmla="*/ 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9">
                  <a:moveTo>
                    <a:pt x="9" y="6"/>
                  </a:moveTo>
                  <a:lnTo>
                    <a:pt x="7" y="5"/>
                  </a:lnTo>
                  <a:lnTo>
                    <a:pt x="3" y="0"/>
                  </a:lnTo>
                  <a:lnTo>
                    <a:pt x="0" y="1"/>
                  </a:lnTo>
                  <a:lnTo>
                    <a:pt x="1" y="6"/>
                  </a:lnTo>
                  <a:lnTo>
                    <a:pt x="6" y="10"/>
                  </a:lnTo>
                  <a:lnTo>
                    <a:pt x="9" y="18"/>
                  </a:lnTo>
                  <a:lnTo>
                    <a:pt x="12" y="19"/>
                  </a:lnTo>
                  <a:lnTo>
                    <a:pt x="16" y="18"/>
                  </a:lnTo>
                  <a:lnTo>
                    <a:pt x="16" y="16"/>
                  </a:lnTo>
                  <a:lnTo>
                    <a:pt x="9" y="6"/>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51" name="Freeform 1375">
              <a:extLst>
                <a:ext uri="{FF2B5EF4-FFF2-40B4-BE49-F238E27FC236}">
                  <a16:creationId xmlns:a16="http://schemas.microsoft.com/office/drawing/2014/main" id="{8DD820C4-D010-479F-B01A-AD4240E3376C}"/>
                </a:ext>
              </a:extLst>
            </p:cNvPr>
            <p:cNvSpPr>
              <a:spLocks/>
            </p:cNvSpPr>
            <p:nvPr/>
          </p:nvSpPr>
          <p:spPr bwMode="auto">
            <a:xfrm>
              <a:off x="3227950" y="2003960"/>
              <a:ext cx="20330" cy="20329"/>
            </a:xfrm>
            <a:custGeom>
              <a:avLst/>
              <a:gdLst>
                <a:gd name="T0" fmla="*/ 0 w 9"/>
                <a:gd name="T1" fmla="*/ 3 h 9"/>
                <a:gd name="T2" fmla="*/ 2 w 9"/>
                <a:gd name="T3" fmla="*/ 6 h 9"/>
                <a:gd name="T4" fmla="*/ 5 w 9"/>
                <a:gd name="T5" fmla="*/ 9 h 9"/>
                <a:gd name="T6" fmla="*/ 7 w 9"/>
                <a:gd name="T7" fmla="*/ 9 h 9"/>
                <a:gd name="T8" fmla="*/ 8 w 9"/>
                <a:gd name="T9" fmla="*/ 2 h 9"/>
                <a:gd name="T10" fmla="*/ 9 w 9"/>
                <a:gd name="T11" fmla="*/ 1 h 9"/>
                <a:gd name="T12" fmla="*/ 0 w 9"/>
                <a:gd name="T13" fmla="*/ 0 h 9"/>
                <a:gd name="T14" fmla="*/ 0 w 9"/>
                <a:gd name="T15" fmla="*/ 3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0" y="3"/>
                  </a:moveTo>
                  <a:lnTo>
                    <a:pt x="2" y="6"/>
                  </a:lnTo>
                  <a:lnTo>
                    <a:pt x="5" y="9"/>
                  </a:lnTo>
                  <a:lnTo>
                    <a:pt x="7" y="9"/>
                  </a:lnTo>
                  <a:lnTo>
                    <a:pt x="8" y="2"/>
                  </a:lnTo>
                  <a:lnTo>
                    <a:pt x="9" y="1"/>
                  </a:lnTo>
                  <a:lnTo>
                    <a:pt x="0" y="0"/>
                  </a:lnTo>
                  <a:lnTo>
                    <a:pt x="0" y="3"/>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52" name="Freeform 1376">
              <a:extLst>
                <a:ext uri="{FF2B5EF4-FFF2-40B4-BE49-F238E27FC236}">
                  <a16:creationId xmlns:a16="http://schemas.microsoft.com/office/drawing/2014/main" id="{38896CB8-BA6F-4BB0-BB2C-CBFF63027AF4}"/>
                </a:ext>
              </a:extLst>
            </p:cNvPr>
            <p:cNvSpPr>
              <a:spLocks/>
            </p:cNvSpPr>
            <p:nvPr/>
          </p:nvSpPr>
          <p:spPr bwMode="auto">
            <a:xfrm>
              <a:off x="3217003" y="2077458"/>
              <a:ext cx="20329" cy="25021"/>
            </a:xfrm>
            <a:custGeom>
              <a:avLst/>
              <a:gdLst>
                <a:gd name="T0" fmla="*/ 2 w 9"/>
                <a:gd name="T1" fmla="*/ 0 h 11"/>
                <a:gd name="T2" fmla="*/ 0 w 9"/>
                <a:gd name="T3" fmla="*/ 1 h 11"/>
                <a:gd name="T4" fmla="*/ 0 w 9"/>
                <a:gd name="T5" fmla="*/ 4 h 11"/>
                <a:gd name="T6" fmla="*/ 2 w 9"/>
                <a:gd name="T7" fmla="*/ 5 h 11"/>
                <a:gd name="T8" fmla="*/ 5 w 9"/>
                <a:gd name="T9" fmla="*/ 9 h 11"/>
                <a:gd name="T10" fmla="*/ 7 w 9"/>
                <a:gd name="T11" fmla="*/ 11 h 11"/>
                <a:gd name="T12" fmla="*/ 8 w 9"/>
                <a:gd name="T13" fmla="*/ 9 h 11"/>
                <a:gd name="T14" fmla="*/ 9 w 9"/>
                <a:gd name="T15" fmla="*/ 4 h 11"/>
                <a:gd name="T16" fmla="*/ 8 w 9"/>
                <a:gd name="T17" fmla="*/ 1 h 11"/>
                <a:gd name="T18" fmla="*/ 2 w 9"/>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11">
                  <a:moveTo>
                    <a:pt x="2" y="0"/>
                  </a:moveTo>
                  <a:lnTo>
                    <a:pt x="0" y="1"/>
                  </a:lnTo>
                  <a:lnTo>
                    <a:pt x="0" y="4"/>
                  </a:lnTo>
                  <a:lnTo>
                    <a:pt x="2" y="5"/>
                  </a:lnTo>
                  <a:lnTo>
                    <a:pt x="5" y="9"/>
                  </a:lnTo>
                  <a:lnTo>
                    <a:pt x="7" y="11"/>
                  </a:lnTo>
                  <a:lnTo>
                    <a:pt x="8" y="9"/>
                  </a:lnTo>
                  <a:lnTo>
                    <a:pt x="9" y="4"/>
                  </a:lnTo>
                  <a:lnTo>
                    <a:pt x="8" y="1"/>
                  </a:lnTo>
                  <a:lnTo>
                    <a:pt x="2" y="0"/>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53" name="Freeform 1377">
              <a:extLst>
                <a:ext uri="{FF2B5EF4-FFF2-40B4-BE49-F238E27FC236}">
                  <a16:creationId xmlns:a16="http://schemas.microsoft.com/office/drawing/2014/main" id="{BE1171EB-CC8E-40DF-8509-FF71163C167D}"/>
                </a:ext>
              </a:extLst>
            </p:cNvPr>
            <p:cNvSpPr>
              <a:spLocks/>
            </p:cNvSpPr>
            <p:nvPr/>
          </p:nvSpPr>
          <p:spPr bwMode="auto">
            <a:xfrm>
              <a:off x="3207620" y="2114990"/>
              <a:ext cx="15638" cy="45351"/>
            </a:xfrm>
            <a:custGeom>
              <a:avLst/>
              <a:gdLst>
                <a:gd name="T0" fmla="*/ 2 w 7"/>
                <a:gd name="T1" fmla="*/ 2 h 20"/>
                <a:gd name="T2" fmla="*/ 1 w 7"/>
                <a:gd name="T3" fmla="*/ 0 h 20"/>
                <a:gd name="T4" fmla="*/ 0 w 7"/>
                <a:gd name="T5" fmla="*/ 5 h 20"/>
                <a:gd name="T6" fmla="*/ 1 w 7"/>
                <a:gd name="T7" fmla="*/ 14 h 20"/>
                <a:gd name="T8" fmla="*/ 3 w 7"/>
                <a:gd name="T9" fmla="*/ 19 h 20"/>
                <a:gd name="T10" fmla="*/ 5 w 7"/>
                <a:gd name="T11" fmla="*/ 20 h 20"/>
                <a:gd name="T12" fmla="*/ 6 w 7"/>
                <a:gd name="T13" fmla="*/ 18 h 20"/>
                <a:gd name="T14" fmla="*/ 7 w 7"/>
                <a:gd name="T15" fmla="*/ 14 h 20"/>
                <a:gd name="T16" fmla="*/ 6 w 7"/>
                <a:gd name="T17" fmla="*/ 10 h 20"/>
                <a:gd name="T18" fmla="*/ 2 w 7"/>
                <a:gd name="T19"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20">
                  <a:moveTo>
                    <a:pt x="2" y="2"/>
                  </a:moveTo>
                  <a:lnTo>
                    <a:pt x="1" y="0"/>
                  </a:lnTo>
                  <a:lnTo>
                    <a:pt x="0" y="5"/>
                  </a:lnTo>
                  <a:lnTo>
                    <a:pt x="1" y="14"/>
                  </a:lnTo>
                  <a:lnTo>
                    <a:pt x="3" y="19"/>
                  </a:lnTo>
                  <a:lnTo>
                    <a:pt x="5" y="20"/>
                  </a:lnTo>
                  <a:lnTo>
                    <a:pt x="6" y="18"/>
                  </a:lnTo>
                  <a:lnTo>
                    <a:pt x="7" y="14"/>
                  </a:lnTo>
                  <a:lnTo>
                    <a:pt x="6" y="10"/>
                  </a:lnTo>
                  <a:lnTo>
                    <a:pt x="2" y="2"/>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54" name="Freeform 1378">
              <a:extLst>
                <a:ext uri="{FF2B5EF4-FFF2-40B4-BE49-F238E27FC236}">
                  <a16:creationId xmlns:a16="http://schemas.microsoft.com/office/drawing/2014/main" id="{6B6EC86A-0F6D-4539-A0A1-BDE67A5548BD}"/>
                </a:ext>
              </a:extLst>
            </p:cNvPr>
            <p:cNvSpPr>
              <a:spLocks/>
            </p:cNvSpPr>
            <p:nvPr/>
          </p:nvSpPr>
          <p:spPr bwMode="auto">
            <a:xfrm>
              <a:off x="4985707" y="3122081"/>
              <a:ext cx="34404" cy="39096"/>
            </a:xfrm>
            <a:custGeom>
              <a:avLst/>
              <a:gdLst>
                <a:gd name="T0" fmla="*/ 7 w 15"/>
                <a:gd name="T1" fmla="*/ 2 h 17"/>
                <a:gd name="T2" fmla="*/ 3 w 15"/>
                <a:gd name="T3" fmla="*/ 0 h 17"/>
                <a:gd name="T4" fmla="*/ 0 w 15"/>
                <a:gd name="T5" fmla="*/ 12 h 17"/>
                <a:gd name="T6" fmla="*/ 4 w 15"/>
                <a:gd name="T7" fmla="*/ 15 h 17"/>
                <a:gd name="T8" fmla="*/ 8 w 15"/>
                <a:gd name="T9" fmla="*/ 16 h 17"/>
                <a:gd name="T10" fmla="*/ 15 w 15"/>
                <a:gd name="T11" fmla="*/ 17 h 17"/>
                <a:gd name="T12" fmla="*/ 12 w 15"/>
                <a:gd name="T13" fmla="*/ 7 h 17"/>
                <a:gd name="T14" fmla="*/ 7 w 15"/>
                <a:gd name="T15" fmla="*/ 2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7">
                  <a:moveTo>
                    <a:pt x="7" y="2"/>
                  </a:moveTo>
                  <a:lnTo>
                    <a:pt x="3" y="0"/>
                  </a:lnTo>
                  <a:lnTo>
                    <a:pt x="0" y="12"/>
                  </a:lnTo>
                  <a:lnTo>
                    <a:pt x="4" y="15"/>
                  </a:lnTo>
                  <a:lnTo>
                    <a:pt x="8" y="16"/>
                  </a:lnTo>
                  <a:lnTo>
                    <a:pt x="15" y="17"/>
                  </a:lnTo>
                  <a:lnTo>
                    <a:pt x="12" y="7"/>
                  </a:lnTo>
                  <a:lnTo>
                    <a:pt x="7" y="2"/>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55" name="Freeform 1379">
              <a:extLst>
                <a:ext uri="{FF2B5EF4-FFF2-40B4-BE49-F238E27FC236}">
                  <a16:creationId xmlns:a16="http://schemas.microsoft.com/office/drawing/2014/main" id="{C89CCE02-6E1C-4837-911F-471F3B8CD0D1}"/>
                </a:ext>
              </a:extLst>
            </p:cNvPr>
            <p:cNvSpPr>
              <a:spLocks/>
            </p:cNvSpPr>
            <p:nvPr/>
          </p:nvSpPr>
          <p:spPr bwMode="auto">
            <a:xfrm>
              <a:off x="4754258" y="3165868"/>
              <a:ext cx="34404" cy="57861"/>
            </a:xfrm>
            <a:custGeom>
              <a:avLst/>
              <a:gdLst>
                <a:gd name="T0" fmla="*/ 8 w 15"/>
                <a:gd name="T1" fmla="*/ 5 h 26"/>
                <a:gd name="T2" fmla="*/ 7 w 15"/>
                <a:gd name="T3" fmla="*/ 1 h 26"/>
                <a:gd name="T4" fmla="*/ 5 w 15"/>
                <a:gd name="T5" fmla="*/ 0 h 26"/>
                <a:gd name="T6" fmla="*/ 2 w 15"/>
                <a:gd name="T7" fmla="*/ 1 h 26"/>
                <a:gd name="T8" fmla="*/ 0 w 15"/>
                <a:gd name="T9" fmla="*/ 1 h 26"/>
                <a:gd name="T10" fmla="*/ 0 w 15"/>
                <a:gd name="T11" fmla="*/ 3 h 26"/>
                <a:gd name="T12" fmla="*/ 2 w 15"/>
                <a:gd name="T13" fmla="*/ 7 h 26"/>
                <a:gd name="T14" fmla="*/ 4 w 15"/>
                <a:gd name="T15" fmla="*/ 8 h 26"/>
                <a:gd name="T16" fmla="*/ 5 w 15"/>
                <a:gd name="T17" fmla="*/ 12 h 26"/>
                <a:gd name="T18" fmla="*/ 7 w 15"/>
                <a:gd name="T19" fmla="*/ 15 h 26"/>
                <a:gd name="T20" fmla="*/ 7 w 15"/>
                <a:gd name="T21" fmla="*/ 22 h 26"/>
                <a:gd name="T22" fmla="*/ 9 w 15"/>
                <a:gd name="T23" fmla="*/ 26 h 26"/>
                <a:gd name="T24" fmla="*/ 10 w 15"/>
                <a:gd name="T25" fmla="*/ 16 h 26"/>
                <a:gd name="T26" fmla="*/ 10 w 15"/>
                <a:gd name="T27" fmla="*/ 15 h 26"/>
                <a:gd name="T28" fmla="*/ 15 w 15"/>
                <a:gd name="T29" fmla="*/ 11 h 26"/>
                <a:gd name="T30" fmla="*/ 13 w 15"/>
                <a:gd name="T31" fmla="*/ 7 h 26"/>
                <a:gd name="T32" fmla="*/ 8 w 15"/>
                <a:gd name="T33"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26">
                  <a:moveTo>
                    <a:pt x="8" y="5"/>
                  </a:moveTo>
                  <a:lnTo>
                    <a:pt x="7" y="1"/>
                  </a:lnTo>
                  <a:lnTo>
                    <a:pt x="5" y="0"/>
                  </a:lnTo>
                  <a:lnTo>
                    <a:pt x="2" y="1"/>
                  </a:lnTo>
                  <a:lnTo>
                    <a:pt x="0" y="1"/>
                  </a:lnTo>
                  <a:lnTo>
                    <a:pt x="0" y="3"/>
                  </a:lnTo>
                  <a:lnTo>
                    <a:pt x="2" y="7"/>
                  </a:lnTo>
                  <a:lnTo>
                    <a:pt x="4" y="8"/>
                  </a:lnTo>
                  <a:lnTo>
                    <a:pt x="5" y="12"/>
                  </a:lnTo>
                  <a:lnTo>
                    <a:pt x="7" y="15"/>
                  </a:lnTo>
                  <a:lnTo>
                    <a:pt x="7" y="22"/>
                  </a:lnTo>
                  <a:lnTo>
                    <a:pt x="9" y="26"/>
                  </a:lnTo>
                  <a:lnTo>
                    <a:pt x="10" y="16"/>
                  </a:lnTo>
                  <a:lnTo>
                    <a:pt x="10" y="15"/>
                  </a:lnTo>
                  <a:lnTo>
                    <a:pt x="15" y="11"/>
                  </a:lnTo>
                  <a:lnTo>
                    <a:pt x="13" y="7"/>
                  </a:lnTo>
                  <a:lnTo>
                    <a:pt x="8" y="5"/>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56" name="Freeform 1380">
              <a:extLst>
                <a:ext uri="{FF2B5EF4-FFF2-40B4-BE49-F238E27FC236}">
                  <a16:creationId xmlns:a16="http://schemas.microsoft.com/office/drawing/2014/main" id="{70D030A5-62FD-4099-8F9D-29880E153349}"/>
                </a:ext>
              </a:extLst>
            </p:cNvPr>
            <p:cNvSpPr>
              <a:spLocks/>
            </p:cNvSpPr>
            <p:nvPr/>
          </p:nvSpPr>
          <p:spPr bwMode="auto">
            <a:xfrm>
              <a:off x="4696397" y="3165868"/>
              <a:ext cx="62554" cy="50042"/>
            </a:xfrm>
            <a:custGeom>
              <a:avLst/>
              <a:gdLst>
                <a:gd name="T0" fmla="*/ 23 w 28"/>
                <a:gd name="T1" fmla="*/ 8 h 22"/>
                <a:gd name="T2" fmla="*/ 23 w 28"/>
                <a:gd name="T3" fmla="*/ 6 h 22"/>
                <a:gd name="T4" fmla="*/ 21 w 28"/>
                <a:gd name="T5" fmla="*/ 6 h 22"/>
                <a:gd name="T6" fmla="*/ 21 w 28"/>
                <a:gd name="T7" fmla="*/ 7 h 22"/>
                <a:gd name="T8" fmla="*/ 19 w 28"/>
                <a:gd name="T9" fmla="*/ 7 h 22"/>
                <a:gd name="T10" fmla="*/ 19 w 28"/>
                <a:gd name="T11" fmla="*/ 8 h 22"/>
                <a:gd name="T12" fmla="*/ 16 w 28"/>
                <a:gd name="T13" fmla="*/ 8 h 22"/>
                <a:gd name="T14" fmla="*/ 13 w 28"/>
                <a:gd name="T15" fmla="*/ 5 h 22"/>
                <a:gd name="T16" fmla="*/ 11 w 28"/>
                <a:gd name="T17" fmla="*/ 5 h 22"/>
                <a:gd name="T18" fmla="*/ 10 w 28"/>
                <a:gd name="T19" fmla="*/ 1 h 22"/>
                <a:gd name="T20" fmla="*/ 9 w 28"/>
                <a:gd name="T21" fmla="*/ 0 h 22"/>
                <a:gd name="T22" fmla="*/ 8 w 28"/>
                <a:gd name="T23" fmla="*/ 1 h 22"/>
                <a:gd name="T24" fmla="*/ 3 w 28"/>
                <a:gd name="T25" fmla="*/ 1 h 22"/>
                <a:gd name="T26" fmla="*/ 0 w 28"/>
                <a:gd name="T27" fmla="*/ 4 h 22"/>
                <a:gd name="T28" fmla="*/ 2 w 28"/>
                <a:gd name="T29" fmla="*/ 7 h 22"/>
                <a:gd name="T30" fmla="*/ 3 w 28"/>
                <a:gd name="T31" fmla="*/ 7 h 22"/>
                <a:gd name="T32" fmla="*/ 1 w 28"/>
                <a:gd name="T33" fmla="*/ 10 h 22"/>
                <a:gd name="T34" fmla="*/ 0 w 28"/>
                <a:gd name="T35" fmla="*/ 10 h 22"/>
                <a:gd name="T36" fmla="*/ 1 w 28"/>
                <a:gd name="T37" fmla="*/ 13 h 22"/>
                <a:gd name="T38" fmla="*/ 8 w 28"/>
                <a:gd name="T39" fmla="*/ 16 h 22"/>
                <a:gd name="T40" fmla="*/ 14 w 28"/>
                <a:gd name="T41" fmla="*/ 22 h 22"/>
                <a:gd name="T42" fmla="*/ 17 w 28"/>
                <a:gd name="T43" fmla="*/ 21 h 22"/>
                <a:gd name="T44" fmla="*/ 20 w 28"/>
                <a:gd name="T45" fmla="*/ 19 h 22"/>
                <a:gd name="T46" fmla="*/ 25 w 28"/>
                <a:gd name="T47" fmla="*/ 20 h 22"/>
                <a:gd name="T48" fmla="*/ 28 w 28"/>
                <a:gd name="T49" fmla="*/ 19 h 22"/>
                <a:gd name="T50" fmla="*/ 26 w 28"/>
                <a:gd name="T51" fmla="*/ 10 h 22"/>
                <a:gd name="T52" fmla="*/ 23 w 28"/>
                <a:gd name="T53" fmla="*/ 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8" h="22">
                  <a:moveTo>
                    <a:pt x="23" y="8"/>
                  </a:moveTo>
                  <a:lnTo>
                    <a:pt x="23" y="6"/>
                  </a:lnTo>
                  <a:lnTo>
                    <a:pt x="21" y="6"/>
                  </a:lnTo>
                  <a:lnTo>
                    <a:pt x="21" y="7"/>
                  </a:lnTo>
                  <a:lnTo>
                    <a:pt x="19" y="7"/>
                  </a:lnTo>
                  <a:lnTo>
                    <a:pt x="19" y="8"/>
                  </a:lnTo>
                  <a:lnTo>
                    <a:pt x="16" y="8"/>
                  </a:lnTo>
                  <a:lnTo>
                    <a:pt x="13" y="5"/>
                  </a:lnTo>
                  <a:lnTo>
                    <a:pt x="11" y="5"/>
                  </a:lnTo>
                  <a:lnTo>
                    <a:pt x="10" y="1"/>
                  </a:lnTo>
                  <a:lnTo>
                    <a:pt x="9" y="0"/>
                  </a:lnTo>
                  <a:lnTo>
                    <a:pt x="8" y="1"/>
                  </a:lnTo>
                  <a:lnTo>
                    <a:pt x="3" y="1"/>
                  </a:lnTo>
                  <a:lnTo>
                    <a:pt x="0" y="4"/>
                  </a:lnTo>
                  <a:lnTo>
                    <a:pt x="2" y="7"/>
                  </a:lnTo>
                  <a:lnTo>
                    <a:pt x="3" y="7"/>
                  </a:lnTo>
                  <a:lnTo>
                    <a:pt x="1" y="10"/>
                  </a:lnTo>
                  <a:lnTo>
                    <a:pt x="0" y="10"/>
                  </a:lnTo>
                  <a:lnTo>
                    <a:pt x="1" y="13"/>
                  </a:lnTo>
                  <a:lnTo>
                    <a:pt x="8" y="16"/>
                  </a:lnTo>
                  <a:lnTo>
                    <a:pt x="14" y="22"/>
                  </a:lnTo>
                  <a:lnTo>
                    <a:pt x="17" y="21"/>
                  </a:lnTo>
                  <a:lnTo>
                    <a:pt x="20" y="19"/>
                  </a:lnTo>
                  <a:lnTo>
                    <a:pt x="25" y="20"/>
                  </a:lnTo>
                  <a:lnTo>
                    <a:pt x="28" y="19"/>
                  </a:lnTo>
                  <a:lnTo>
                    <a:pt x="26" y="10"/>
                  </a:lnTo>
                  <a:lnTo>
                    <a:pt x="23" y="8"/>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57" name="Freeform 1381">
              <a:extLst>
                <a:ext uri="{FF2B5EF4-FFF2-40B4-BE49-F238E27FC236}">
                  <a16:creationId xmlns:a16="http://schemas.microsoft.com/office/drawing/2014/main" id="{0AE98746-2ABC-4E14-9ED7-5A7BDF683DD4}"/>
                </a:ext>
              </a:extLst>
            </p:cNvPr>
            <p:cNvSpPr>
              <a:spLocks/>
            </p:cNvSpPr>
            <p:nvPr/>
          </p:nvSpPr>
          <p:spPr bwMode="auto">
            <a:xfrm>
              <a:off x="4588491" y="3072040"/>
              <a:ext cx="93830" cy="84446"/>
            </a:xfrm>
            <a:custGeom>
              <a:avLst/>
              <a:gdLst>
                <a:gd name="T0" fmla="*/ 37 w 41"/>
                <a:gd name="T1" fmla="*/ 18 h 37"/>
                <a:gd name="T2" fmla="*/ 35 w 41"/>
                <a:gd name="T3" fmla="*/ 14 h 37"/>
                <a:gd name="T4" fmla="*/ 36 w 41"/>
                <a:gd name="T5" fmla="*/ 8 h 37"/>
                <a:gd name="T6" fmla="*/ 30 w 41"/>
                <a:gd name="T7" fmla="*/ 0 h 37"/>
                <a:gd name="T8" fmla="*/ 29 w 41"/>
                <a:gd name="T9" fmla="*/ 1 h 37"/>
                <a:gd name="T10" fmla="*/ 29 w 41"/>
                <a:gd name="T11" fmla="*/ 5 h 37"/>
                <a:gd name="T12" fmla="*/ 27 w 41"/>
                <a:gd name="T13" fmla="*/ 6 h 37"/>
                <a:gd name="T14" fmla="*/ 22 w 41"/>
                <a:gd name="T15" fmla="*/ 2 h 37"/>
                <a:gd name="T16" fmla="*/ 14 w 41"/>
                <a:gd name="T17" fmla="*/ 3 h 37"/>
                <a:gd name="T18" fmla="*/ 11 w 41"/>
                <a:gd name="T19" fmla="*/ 5 h 37"/>
                <a:gd name="T20" fmla="*/ 6 w 41"/>
                <a:gd name="T21" fmla="*/ 8 h 37"/>
                <a:gd name="T22" fmla="*/ 3 w 41"/>
                <a:gd name="T23" fmla="*/ 6 h 37"/>
                <a:gd name="T24" fmla="*/ 0 w 41"/>
                <a:gd name="T25" fmla="*/ 6 h 37"/>
                <a:gd name="T26" fmla="*/ 0 w 41"/>
                <a:gd name="T27" fmla="*/ 8 h 37"/>
                <a:gd name="T28" fmla="*/ 1 w 41"/>
                <a:gd name="T29" fmla="*/ 11 h 37"/>
                <a:gd name="T30" fmla="*/ 1 w 41"/>
                <a:gd name="T31" fmla="*/ 12 h 37"/>
                <a:gd name="T32" fmla="*/ 0 w 41"/>
                <a:gd name="T33" fmla="*/ 12 h 37"/>
                <a:gd name="T34" fmla="*/ 3 w 41"/>
                <a:gd name="T35" fmla="*/ 15 h 37"/>
                <a:gd name="T36" fmla="*/ 2 w 41"/>
                <a:gd name="T37" fmla="*/ 18 h 37"/>
                <a:gd name="T38" fmla="*/ 5 w 41"/>
                <a:gd name="T39" fmla="*/ 22 h 37"/>
                <a:gd name="T40" fmla="*/ 5 w 41"/>
                <a:gd name="T41" fmla="*/ 26 h 37"/>
                <a:gd name="T42" fmla="*/ 13 w 41"/>
                <a:gd name="T43" fmla="*/ 29 h 37"/>
                <a:gd name="T44" fmla="*/ 16 w 41"/>
                <a:gd name="T45" fmla="*/ 29 h 37"/>
                <a:gd name="T46" fmla="*/ 13 w 41"/>
                <a:gd name="T47" fmla="*/ 33 h 37"/>
                <a:gd name="T48" fmla="*/ 13 w 41"/>
                <a:gd name="T49" fmla="*/ 35 h 37"/>
                <a:gd name="T50" fmla="*/ 19 w 41"/>
                <a:gd name="T51" fmla="*/ 34 h 37"/>
                <a:gd name="T52" fmla="*/ 25 w 41"/>
                <a:gd name="T53" fmla="*/ 37 h 37"/>
                <a:gd name="T54" fmla="*/ 28 w 41"/>
                <a:gd name="T55" fmla="*/ 37 h 37"/>
                <a:gd name="T56" fmla="*/ 33 w 41"/>
                <a:gd name="T57" fmla="*/ 35 h 37"/>
                <a:gd name="T58" fmla="*/ 38 w 41"/>
                <a:gd name="T59" fmla="*/ 34 h 37"/>
                <a:gd name="T60" fmla="*/ 39 w 41"/>
                <a:gd name="T61" fmla="*/ 27 h 37"/>
                <a:gd name="T62" fmla="*/ 39 w 41"/>
                <a:gd name="T63" fmla="*/ 22 h 37"/>
                <a:gd name="T64" fmla="*/ 41 w 41"/>
                <a:gd name="T65" fmla="*/ 22 h 37"/>
                <a:gd name="T66" fmla="*/ 41 w 41"/>
                <a:gd name="T67" fmla="*/ 21 h 37"/>
                <a:gd name="T68" fmla="*/ 38 w 41"/>
                <a:gd name="T69" fmla="*/ 19 h 37"/>
                <a:gd name="T70" fmla="*/ 37 w 41"/>
                <a:gd name="T71" fmla="*/ 1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 h="37">
                  <a:moveTo>
                    <a:pt x="37" y="18"/>
                  </a:moveTo>
                  <a:lnTo>
                    <a:pt x="35" y="14"/>
                  </a:lnTo>
                  <a:lnTo>
                    <a:pt x="36" y="8"/>
                  </a:lnTo>
                  <a:lnTo>
                    <a:pt x="30" y="0"/>
                  </a:lnTo>
                  <a:lnTo>
                    <a:pt x="29" y="1"/>
                  </a:lnTo>
                  <a:lnTo>
                    <a:pt x="29" y="5"/>
                  </a:lnTo>
                  <a:lnTo>
                    <a:pt x="27" y="6"/>
                  </a:lnTo>
                  <a:lnTo>
                    <a:pt x="22" y="2"/>
                  </a:lnTo>
                  <a:lnTo>
                    <a:pt x="14" y="3"/>
                  </a:lnTo>
                  <a:lnTo>
                    <a:pt x="11" y="5"/>
                  </a:lnTo>
                  <a:lnTo>
                    <a:pt x="6" y="8"/>
                  </a:lnTo>
                  <a:lnTo>
                    <a:pt x="3" y="6"/>
                  </a:lnTo>
                  <a:lnTo>
                    <a:pt x="0" y="6"/>
                  </a:lnTo>
                  <a:lnTo>
                    <a:pt x="0" y="8"/>
                  </a:lnTo>
                  <a:lnTo>
                    <a:pt x="1" y="11"/>
                  </a:lnTo>
                  <a:lnTo>
                    <a:pt x="1" y="12"/>
                  </a:lnTo>
                  <a:lnTo>
                    <a:pt x="0" y="12"/>
                  </a:lnTo>
                  <a:lnTo>
                    <a:pt x="3" y="15"/>
                  </a:lnTo>
                  <a:lnTo>
                    <a:pt x="2" y="18"/>
                  </a:lnTo>
                  <a:lnTo>
                    <a:pt x="5" y="22"/>
                  </a:lnTo>
                  <a:lnTo>
                    <a:pt x="5" y="26"/>
                  </a:lnTo>
                  <a:lnTo>
                    <a:pt x="13" y="29"/>
                  </a:lnTo>
                  <a:lnTo>
                    <a:pt x="16" y="29"/>
                  </a:lnTo>
                  <a:lnTo>
                    <a:pt x="13" y="33"/>
                  </a:lnTo>
                  <a:lnTo>
                    <a:pt x="13" y="35"/>
                  </a:lnTo>
                  <a:lnTo>
                    <a:pt x="19" y="34"/>
                  </a:lnTo>
                  <a:lnTo>
                    <a:pt x="25" y="37"/>
                  </a:lnTo>
                  <a:lnTo>
                    <a:pt x="28" y="37"/>
                  </a:lnTo>
                  <a:lnTo>
                    <a:pt x="33" y="35"/>
                  </a:lnTo>
                  <a:lnTo>
                    <a:pt x="38" y="34"/>
                  </a:lnTo>
                  <a:lnTo>
                    <a:pt x="39" y="27"/>
                  </a:lnTo>
                  <a:lnTo>
                    <a:pt x="39" y="22"/>
                  </a:lnTo>
                  <a:lnTo>
                    <a:pt x="41" y="22"/>
                  </a:lnTo>
                  <a:lnTo>
                    <a:pt x="41" y="21"/>
                  </a:lnTo>
                  <a:lnTo>
                    <a:pt x="38" y="19"/>
                  </a:lnTo>
                  <a:lnTo>
                    <a:pt x="37" y="18"/>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58" name="Freeform 1382">
              <a:extLst>
                <a:ext uri="{FF2B5EF4-FFF2-40B4-BE49-F238E27FC236}">
                  <a16:creationId xmlns:a16="http://schemas.microsoft.com/office/drawing/2014/main" id="{06A23350-3CDA-4983-820D-06B4C9DAC545}"/>
                </a:ext>
              </a:extLst>
            </p:cNvPr>
            <p:cNvSpPr>
              <a:spLocks/>
            </p:cNvSpPr>
            <p:nvPr/>
          </p:nvSpPr>
          <p:spPr bwMode="auto">
            <a:xfrm>
              <a:off x="4666683" y="3137720"/>
              <a:ext cx="25021" cy="65680"/>
            </a:xfrm>
            <a:custGeom>
              <a:avLst/>
              <a:gdLst>
                <a:gd name="T0" fmla="*/ 7 w 11"/>
                <a:gd name="T1" fmla="*/ 0 h 29"/>
                <a:gd name="T2" fmla="*/ 7 w 11"/>
                <a:gd name="T3" fmla="*/ 2 h 29"/>
                <a:gd name="T4" fmla="*/ 7 w 11"/>
                <a:gd name="T5" fmla="*/ 7 h 29"/>
                <a:gd name="T6" fmla="*/ 4 w 11"/>
                <a:gd name="T7" fmla="*/ 8 h 29"/>
                <a:gd name="T8" fmla="*/ 2 w 11"/>
                <a:gd name="T9" fmla="*/ 12 h 29"/>
                <a:gd name="T10" fmla="*/ 1 w 11"/>
                <a:gd name="T11" fmla="*/ 18 h 29"/>
                <a:gd name="T12" fmla="*/ 0 w 11"/>
                <a:gd name="T13" fmla="*/ 19 h 29"/>
                <a:gd name="T14" fmla="*/ 1 w 11"/>
                <a:gd name="T15" fmla="*/ 23 h 29"/>
                <a:gd name="T16" fmla="*/ 2 w 11"/>
                <a:gd name="T17" fmla="*/ 29 h 29"/>
                <a:gd name="T18" fmla="*/ 3 w 11"/>
                <a:gd name="T19" fmla="*/ 28 h 29"/>
                <a:gd name="T20" fmla="*/ 5 w 11"/>
                <a:gd name="T21" fmla="*/ 22 h 29"/>
                <a:gd name="T22" fmla="*/ 6 w 11"/>
                <a:gd name="T23" fmla="*/ 20 h 29"/>
                <a:gd name="T24" fmla="*/ 7 w 11"/>
                <a:gd name="T25" fmla="*/ 16 h 29"/>
                <a:gd name="T26" fmla="*/ 11 w 11"/>
                <a:gd name="T27" fmla="*/ 9 h 29"/>
                <a:gd name="T28" fmla="*/ 10 w 11"/>
                <a:gd name="T29" fmla="*/ 0 h 29"/>
                <a:gd name="T30" fmla="*/ 7 w 11"/>
                <a:gd name="T3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29">
                  <a:moveTo>
                    <a:pt x="7" y="0"/>
                  </a:moveTo>
                  <a:lnTo>
                    <a:pt x="7" y="2"/>
                  </a:lnTo>
                  <a:lnTo>
                    <a:pt x="7" y="7"/>
                  </a:lnTo>
                  <a:lnTo>
                    <a:pt x="4" y="8"/>
                  </a:lnTo>
                  <a:lnTo>
                    <a:pt x="2" y="12"/>
                  </a:lnTo>
                  <a:lnTo>
                    <a:pt x="1" y="18"/>
                  </a:lnTo>
                  <a:lnTo>
                    <a:pt x="0" y="19"/>
                  </a:lnTo>
                  <a:lnTo>
                    <a:pt x="1" y="23"/>
                  </a:lnTo>
                  <a:lnTo>
                    <a:pt x="2" y="29"/>
                  </a:lnTo>
                  <a:lnTo>
                    <a:pt x="3" y="28"/>
                  </a:lnTo>
                  <a:lnTo>
                    <a:pt x="5" y="22"/>
                  </a:lnTo>
                  <a:lnTo>
                    <a:pt x="6" y="20"/>
                  </a:lnTo>
                  <a:lnTo>
                    <a:pt x="7" y="16"/>
                  </a:lnTo>
                  <a:lnTo>
                    <a:pt x="11" y="9"/>
                  </a:lnTo>
                  <a:lnTo>
                    <a:pt x="10" y="0"/>
                  </a:lnTo>
                  <a:lnTo>
                    <a:pt x="7" y="0"/>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59" name="Freeform 1383">
              <a:extLst>
                <a:ext uri="{FF2B5EF4-FFF2-40B4-BE49-F238E27FC236}">
                  <a16:creationId xmlns:a16="http://schemas.microsoft.com/office/drawing/2014/main" id="{23787EE1-6E2B-4DC8-8393-252C7BEF06C7}"/>
                </a:ext>
              </a:extLst>
            </p:cNvPr>
            <p:cNvSpPr>
              <a:spLocks/>
            </p:cNvSpPr>
            <p:nvPr/>
          </p:nvSpPr>
          <p:spPr bwMode="auto">
            <a:xfrm>
              <a:off x="4688577" y="2996977"/>
              <a:ext cx="143873" cy="165764"/>
            </a:xfrm>
            <a:custGeom>
              <a:avLst/>
              <a:gdLst>
                <a:gd name="T0" fmla="*/ 60 w 63"/>
                <a:gd name="T1" fmla="*/ 20 h 73"/>
                <a:gd name="T2" fmla="*/ 60 w 63"/>
                <a:gd name="T3" fmla="*/ 13 h 73"/>
                <a:gd name="T4" fmla="*/ 56 w 63"/>
                <a:gd name="T5" fmla="*/ 4 h 73"/>
                <a:gd name="T6" fmla="*/ 47 w 63"/>
                <a:gd name="T7" fmla="*/ 0 h 73"/>
                <a:gd name="T8" fmla="*/ 40 w 63"/>
                <a:gd name="T9" fmla="*/ 3 h 73"/>
                <a:gd name="T10" fmla="*/ 36 w 63"/>
                <a:gd name="T11" fmla="*/ 11 h 73"/>
                <a:gd name="T12" fmla="*/ 41 w 63"/>
                <a:gd name="T13" fmla="*/ 14 h 73"/>
                <a:gd name="T14" fmla="*/ 38 w 63"/>
                <a:gd name="T15" fmla="*/ 29 h 73"/>
                <a:gd name="T16" fmla="*/ 37 w 63"/>
                <a:gd name="T17" fmla="*/ 27 h 73"/>
                <a:gd name="T18" fmla="*/ 39 w 63"/>
                <a:gd name="T19" fmla="*/ 25 h 73"/>
                <a:gd name="T20" fmla="*/ 37 w 63"/>
                <a:gd name="T21" fmla="*/ 14 h 73"/>
                <a:gd name="T22" fmla="*/ 35 w 63"/>
                <a:gd name="T23" fmla="*/ 15 h 73"/>
                <a:gd name="T24" fmla="*/ 36 w 63"/>
                <a:gd name="T25" fmla="*/ 20 h 73"/>
                <a:gd name="T26" fmla="*/ 33 w 63"/>
                <a:gd name="T27" fmla="*/ 26 h 73"/>
                <a:gd name="T28" fmla="*/ 29 w 63"/>
                <a:gd name="T29" fmla="*/ 26 h 73"/>
                <a:gd name="T30" fmla="*/ 28 w 63"/>
                <a:gd name="T31" fmla="*/ 22 h 73"/>
                <a:gd name="T32" fmla="*/ 29 w 63"/>
                <a:gd name="T33" fmla="*/ 20 h 73"/>
                <a:gd name="T34" fmla="*/ 31 w 63"/>
                <a:gd name="T35" fmla="*/ 13 h 73"/>
                <a:gd name="T36" fmla="*/ 22 w 63"/>
                <a:gd name="T37" fmla="*/ 11 h 73"/>
                <a:gd name="T38" fmla="*/ 22 w 63"/>
                <a:gd name="T39" fmla="*/ 14 h 73"/>
                <a:gd name="T40" fmla="*/ 19 w 63"/>
                <a:gd name="T41" fmla="*/ 18 h 73"/>
                <a:gd name="T42" fmla="*/ 15 w 63"/>
                <a:gd name="T43" fmla="*/ 24 h 73"/>
                <a:gd name="T44" fmla="*/ 2 w 63"/>
                <a:gd name="T45" fmla="*/ 25 h 73"/>
                <a:gd name="T46" fmla="*/ 0 w 63"/>
                <a:gd name="T47" fmla="*/ 27 h 73"/>
                <a:gd name="T48" fmla="*/ 1 w 63"/>
                <a:gd name="T49" fmla="*/ 31 h 73"/>
                <a:gd name="T50" fmla="*/ 7 w 63"/>
                <a:gd name="T51" fmla="*/ 33 h 73"/>
                <a:gd name="T52" fmla="*/ 8 w 63"/>
                <a:gd name="T53" fmla="*/ 46 h 73"/>
                <a:gd name="T54" fmla="*/ 6 w 63"/>
                <a:gd name="T55" fmla="*/ 49 h 73"/>
                <a:gd name="T56" fmla="*/ 8 w 63"/>
                <a:gd name="T57" fmla="*/ 52 h 73"/>
                <a:gd name="T58" fmla="*/ 13 w 63"/>
                <a:gd name="T59" fmla="*/ 60 h 73"/>
                <a:gd name="T60" fmla="*/ 30 w 63"/>
                <a:gd name="T61" fmla="*/ 61 h 73"/>
                <a:gd name="T62" fmla="*/ 29 w 63"/>
                <a:gd name="T63" fmla="*/ 63 h 73"/>
                <a:gd name="T64" fmla="*/ 26 w 63"/>
                <a:gd name="T65" fmla="*/ 67 h 73"/>
                <a:gd name="T66" fmla="*/ 29 w 63"/>
                <a:gd name="T67" fmla="*/ 69 h 73"/>
                <a:gd name="T68" fmla="*/ 40 w 63"/>
                <a:gd name="T69" fmla="*/ 73 h 73"/>
                <a:gd name="T70" fmla="*/ 45 w 63"/>
                <a:gd name="T71" fmla="*/ 68 h 73"/>
                <a:gd name="T72" fmla="*/ 46 w 63"/>
                <a:gd name="T73" fmla="*/ 67 h 73"/>
                <a:gd name="T74" fmla="*/ 44 w 63"/>
                <a:gd name="T75" fmla="*/ 63 h 73"/>
                <a:gd name="T76" fmla="*/ 45 w 63"/>
                <a:gd name="T77" fmla="*/ 59 h 73"/>
                <a:gd name="T78" fmla="*/ 55 w 63"/>
                <a:gd name="T79" fmla="*/ 50 h 73"/>
                <a:gd name="T80" fmla="*/ 48 w 63"/>
                <a:gd name="T81" fmla="*/ 45 h 73"/>
                <a:gd name="T82" fmla="*/ 50 w 63"/>
                <a:gd name="T83" fmla="*/ 36 h 73"/>
                <a:gd name="T84" fmla="*/ 57 w 63"/>
                <a:gd name="T85" fmla="*/ 33 h 73"/>
                <a:gd name="T86" fmla="*/ 63 w 63"/>
                <a:gd name="T87" fmla="*/ 31 h 73"/>
                <a:gd name="T88" fmla="*/ 61 w 63"/>
                <a:gd name="T89" fmla="*/ 2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3" h="73">
                  <a:moveTo>
                    <a:pt x="61" y="20"/>
                  </a:moveTo>
                  <a:lnTo>
                    <a:pt x="60" y="20"/>
                  </a:lnTo>
                  <a:lnTo>
                    <a:pt x="59" y="16"/>
                  </a:lnTo>
                  <a:lnTo>
                    <a:pt x="60" y="13"/>
                  </a:lnTo>
                  <a:lnTo>
                    <a:pt x="58" y="12"/>
                  </a:lnTo>
                  <a:lnTo>
                    <a:pt x="56" y="4"/>
                  </a:lnTo>
                  <a:lnTo>
                    <a:pt x="51" y="0"/>
                  </a:lnTo>
                  <a:lnTo>
                    <a:pt x="47" y="0"/>
                  </a:lnTo>
                  <a:lnTo>
                    <a:pt x="47" y="1"/>
                  </a:lnTo>
                  <a:lnTo>
                    <a:pt x="40" y="3"/>
                  </a:lnTo>
                  <a:lnTo>
                    <a:pt x="36" y="9"/>
                  </a:lnTo>
                  <a:lnTo>
                    <a:pt x="36" y="11"/>
                  </a:lnTo>
                  <a:lnTo>
                    <a:pt x="39" y="12"/>
                  </a:lnTo>
                  <a:lnTo>
                    <a:pt x="41" y="14"/>
                  </a:lnTo>
                  <a:lnTo>
                    <a:pt x="40" y="29"/>
                  </a:lnTo>
                  <a:lnTo>
                    <a:pt x="38" y="29"/>
                  </a:lnTo>
                  <a:lnTo>
                    <a:pt x="38" y="27"/>
                  </a:lnTo>
                  <a:lnTo>
                    <a:pt x="37" y="27"/>
                  </a:lnTo>
                  <a:lnTo>
                    <a:pt x="38" y="25"/>
                  </a:lnTo>
                  <a:lnTo>
                    <a:pt x="39" y="25"/>
                  </a:lnTo>
                  <a:lnTo>
                    <a:pt x="39" y="22"/>
                  </a:lnTo>
                  <a:lnTo>
                    <a:pt x="37" y="14"/>
                  </a:lnTo>
                  <a:lnTo>
                    <a:pt x="36" y="14"/>
                  </a:lnTo>
                  <a:lnTo>
                    <a:pt x="35" y="15"/>
                  </a:lnTo>
                  <a:lnTo>
                    <a:pt x="36" y="15"/>
                  </a:lnTo>
                  <a:lnTo>
                    <a:pt x="36" y="20"/>
                  </a:lnTo>
                  <a:lnTo>
                    <a:pt x="34" y="21"/>
                  </a:lnTo>
                  <a:lnTo>
                    <a:pt x="33" y="26"/>
                  </a:lnTo>
                  <a:lnTo>
                    <a:pt x="30" y="29"/>
                  </a:lnTo>
                  <a:lnTo>
                    <a:pt x="29" y="26"/>
                  </a:lnTo>
                  <a:lnTo>
                    <a:pt x="29" y="21"/>
                  </a:lnTo>
                  <a:lnTo>
                    <a:pt x="28" y="22"/>
                  </a:lnTo>
                  <a:lnTo>
                    <a:pt x="27" y="21"/>
                  </a:lnTo>
                  <a:lnTo>
                    <a:pt x="29" y="20"/>
                  </a:lnTo>
                  <a:lnTo>
                    <a:pt x="29" y="14"/>
                  </a:lnTo>
                  <a:lnTo>
                    <a:pt x="31" y="13"/>
                  </a:lnTo>
                  <a:lnTo>
                    <a:pt x="31" y="11"/>
                  </a:lnTo>
                  <a:lnTo>
                    <a:pt x="22" y="11"/>
                  </a:lnTo>
                  <a:lnTo>
                    <a:pt x="16" y="10"/>
                  </a:lnTo>
                  <a:lnTo>
                    <a:pt x="22" y="14"/>
                  </a:lnTo>
                  <a:lnTo>
                    <a:pt x="22" y="17"/>
                  </a:lnTo>
                  <a:lnTo>
                    <a:pt x="19" y="18"/>
                  </a:lnTo>
                  <a:lnTo>
                    <a:pt x="16" y="18"/>
                  </a:lnTo>
                  <a:lnTo>
                    <a:pt x="15" y="24"/>
                  </a:lnTo>
                  <a:lnTo>
                    <a:pt x="11" y="25"/>
                  </a:lnTo>
                  <a:lnTo>
                    <a:pt x="2" y="25"/>
                  </a:lnTo>
                  <a:lnTo>
                    <a:pt x="0" y="26"/>
                  </a:lnTo>
                  <a:lnTo>
                    <a:pt x="0" y="27"/>
                  </a:lnTo>
                  <a:lnTo>
                    <a:pt x="3" y="28"/>
                  </a:lnTo>
                  <a:lnTo>
                    <a:pt x="1" y="31"/>
                  </a:lnTo>
                  <a:lnTo>
                    <a:pt x="2" y="32"/>
                  </a:lnTo>
                  <a:lnTo>
                    <a:pt x="7" y="33"/>
                  </a:lnTo>
                  <a:lnTo>
                    <a:pt x="8" y="35"/>
                  </a:lnTo>
                  <a:lnTo>
                    <a:pt x="8" y="46"/>
                  </a:lnTo>
                  <a:lnTo>
                    <a:pt x="8" y="49"/>
                  </a:lnTo>
                  <a:lnTo>
                    <a:pt x="6" y="49"/>
                  </a:lnTo>
                  <a:lnTo>
                    <a:pt x="6" y="50"/>
                  </a:lnTo>
                  <a:lnTo>
                    <a:pt x="8" y="52"/>
                  </a:lnTo>
                  <a:lnTo>
                    <a:pt x="12" y="55"/>
                  </a:lnTo>
                  <a:lnTo>
                    <a:pt x="13" y="60"/>
                  </a:lnTo>
                  <a:lnTo>
                    <a:pt x="22" y="59"/>
                  </a:lnTo>
                  <a:lnTo>
                    <a:pt x="30" y="61"/>
                  </a:lnTo>
                  <a:lnTo>
                    <a:pt x="30" y="63"/>
                  </a:lnTo>
                  <a:lnTo>
                    <a:pt x="29" y="63"/>
                  </a:lnTo>
                  <a:lnTo>
                    <a:pt x="29" y="68"/>
                  </a:lnTo>
                  <a:lnTo>
                    <a:pt x="26" y="67"/>
                  </a:lnTo>
                  <a:lnTo>
                    <a:pt x="26" y="68"/>
                  </a:lnTo>
                  <a:lnTo>
                    <a:pt x="29" y="69"/>
                  </a:lnTo>
                  <a:lnTo>
                    <a:pt x="38" y="71"/>
                  </a:lnTo>
                  <a:lnTo>
                    <a:pt x="40" y="73"/>
                  </a:lnTo>
                  <a:lnTo>
                    <a:pt x="44" y="72"/>
                  </a:lnTo>
                  <a:lnTo>
                    <a:pt x="45" y="68"/>
                  </a:lnTo>
                  <a:lnTo>
                    <a:pt x="45" y="67"/>
                  </a:lnTo>
                  <a:lnTo>
                    <a:pt x="46" y="67"/>
                  </a:lnTo>
                  <a:lnTo>
                    <a:pt x="45" y="63"/>
                  </a:lnTo>
                  <a:lnTo>
                    <a:pt x="44" y="63"/>
                  </a:lnTo>
                  <a:lnTo>
                    <a:pt x="44" y="61"/>
                  </a:lnTo>
                  <a:lnTo>
                    <a:pt x="45" y="59"/>
                  </a:lnTo>
                  <a:lnTo>
                    <a:pt x="55" y="57"/>
                  </a:lnTo>
                  <a:lnTo>
                    <a:pt x="55" y="50"/>
                  </a:lnTo>
                  <a:lnTo>
                    <a:pt x="51" y="45"/>
                  </a:lnTo>
                  <a:lnTo>
                    <a:pt x="48" y="45"/>
                  </a:lnTo>
                  <a:lnTo>
                    <a:pt x="48" y="40"/>
                  </a:lnTo>
                  <a:lnTo>
                    <a:pt x="50" y="36"/>
                  </a:lnTo>
                  <a:lnTo>
                    <a:pt x="53" y="33"/>
                  </a:lnTo>
                  <a:lnTo>
                    <a:pt x="57" y="33"/>
                  </a:lnTo>
                  <a:lnTo>
                    <a:pt x="59" y="31"/>
                  </a:lnTo>
                  <a:lnTo>
                    <a:pt x="63" y="31"/>
                  </a:lnTo>
                  <a:lnTo>
                    <a:pt x="61" y="24"/>
                  </a:lnTo>
                  <a:lnTo>
                    <a:pt x="61" y="20"/>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60" name="Freeform 1384">
              <a:extLst>
                <a:ext uri="{FF2B5EF4-FFF2-40B4-BE49-F238E27FC236}">
                  <a16:creationId xmlns:a16="http://schemas.microsoft.com/office/drawing/2014/main" id="{7902DF95-2EBC-499B-8495-BA2DD1C99CD1}"/>
                </a:ext>
              </a:extLst>
            </p:cNvPr>
            <p:cNvSpPr>
              <a:spLocks/>
            </p:cNvSpPr>
            <p:nvPr/>
          </p:nvSpPr>
          <p:spPr bwMode="auto">
            <a:xfrm>
              <a:off x="4443054" y="2759278"/>
              <a:ext cx="231448" cy="426920"/>
            </a:xfrm>
            <a:custGeom>
              <a:avLst/>
              <a:gdLst>
                <a:gd name="T0" fmla="*/ 91 w 102"/>
                <a:gd name="T1" fmla="*/ 82 h 188"/>
                <a:gd name="T2" fmla="*/ 85 w 102"/>
                <a:gd name="T3" fmla="*/ 80 h 188"/>
                <a:gd name="T4" fmla="*/ 77 w 102"/>
                <a:gd name="T5" fmla="*/ 84 h 188"/>
                <a:gd name="T6" fmla="*/ 76 w 102"/>
                <a:gd name="T7" fmla="*/ 76 h 188"/>
                <a:gd name="T8" fmla="*/ 79 w 102"/>
                <a:gd name="T9" fmla="*/ 71 h 188"/>
                <a:gd name="T10" fmla="*/ 73 w 102"/>
                <a:gd name="T11" fmla="*/ 69 h 188"/>
                <a:gd name="T12" fmla="*/ 78 w 102"/>
                <a:gd name="T13" fmla="*/ 62 h 188"/>
                <a:gd name="T14" fmla="*/ 79 w 102"/>
                <a:gd name="T15" fmla="*/ 52 h 188"/>
                <a:gd name="T16" fmla="*/ 88 w 102"/>
                <a:gd name="T17" fmla="*/ 31 h 188"/>
                <a:gd name="T18" fmla="*/ 85 w 102"/>
                <a:gd name="T19" fmla="*/ 13 h 188"/>
                <a:gd name="T20" fmla="*/ 88 w 102"/>
                <a:gd name="T21" fmla="*/ 2 h 188"/>
                <a:gd name="T22" fmla="*/ 82 w 102"/>
                <a:gd name="T23" fmla="*/ 4 h 188"/>
                <a:gd name="T24" fmla="*/ 57 w 102"/>
                <a:gd name="T25" fmla="*/ 23 h 188"/>
                <a:gd name="T26" fmla="*/ 48 w 102"/>
                <a:gd name="T27" fmla="*/ 35 h 188"/>
                <a:gd name="T28" fmla="*/ 14 w 102"/>
                <a:gd name="T29" fmla="*/ 47 h 188"/>
                <a:gd name="T30" fmla="*/ 6 w 102"/>
                <a:gd name="T31" fmla="*/ 71 h 188"/>
                <a:gd name="T32" fmla="*/ 1 w 102"/>
                <a:gd name="T33" fmla="*/ 88 h 188"/>
                <a:gd name="T34" fmla="*/ 2 w 102"/>
                <a:gd name="T35" fmla="*/ 116 h 188"/>
                <a:gd name="T36" fmla="*/ 4 w 102"/>
                <a:gd name="T37" fmla="*/ 131 h 188"/>
                <a:gd name="T38" fmla="*/ 7 w 102"/>
                <a:gd name="T39" fmla="*/ 142 h 188"/>
                <a:gd name="T40" fmla="*/ 15 w 102"/>
                <a:gd name="T41" fmla="*/ 144 h 188"/>
                <a:gd name="T42" fmla="*/ 23 w 102"/>
                <a:gd name="T43" fmla="*/ 156 h 188"/>
                <a:gd name="T44" fmla="*/ 24 w 102"/>
                <a:gd name="T45" fmla="*/ 184 h 188"/>
                <a:gd name="T46" fmla="*/ 45 w 102"/>
                <a:gd name="T47" fmla="*/ 188 h 188"/>
                <a:gd name="T48" fmla="*/ 53 w 102"/>
                <a:gd name="T49" fmla="*/ 184 h 188"/>
                <a:gd name="T50" fmla="*/ 55 w 102"/>
                <a:gd name="T51" fmla="*/ 183 h 188"/>
                <a:gd name="T52" fmla="*/ 59 w 102"/>
                <a:gd name="T53" fmla="*/ 185 h 188"/>
                <a:gd name="T54" fmla="*/ 58 w 102"/>
                <a:gd name="T55" fmla="*/ 179 h 188"/>
                <a:gd name="T56" fmla="*/ 51 w 102"/>
                <a:gd name="T57" fmla="*/ 176 h 188"/>
                <a:gd name="T58" fmla="*/ 51 w 102"/>
                <a:gd name="T59" fmla="*/ 167 h 188"/>
                <a:gd name="T60" fmla="*/ 57 w 102"/>
                <a:gd name="T61" fmla="*/ 161 h 188"/>
                <a:gd name="T62" fmla="*/ 55 w 102"/>
                <a:gd name="T63" fmla="*/ 155 h 188"/>
                <a:gd name="T64" fmla="*/ 55 w 102"/>
                <a:gd name="T65" fmla="*/ 145 h 188"/>
                <a:gd name="T66" fmla="*/ 60 w 102"/>
                <a:gd name="T67" fmla="*/ 137 h 188"/>
                <a:gd name="T68" fmla="*/ 60 w 102"/>
                <a:gd name="T69" fmla="*/ 130 h 188"/>
                <a:gd name="T70" fmla="*/ 69 w 102"/>
                <a:gd name="T71" fmla="*/ 127 h 188"/>
                <a:gd name="T72" fmla="*/ 69 w 102"/>
                <a:gd name="T73" fmla="*/ 119 h 188"/>
                <a:gd name="T74" fmla="*/ 80 w 102"/>
                <a:gd name="T75" fmla="*/ 116 h 188"/>
                <a:gd name="T76" fmla="*/ 81 w 102"/>
                <a:gd name="T77" fmla="*/ 99 h 188"/>
                <a:gd name="T78" fmla="*/ 86 w 102"/>
                <a:gd name="T79" fmla="*/ 102 h 188"/>
                <a:gd name="T80" fmla="*/ 91 w 102"/>
                <a:gd name="T81" fmla="*/ 100 h 188"/>
                <a:gd name="T82" fmla="*/ 102 w 102"/>
                <a:gd name="T83" fmla="*/ 95 h 188"/>
                <a:gd name="T84" fmla="*/ 101 w 102"/>
                <a:gd name="T85" fmla="*/ 82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2" h="188">
                  <a:moveTo>
                    <a:pt x="98" y="81"/>
                  </a:moveTo>
                  <a:lnTo>
                    <a:pt x="91" y="82"/>
                  </a:lnTo>
                  <a:lnTo>
                    <a:pt x="87" y="84"/>
                  </a:lnTo>
                  <a:lnTo>
                    <a:pt x="85" y="80"/>
                  </a:lnTo>
                  <a:lnTo>
                    <a:pt x="80" y="80"/>
                  </a:lnTo>
                  <a:lnTo>
                    <a:pt x="77" y="84"/>
                  </a:lnTo>
                  <a:lnTo>
                    <a:pt x="76" y="81"/>
                  </a:lnTo>
                  <a:lnTo>
                    <a:pt x="76" y="76"/>
                  </a:lnTo>
                  <a:lnTo>
                    <a:pt x="80" y="72"/>
                  </a:lnTo>
                  <a:lnTo>
                    <a:pt x="79" y="71"/>
                  </a:lnTo>
                  <a:lnTo>
                    <a:pt x="73" y="72"/>
                  </a:lnTo>
                  <a:lnTo>
                    <a:pt x="73" y="69"/>
                  </a:lnTo>
                  <a:lnTo>
                    <a:pt x="78" y="68"/>
                  </a:lnTo>
                  <a:lnTo>
                    <a:pt x="78" y="62"/>
                  </a:lnTo>
                  <a:lnTo>
                    <a:pt x="79" y="61"/>
                  </a:lnTo>
                  <a:lnTo>
                    <a:pt x="79" y="52"/>
                  </a:lnTo>
                  <a:lnTo>
                    <a:pt x="81" y="44"/>
                  </a:lnTo>
                  <a:lnTo>
                    <a:pt x="88" y="31"/>
                  </a:lnTo>
                  <a:lnTo>
                    <a:pt x="88" y="26"/>
                  </a:lnTo>
                  <a:lnTo>
                    <a:pt x="85" y="13"/>
                  </a:lnTo>
                  <a:lnTo>
                    <a:pt x="86" y="6"/>
                  </a:lnTo>
                  <a:lnTo>
                    <a:pt x="88" y="2"/>
                  </a:lnTo>
                  <a:lnTo>
                    <a:pt x="87" y="0"/>
                  </a:lnTo>
                  <a:lnTo>
                    <a:pt x="82" y="4"/>
                  </a:lnTo>
                  <a:lnTo>
                    <a:pt x="68" y="11"/>
                  </a:lnTo>
                  <a:lnTo>
                    <a:pt x="57" y="23"/>
                  </a:lnTo>
                  <a:lnTo>
                    <a:pt x="55" y="29"/>
                  </a:lnTo>
                  <a:lnTo>
                    <a:pt x="48" y="35"/>
                  </a:lnTo>
                  <a:lnTo>
                    <a:pt x="20" y="41"/>
                  </a:lnTo>
                  <a:lnTo>
                    <a:pt x="14" y="47"/>
                  </a:lnTo>
                  <a:lnTo>
                    <a:pt x="11" y="53"/>
                  </a:lnTo>
                  <a:lnTo>
                    <a:pt x="6" y="71"/>
                  </a:lnTo>
                  <a:lnTo>
                    <a:pt x="4" y="79"/>
                  </a:lnTo>
                  <a:lnTo>
                    <a:pt x="1" y="88"/>
                  </a:lnTo>
                  <a:lnTo>
                    <a:pt x="0" y="97"/>
                  </a:lnTo>
                  <a:lnTo>
                    <a:pt x="2" y="116"/>
                  </a:lnTo>
                  <a:lnTo>
                    <a:pt x="4" y="122"/>
                  </a:lnTo>
                  <a:lnTo>
                    <a:pt x="4" y="131"/>
                  </a:lnTo>
                  <a:lnTo>
                    <a:pt x="3" y="142"/>
                  </a:lnTo>
                  <a:lnTo>
                    <a:pt x="7" y="142"/>
                  </a:lnTo>
                  <a:lnTo>
                    <a:pt x="9" y="141"/>
                  </a:lnTo>
                  <a:lnTo>
                    <a:pt x="15" y="144"/>
                  </a:lnTo>
                  <a:lnTo>
                    <a:pt x="20" y="150"/>
                  </a:lnTo>
                  <a:lnTo>
                    <a:pt x="23" y="156"/>
                  </a:lnTo>
                  <a:lnTo>
                    <a:pt x="23" y="177"/>
                  </a:lnTo>
                  <a:lnTo>
                    <a:pt x="24" y="184"/>
                  </a:lnTo>
                  <a:lnTo>
                    <a:pt x="30" y="184"/>
                  </a:lnTo>
                  <a:lnTo>
                    <a:pt x="45" y="188"/>
                  </a:lnTo>
                  <a:lnTo>
                    <a:pt x="51" y="185"/>
                  </a:lnTo>
                  <a:lnTo>
                    <a:pt x="53" y="184"/>
                  </a:lnTo>
                  <a:lnTo>
                    <a:pt x="54" y="183"/>
                  </a:lnTo>
                  <a:lnTo>
                    <a:pt x="55" y="183"/>
                  </a:lnTo>
                  <a:lnTo>
                    <a:pt x="56" y="184"/>
                  </a:lnTo>
                  <a:lnTo>
                    <a:pt x="59" y="185"/>
                  </a:lnTo>
                  <a:lnTo>
                    <a:pt x="59" y="182"/>
                  </a:lnTo>
                  <a:lnTo>
                    <a:pt x="58" y="179"/>
                  </a:lnTo>
                  <a:lnTo>
                    <a:pt x="55" y="176"/>
                  </a:lnTo>
                  <a:lnTo>
                    <a:pt x="51" y="176"/>
                  </a:lnTo>
                  <a:lnTo>
                    <a:pt x="51" y="173"/>
                  </a:lnTo>
                  <a:lnTo>
                    <a:pt x="51" y="167"/>
                  </a:lnTo>
                  <a:lnTo>
                    <a:pt x="57" y="163"/>
                  </a:lnTo>
                  <a:lnTo>
                    <a:pt x="57" y="161"/>
                  </a:lnTo>
                  <a:lnTo>
                    <a:pt x="55" y="161"/>
                  </a:lnTo>
                  <a:lnTo>
                    <a:pt x="55" y="155"/>
                  </a:lnTo>
                  <a:lnTo>
                    <a:pt x="56" y="148"/>
                  </a:lnTo>
                  <a:lnTo>
                    <a:pt x="55" y="145"/>
                  </a:lnTo>
                  <a:lnTo>
                    <a:pt x="60" y="139"/>
                  </a:lnTo>
                  <a:lnTo>
                    <a:pt x="60" y="137"/>
                  </a:lnTo>
                  <a:lnTo>
                    <a:pt x="56" y="132"/>
                  </a:lnTo>
                  <a:lnTo>
                    <a:pt x="60" y="130"/>
                  </a:lnTo>
                  <a:lnTo>
                    <a:pt x="68" y="131"/>
                  </a:lnTo>
                  <a:lnTo>
                    <a:pt x="69" y="127"/>
                  </a:lnTo>
                  <a:lnTo>
                    <a:pt x="66" y="122"/>
                  </a:lnTo>
                  <a:lnTo>
                    <a:pt x="69" y="119"/>
                  </a:lnTo>
                  <a:lnTo>
                    <a:pt x="77" y="120"/>
                  </a:lnTo>
                  <a:lnTo>
                    <a:pt x="80" y="116"/>
                  </a:lnTo>
                  <a:lnTo>
                    <a:pt x="79" y="108"/>
                  </a:lnTo>
                  <a:lnTo>
                    <a:pt x="81" y="99"/>
                  </a:lnTo>
                  <a:lnTo>
                    <a:pt x="86" y="98"/>
                  </a:lnTo>
                  <a:lnTo>
                    <a:pt x="86" y="102"/>
                  </a:lnTo>
                  <a:lnTo>
                    <a:pt x="88" y="106"/>
                  </a:lnTo>
                  <a:lnTo>
                    <a:pt x="91" y="100"/>
                  </a:lnTo>
                  <a:lnTo>
                    <a:pt x="92" y="103"/>
                  </a:lnTo>
                  <a:lnTo>
                    <a:pt x="102" y="95"/>
                  </a:lnTo>
                  <a:lnTo>
                    <a:pt x="102" y="87"/>
                  </a:lnTo>
                  <a:lnTo>
                    <a:pt x="101" y="82"/>
                  </a:lnTo>
                  <a:lnTo>
                    <a:pt x="98" y="81"/>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61" name="Freeform 1385">
              <a:extLst>
                <a:ext uri="{FF2B5EF4-FFF2-40B4-BE49-F238E27FC236}">
                  <a16:creationId xmlns:a16="http://schemas.microsoft.com/office/drawing/2014/main" id="{F0D46935-8FB9-439A-A5DE-90A79ABA8690}"/>
                </a:ext>
              </a:extLst>
            </p:cNvPr>
            <p:cNvSpPr>
              <a:spLocks/>
            </p:cNvSpPr>
            <p:nvPr/>
          </p:nvSpPr>
          <p:spPr bwMode="auto">
            <a:xfrm>
              <a:off x="4246011" y="3817976"/>
              <a:ext cx="59426" cy="79754"/>
            </a:xfrm>
            <a:custGeom>
              <a:avLst/>
              <a:gdLst>
                <a:gd name="T0" fmla="*/ 22 w 26"/>
                <a:gd name="T1" fmla="*/ 18 h 35"/>
                <a:gd name="T2" fmla="*/ 19 w 26"/>
                <a:gd name="T3" fmla="*/ 13 h 35"/>
                <a:gd name="T4" fmla="*/ 19 w 26"/>
                <a:gd name="T5" fmla="*/ 8 h 35"/>
                <a:gd name="T6" fmla="*/ 21 w 26"/>
                <a:gd name="T7" fmla="*/ 4 h 35"/>
                <a:gd name="T8" fmla="*/ 16 w 26"/>
                <a:gd name="T9" fmla="*/ 0 h 35"/>
                <a:gd name="T10" fmla="*/ 11 w 26"/>
                <a:gd name="T11" fmla="*/ 1 h 35"/>
                <a:gd name="T12" fmla="*/ 5 w 26"/>
                <a:gd name="T13" fmla="*/ 6 h 35"/>
                <a:gd name="T14" fmla="*/ 0 w 26"/>
                <a:gd name="T15" fmla="*/ 15 h 35"/>
                <a:gd name="T16" fmla="*/ 4 w 26"/>
                <a:gd name="T17" fmla="*/ 22 h 35"/>
                <a:gd name="T18" fmla="*/ 4 w 26"/>
                <a:gd name="T19" fmla="*/ 32 h 35"/>
                <a:gd name="T20" fmla="*/ 15 w 26"/>
                <a:gd name="T21" fmla="*/ 35 h 35"/>
                <a:gd name="T22" fmla="*/ 22 w 26"/>
                <a:gd name="T23" fmla="*/ 35 h 35"/>
                <a:gd name="T24" fmla="*/ 26 w 26"/>
                <a:gd name="T25" fmla="*/ 31 h 35"/>
                <a:gd name="T26" fmla="*/ 24 w 26"/>
                <a:gd name="T27" fmla="*/ 23 h 35"/>
                <a:gd name="T28" fmla="*/ 22 w 26"/>
                <a:gd name="T29" fmla="*/ 1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35">
                  <a:moveTo>
                    <a:pt x="22" y="18"/>
                  </a:moveTo>
                  <a:lnTo>
                    <a:pt x="19" y="13"/>
                  </a:lnTo>
                  <a:lnTo>
                    <a:pt x="19" y="8"/>
                  </a:lnTo>
                  <a:lnTo>
                    <a:pt x="21" y="4"/>
                  </a:lnTo>
                  <a:lnTo>
                    <a:pt x="16" y="0"/>
                  </a:lnTo>
                  <a:lnTo>
                    <a:pt x="11" y="1"/>
                  </a:lnTo>
                  <a:lnTo>
                    <a:pt x="5" y="6"/>
                  </a:lnTo>
                  <a:lnTo>
                    <a:pt x="0" y="15"/>
                  </a:lnTo>
                  <a:lnTo>
                    <a:pt x="4" y="22"/>
                  </a:lnTo>
                  <a:lnTo>
                    <a:pt x="4" y="32"/>
                  </a:lnTo>
                  <a:lnTo>
                    <a:pt x="15" y="35"/>
                  </a:lnTo>
                  <a:lnTo>
                    <a:pt x="22" y="35"/>
                  </a:lnTo>
                  <a:lnTo>
                    <a:pt x="26" y="31"/>
                  </a:lnTo>
                  <a:lnTo>
                    <a:pt x="24" y="23"/>
                  </a:lnTo>
                  <a:lnTo>
                    <a:pt x="22" y="18"/>
                  </a:lnTo>
                  <a:close/>
                </a:path>
              </a:pathLst>
            </a:custGeom>
            <a:solidFill>
              <a:schemeClr val="accent6">
                <a:lumMod val="7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62" name="Freeform 1386">
              <a:extLst>
                <a:ext uri="{FF2B5EF4-FFF2-40B4-BE49-F238E27FC236}">
                  <a16:creationId xmlns:a16="http://schemas.microsoft.com/office/drawing/2014/main" id="{2C42EE7C-782D-426C-B6FF-79B40BF02A43}"/>
                </a:ext>
              </a:extLst>
            </p:cNvPr>
            <p:cNvSpPr>
              <a:spLocks/>
            </p:cNvSpPr>
            <p:nvPr/>
          </p:nvSpPr>
          <p:spPr bwMode="auto">
            <a:xfrm>
              <a:off x="5124889" y="2810884"/>
              <a:ext cx="56298" cy="165764"/>
            </a:xfrm>
            <a:custGeom>
              <a:avLst/>
              <a:gdLst>
                <a:gd name="T0" fmla="*/ 19 w 25"/>
                <a:gd name="T1" fmla="*/ 8 h 73"/>
                <a:gd name="T2" fmla="*/ 13 w 25"/>
                <a:gd name="T3" fmla="*/ 30 h 73"/>
                <a:gd name="T4" fmla="*/ 10 w 25"/>
                <a:gd name="T5" fmla="*/ 36 h 73"/>
                <a:gd name="T6" fmla="*/ 4 w 25"/>
                <a:gd name="T7" fmla="*/ 48 h 73"/>
                <a:gd name="T8" fmla="*/ 2 w 25"/>
                <a:gd name="T9" fmla="*/ 57 h 73"/>
                <a:gd name="T10" fmla="*/ 0 w 25"/>
                <a:gd name="T11" fmla="*/ 73 h 73"/>
                <a:gd name="T12" fmla="*/ 5 w 25"/>
                <a:gd name="T13" fmla="*/ 67 h 73"/>
                <a:gd name="T14" fmla="*/ 9 w 25"/>
                <a:gd name="T15" fmla="*/ 59 h 73"/>
                <a:gd name="T16" fmla="*/ 11 w 25"/>
                <a:gd name="T17" fmla="*/ 48 h 73"/>
                <a:gd name="T18" fmla="*/ 17 w 25"/>
                <a:gd name="T19" fmla="*/ 27 h 73"/>
                <a:gd name="T20" fmla="*/ 23 w 25"/>
                <a:gd name="T21" fmla="*/ 6 h 73"/>
                <a:gd name="T22" fmla="*/ 25 w 25"/>
                <a:gd name="T23" fmla="*/ 3 h 73"/>
                <a:gd name="T24" fmla="*/ 25 w 25"/>
                <a:gd name="T25" fmla="*/ 0 h 73"/>
                <a:gd name="T26" fmla="*/ 22 w 25"/>
                <a:gd name="T27" fmla="*/ 3 h 73"/>
                <a:gd name="T28" fmla="*/ 19 w 25"/>
                <a:gd name="T29" fmla="*/ 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73">
                  <a:moveTo>
                    <a:pt x="19" y="8"/>
                  </a:moveTo>
                  <a:lnTo>
                    <a:pt x="13" y="30"/>
                  </a:lnTo>
                  <a:lnTo>
                    <a:pt x="10" y="36"/>
                  </a:lnTo>
                  <a:lnTo>
                    <a:pt x="4" y="48"/>
                  </a:lnTo>
                  <a:lnTo>
                    <a:pt x="2" y="57"/>
                  </a:lnTo>
                  <a:lnTo>
                    <a:pt x="0" y="73"/>
                  </a:lnTo>
                  <a:lnTo>
                    <a:pt x="5" y="67"/>
                  </a:lnTo>
                  <a:lnTo>
                    <a:pt x="9" y="59"/>
                  </a:lnTo>
                  <a:lnTo>
                    <a:pt x="11" y="48"/>
                  </a:lnTo>
                  <a:lnTo>
                    <a:pt x="17" y="27"/>
                  </a:lnTo>
                  <a:lnTo>
                    <a:pt x="23" y="6"/>
                  </a:lnTo>
                  <a:lnTo>
                    <a:pt x="25" y="3"/>
                  </a:lnTo>
                  <a:lnTo>
                    <a:pt x="25" y="0"/>
                  </a:lnTo>
                  <a:lnTo>
                    <a:pt x="22" y="3"/>
                  </a:lnTo>
                  <a:lnTo>
                    <a:pt x="19" y="8"/>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63" name="Freeform 1387">
              <a:extLst>
                <a:ext uri="{FF2B5EF4-FFF2-40B4-BE49-F238E27FC236}">
                  <a16:creationId xmlns:a16="http://schemas.microsoft.com/office/drawing/2014/main" id="{F32A848B-1F1A-466F-B5EF-DBFA21A39AD2}"/>
                </a:ext>
              </a:extLst>
            </p:cNvPr>
            <p:cNvSpPr>
              <a:spLocks/>
            </p:cNvSpPr>
            <p:nvPr/>
          </p:nvSpPr>
          <p:spPr bwMode="auto">
            <a:xfrm>
              <a:off x="5268762" y="2724874"/>
              <a:ext cx="75064" cy="150125"/>
            </a:xfrm>
            <a:custGeom>
              <a:avLst/>
              <a:gdLst>
                <a:gd name="T0" fmla="*/ 26 w 33"/>
                <a:gd name="T1" fmla="*/ 4 h 66"/>
                <a:gd name="T2" fmla="*/ 20 w 33"/>
                <a:gd name="T3" fmla="*/ 2 h 66"/>
                <a:gd name="T4" fmla="*/ 7 w 33"/>
                <a:gd name="T5" fmla="*/ 18 h 66"/>
                <a:gd name="T6" fmla="*/ 4 w 33"/>
                <a:gd name="T7" fmla="*/ 25 h 66"/>
                <a:gd name="T8" fmla="*/ 3 w 33"/>
                <a:gd name="T9" fmla="*/ 31 h 66"/>
                <a:gd name="T10" fmla="*/ 3 w 33"/>
                <a:gd name="T11" fmla="*/ 38 h 66"/>
                <a:gd name="T12" fmla="*/ 0 w 33"/>
                <a:gd name="T13" fmla="*/ 43 h 66"/>
                <a:gd name="T14" fmla="*/ 0 w 33"/>
                <a:gd name="T15" fmla="*/ 48 h 66"/>
                <a:gd name="T16" fmla="*/ 3 w 33"/>
                <a:gd name="T17" fmla="*/ 51 h 66"/>
                <a:gd name="T18" fmla="*/ 3 w 33"/>
                <a:gd name="T19" fmla="*/ 56 h 66"/>
                <a:gd name="T20" fmla="*/ 6 w 33"/>
                <a:gd name="T21" fmla="*/ 56 h 66"/>
                <a:gd name="T22" fmla="*/ 6 w 33"/>
                <a:gd name="T23" fmla="*/ 60 h 66"/>
                <a:gd name="T24" fmla="*/ 1 w 33"/>
                <a:gd name="T25" fmla="*/ 66 h 66"/>
                <a:gd name="T26" fmla="*/ 6 w 33"/>
                <a:gd name="T27" fmla="*/ 63 h 66"/>
                <a:gd name="T28" fmla="*/ 11 w 33"/>
                <a:gd name="T29" fmla="*/ 53 h 66"/>
                <a:gd name="T30" fmla="*/ 21 w 33"/>
                <a:gd name="T31" fmla="*/ 43 h 66"/>
                <a:gd name="T32" fmla="*/ 21 w 33"/>
                <a:gd name="T33" fmla="*/ 40 h 66"/>
                <a:gd name="T34" fmla="*/ 29 w 33"/>
                <a:gd name="T35" fmla="*/ 34 h 66"/>
                <a:gd name="T36" fmla="*/ 28 w 33"/>
                <a:gd name="T37" fmla="*/ 29 h 66"/>
                <a:gd name="T38" fmla="*/ 27 w 33"/>
                <a:gd name="T39" fmla="*/ 15 h 66"/>
                <a:gd name="T40" fmla="*/ 29 w 33"/>
                <a:gd name="T41" fmla="*/ 11 h 66"/>
                <a:gd name="T42" fmla="*/ 32 w 33"/>
                <a:gd name="T43" fmla="*/ 9 h 66"/>
                <a:gd name="T44" fmla="*/ 33 w 33"/>
                <a:gd name="T45" fmla="*/ 2 h 66"/>
                <a:gd name="T46" fmla="*/ 29 w 33"/>
                <a:gd name="T47" fmla="*/ 0 h 66"/>
                <a:gd name="T48" fmla="*/ 26 w 33"/>
                <a:gd name="T49"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 h="66">
                  <a:moveTo>
                    <a:pt x="26" y="4"/>
                  </a:moveTo>
                  <a:lnTo>
                    <a:pt x="20" y="2"/>
                  </a:lnTo>
                  <a:lnTo>
                    <a:pt x="7" y="18"/>
                  </a:lnTo>
                  <a:lnTo>
                    <a:pt x="4" y="25"/>
                  </a:lnTo>
                  <a:lnTo>
                    <a:pt x="3" y="31"/>
                  </a:lnTo>
                  <a:lnTo>
                    <a:pt x="3" y="38"/>
                  </a:lnTo>
                  <a:lnTo>
                    <a:pt x="0" y="43"/>
                  </a:lnTo>
                  <a:lnTo>
                    <a:pt x="0" y="48"/>
                  </a:lnTo>
                  <a:lnTo>
                    <a:pt x="3" y="51"/>
                  </a:lnTo>
                  <a:lnTo>
                    <a:pt x="3" y="56"/>
                  </a:lnTo>
                  <a:lnTo>
                    <a:pt x="6" y="56"/>
                  </a:lnTo>
                  <a:lnTo>
                    <a:pt x="6" y="60"/>
                  </a:lnTo>
                  <a:lnTo>
                    <a:pt x="1" y="66"/>
                  </a:lnTo>
                  <a:lnTo>
                    <a:pt x="6" y="63"/>
                  </a:lnTo>
                  <a:lnTo>
                    <a:pt x="11" y="53"/>
                  </a:lnTo>
                  <a:lnTo>
                    <a:pt x="21" y="43"/>
                  </a:lnTo>
                  <a:lnTo>
                    <a:pt x="21" y="40"/>
                  </a:lnTo>
                  <a:lnTo>
                    <a:pt x="29" y="34"/>
                  </a:lnTo>
                  <a:lnTo>
                    <a:pt x="28" y="29"/>
                  </a:lnTo>
                  <a:lnTo>
                    <a:pt x="27" y="15"/>
                  </a:lnTo>
                  <a:lnTo>
                    <a:pt x="29" y="11"/>
                  </a:lnTo>
                  <a:lnTo>
                    <a:pt x="32" y="9"/>
                  </a:lnTo>
                  <a:lnTo>
                    <a:pt x="33" y="2"/>
                  </a:lnTo>
                  <a:lnTo>
                    <a:pt x="29" y="0"/>
                  </a:lnTo>
                  <a:lnTo>
                    <a:pt x="26" y="4"/>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64" name="Freeform 1388">
              <a:extLst>
                <a:ext uri="{FF2B5EF4-FFF2-40B4-BE49-F238E27FC236}">
                  <a16:creationId xmlns:a16="http://schemas.microsoft.com/office/drawing/2014/main" id="{FA16EA43-1AEF-4D60-8F3C-F330C704DD10}"/>
                </a:ext>
              </a:extLst>
            </p:cNvPr>
            <p:cNvSpPr>
              <a:spLocks/>
            </p:cNvSpPr>
            <p:nvPr/>
          </p:nvSpPr>
          <p:spPr bwMode="auto">
            <a:xfrm>
              <a:off x="4177202" y="3411386"/>
              <a:ext cx="25021" cy="40659"/>
            </a:xfrm>
            <a:custGeom>
              <a:avLst/>
              <a:gdLst>
                <a:gd name="T0" fmla="*/ 2 w 11"/>
                <a:gd name="T1" fmla="*/ 13 h 18"/>
                <a:gd name="T2" fmla="*/ 0 w 11"/>
                <a:gd name="T3" fmla="*/ 18 h 18"/>
                <a:gd name="T4" fmla="*/ 5 w 11"/>
                <a:gd name="T5" fmla="*/ 15 h 18"/>
                <a:gd name="T6" fmla="*/ 7 w 11"/>
                <a:gd name="T7" fmla="*/ 8 h 18"/>
                <a:gd name="T8" fmla="*/ 9 w 11"/>
                <a:gd name="T9" fmla="*/ 5 h 18"/>
                <a:gd name="T10" fmla="*/ 11 w 11"/>
                <a:gd name="T11" fmla="*/ 0 h 18"/>
                <a:gd name="T12" fmla="*/ 7 w 11"/>
                <a:gd name="T13" fmla="*/ 6 h 18"/>
                <a:gd name="T14" fmla="*/ 2 w 11"/>
                <a:gd name="T15" fmla="*/ 13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8">
                  <a:moveTo>
                    <a:pt x="2" y="13"/>
                  </a:moveTo>
                  <a:lnTo>
                    <a:pt x="0" y="18"/>
                  </a:lnTo>
                  <a:lnTo>
                    <a:pt x="5" y="15"/>
                  </a:lnTo>
                  <a:lnTo>
                    <a:pt x="7" y="8"/>
                  </a:lnTo>
                  <a:lnTo>
                    <a:pt x="9" y="5"/>
                  </a:lnTo>
                  <a:lnTo>
                    <a:pt x="11" y="0"/>
                  </a:lnTo>
                  <a:lnTo>
                    <a:pt x="7" y="6"/>
                  </a:lnTo>
                  <a:lnTo>
                    <a:pt x="2" y="13"/>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65" name="Rectangle 1389">
              <a:extLst>
                <a:ext uri="{FF2B5EF4-FFF2-40B4-BE49-F238E27FC236}">
                  <a16:creationId xmlns:a16="http://schemas.microsoft.com/office/drawing/2014/main" id="{45D0399F-4B88-4B30-8C1A-1D0DA1B265D0}"/>
                </a:ext>
              </a:extLst>
            </p:cNvPr>
            <p:cNvSpPr>
              <a:spLocks noChangeArrowheads="1"/>
            </p:cNvSpPr>
            <p:nvPr/>
          </p:nvSpPr>
          <p:spPr bwMode="auto">
            <a:xfrm>
              <a:off x="4202223" y="3411386"/>
              <a:ext cx="3128" cy="1563"/>
            </a:xfrm>
            <a:prstGeom prst="rect">
              <a:avLst/>
            </a:pr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66" name="Freeform 1390">
              <a:extLst>
                <a:ext uri="{FF2B5EF4-FFF2-40B4-BE49-F238E27FC236}">
                  <a16:creationId xmlns:a16="http://schemas.microsoft.com/office/drawing/2014/main" id="{ADE58BD5-D3E8-4FD6-AE56-53E1F31D0CEC}"/>
                </a:ext>
              </a:extLst>
            </p:cNvPr>
            <p:cNvSpPr>
              <a:spLocks/>
            </p:cNvSpPr>
            <p:nvPr/>
          </p:nvSpPr>
          <p:spPr bwMode="auto">
            <a:xfrm>
              <a:off x="4114648" y="3606862"/>
              <a:ext cx="23457" cy="17202"/>
            </a:xfrm>
            <a:custGeom>
              <a:avLst/>
              <a:gdLst>
                <a:gd name="T0" fmla="*/ 5 w 11"/>
                <a:gd name="T1" fmla="*/ 0 h 8"/>
                <a:gd name="T2" fmla="*/ 0 w 11"/>
                <a:gd name="T3" fmla="*/ 0 h 8"/>
                <a:gd name="T4" fmla="*/ 1 w 11"/>
                <a:gd name="T5" fmla="*/ 2 h 8"/>
                <a:gd name="T6" fmla="*/ 11 w 11"/>
                <a:gd name="T7" fmla="*/ 8 h 8"/>
                <a:gd name="T8" fmla="*/ 11 w 11"/>
                <a:gd name="T9" fmla="*/ 6 h 8"/>
                <a:gd name="T10" fmla="*/ 5 w 11"/>
                <a:gd name="T11" fmla="*/ 0 h 8"/>
              </a:gdLst>
              <a:ahLst/>
              <a:cxnLst>
                <a:cxn ang="0">
                  <a:pos x="T0" y="T1"/>
                </a:cxn>
                <a:cxn ang="0">
                  <a:pos x="T2" y="T3"/>
                </a:cxn>
                <a:cxn ang="0">
                  <a:pos x="T4" y="T5"/>
                </a:cxn>
                <a:cxn ang="0">
                  <a:pos x="T6" y="T7"/>
                </a:cxn>
                <a:cxn ang="0">
                  <a:pos x="T8" y="T9"/>
                </a:cxn>
                <a:cxn ang="0">
                  <a:pos x="T10" y="T11"/>
                </a:cxn>
              </a:cxnLst>
              <a:rect l="0" t="0" r="r" b="b"/>
              <a:pathLst>
                <a:path w="11" h="8">
                  <a:moveTo>
                    <a:pt x="5" y="0"/>
                  </a:moveTo>
                  <a:lnTo>
                    <a:pt x="0" y="0"/>
                  </a:lnTo>
                  <a:lnTo>
                    <a:pt x="1" y="2"/>
                  </a:lnTo>
                  <a:lnTo>
                    <a:pt x="11" y="8"/>
                  </a:lnTo>
                  <a:lnTo>
                    <a:pt x="11" y="6"/>
                  </a:lnTo>
                  <a:lnTo>
                    <a:pt x="5" y="0"/>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67" name="Freeform 1391">
              <a:extLst>
                <a:ext uri="{FF2B5EF4-FFF2-40B4-BE49-F238E27FC236}">
                  <a16:creationId xmlns:a16="http://schemas.microsoft.com/office/drawing/2014/main" id="{D7C152A2-FAE2-4A94-9F22-432B91E69194}"/>
                </a:ext>
              </a:extLst>
            </p:cNvPr>
            <p:cNvSpPr>
              <a:spLocks/>
            </p:cNvSpPr>
            <p:nvPr/>
          </p:nvSpPr>
          <p:spPr bwMode="auto">
            <a:xfrm>
              <a:off x="4100573" y="3617809"/>
              <a:ext cx="20330" cy="9383"/>
            </a:xfrm>
            <a:custGeom>
              <a:avLst/>
              <a:gdLst>
                <a:gd name="T0" fmla="*/ 3 w 9"/>
                <a:gd name="T1" fmla="*/ 0 h 4"/>
                <a:gd name="T2" fmla="*/ 0 w 9"/>
                <a:gd name="T3" fmla="*/ 1 h 4"/>
                <a:gd name="T4" fmla="*/ 9 w 9"/>
                <a:gd name="T5" fmla="*/ 4 h 4"/>
                <a:gd name="T6" fmla="*/ 8 w 9"/>
                <a:gd name="T7" fmla="*/ 2 h 4"/>
                <a:gd name="T8" fmla="*/ 3 w 9"/>
                <a:gd name="T9" fmla="*/ 0 h 4"/>
              </a:gdLst>
              <a:ahLst/>
              <a:cxnLst>
                <a:cxn ang="0">
                  <a:pos x="T0" y="T1"/>
                </a:cxn>
                <a:cxn ang="0">
                  <a:pos x="T2" y="T3"/>
                </a:cxn>
                <a:cxn ang="0">
                  <a:pos x="T4" y="T5"/>
                </a:cxn>
                <a:cxn ang="0">
                  <a:pos x="T6" y="T7"/>
                </a:cxn>
                <a:cxn ang="0">
                  <a:pos x="T8" y="T9"/>
                </a:cxn>
              </a:cxnLst>
              <a:rect l="0" t="0" r="r" b="b"/>
              <a:pathLst>
                <a:path w="9" h="4">
                  <a:moveTo>
                    <a:pt x="3" y="0"/>
                  </a:moveTo>
                  <a:lnTo>
                    <a:pt x="0" y="1"/>
                  </a:lnTo>
                  <a:lnTo>
                    <a:pt x="9" y="4"/>
                  </a:lnTo>
                  <a:lnTo>
                    <a:pt x="8" y="2"/>
                  </a:lnTo>
                  <a:lnTo>
                    <a:pt x="3" y="0"/>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68" name="Freeform 1392">
              <a:extLst>
                <a:ext uri="{FF2B5EF4-FFF2-40B4-BE49-F238E27FC236}">
                  <a16:creationId xmlns:a16="http://schemas.microsoft.com/office/drawing/2014/main" id="{CA6A5CC5-CC60-4C5B-A2C1-DFAC051E8714}"/>
                </a:ext>
              </a:extLst>
            </p:cNvPr>
            <p:cNvSpPr>
              <a:spLocks/>
            </p:cNvSpPr>
            <p:nvPr/>
          </p:nvSpPr>
          <p:spPr bwMode="auto">
            <a:xfrm>
              <a:off x="4081807" y="3642830"/>
              <a:ext cx="9383" cy="10946"/>
            </a:xfrm>
            <a:custGeom>
              <a:avLst/>
              <a:gdLst>
                <a:gd name="T0" fmla="*/ 0 w 4"/>
                <a:gd name="T1" fmla="*/ 5 h 5"/>
                <a:gd name="T2" fmla="*/ 2 w 4"/>
                <a:gd name="T3" fmla="*/ 5 h 5"/>
                <a:gd name="T4" fmla="*/ 4 w 4"/>
                <a:gd name="T5" fmla="*/ 3 h 5"/>
                <a:gd name="T6" fmla="*/ 4 w 4"/>
                <a:gd name="T7" fmla="*/ 1 h 5"/>
                <a:gd name="T8" fmla="*/ 1 w 4"/>
                <a:gd name="T9" fmla="*/ 0 h 5"/>
                <a:gd name="T10" fmla="*/ 0 w 4"/>
                <a:gd name="T11" fmla="*/ 5 h 5"/>
              </a:gdLst>
              <a:ahLst/>
              <a:cxnLst>
                <a:cxn ang="0">
                  <a:pos x="T0" y="T1"/>
                </a:cxn>
                <a:cxn ang="0">
                  <a:pos x="T2" y="T3"/>
                </a:cxn>
                <a:cxn ang="0">
                  <a:pos x="T4" y="T5"/>
                </a:cxn>
                <a:cxn ang="0">
                  <a:pos x="T6" y="T7"/>
                </a:cxn>
                <a:cxn ang="0">
                  <a:pos x="T8" y="T9"/>
                </a:cxn>
                <a:cxn ang="0">
                  <a:pos x="T10" y="T11"/>
                </a:cxn>
              </a:cxnLst>
              <a:rect l="0" t="0" r="r" b="b"/>
              <a:pathLst>
                <a:path w="4" h="5">
                  <a:moveTo>
                    <a:pt x="0" y="5"/>
                  </a:moveTo>
                  <a:lnTo>
                    <a:pt x="2" y="5"/>
                  </a:lnTo>
                  <a:lnTo>
                    <a:pt x="4" y="3"/>
                  </a:lnTo>
                  <a:lnTo>
                    <a:pt x="4" y="1"/>
                  </a:lnTo>
                  <a:lnTo>
                    <a:pt x="1" y="0"/>
                  </a:lnTo>
                  <a:lnTo>
                    <a:pt x="0" y="5"/>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69" name="Freeform 1393">
              <a:extLst>
                <a:ext uri="{FF2B5EF4-FFF2-40B4-BE49-F238E27FC236}">
                  <a16:creationId xmlns:a16="http://schemas.microsoft.com/office/drawing/2014/main" id="{44424E74-8E49-48D3-999B-BFEBEBB76B00}"/>
                </a:ext>
              </a:extLst>
            </p:cNvPr>
            <p:cNvSpPr>
              <a:spLocks/>
            </p:cNvSpPr>
            <p:nvPr/>
          </p:nvSpPr>
          <p:spPr bwMode="auto">
            <a:xfrm>
              <a:off x="4493097" y="4676506"/>
              <a:ext cx="78192" cy="181402"/>
            </a:xfrm>
            <a:custGeom>
              <a:avLst/>
              <a:gdLst>
                <a:gd name="T0" fmla="*/ 30 w 34"/>
                <a:gd name="T1" fmla="*/ 1 h 80"/>
                <a:gd name="T2" fmla="*/ 26 w 34"/>
                <a:gd name="T3" fmla="*/ 0 h 80"/>
                <a:gd name="T4" fmla="*/ 25 w 34"/>
                <a:gd name="T5" fmla="*/ 9 h 80"/>
                <a:gd name="T6" fmla="*/ 24 w 34"/>
                <a:gd name="T7" fmla="*/ 12 h 80"/>
                <a:gd name="T8" fmla="*/ 18 w 34"/>
                <a:gd name="T9" fmla="*/ 14 h 80"/>
                <a:gd name="T10" fmla="*/ 11 w 34"/>
                <a:gd name="T11" fmla="*/ 19 h 80"/>
                <a:gd name="T12" fmla="*/ 7 w 34"/>
                <a:gd name="T13" fmla="*/ 21 h 80"/>
                <a:gd name="T14" fmla="*/ 3 w 34"/>
                <a:gd name="T15" fmla="*/ 20 h 80"/>
                <a:gd name="T16" fmla="*/ 0 w 34"/>
                <a:gd name="T17" fmla="*/ 29 h 80"/>
                <a:gd name="T18" fmla="*/ 0 w 34"/>
                <a:gd name="T19" fmla="*/ 40 h 80"/>
                <a:gd name="T20" fmla="*/ 3 w 34"/>
                <a:gd name="T21" fmla="*/ 43 h 80"/>
                <a:gd name="T22" fmla="*/ 3 w 34"/>
                <a:gd name="T23" fmla="*/ 57 h 80"/>
                <a:gd name="T24" fmla="*/ 4 w 34"/>
                <a:gd name="T25" fmla="*/ 62 h 80"/>
                <a:gd name="T26" fmla="*/ 9 w 34"/>
                <a:gd name="T27" fmla="*/ 63 h 80"/>
                <a:gd name="T28" fmla="*/ 9 w 34"/>
                <a:gd name="T29" fmla="*/ 68 h 80"/>
                <a:gd name="T30" fmla="*/ 11 w 34"/>
                <a:gd name="T31" fmla="*/ 72 h 80"/>
                <a:gd name="T32" fmla="*/ 15 w 34"/>
                <a:gd name="T33" fmla="*/ 75 h 80"/>
                <a:gd name="T34" fmla="*/ 19 w 34"/>
                <a:gd name="T35" fmla="*/ 75 h 80"/>
                <a:gd name="T36" fmla="*/ 22 w 34"/>
                <a:gd name="T37" fmla="*/ 80 h 80"/>
                <a:gd name="T38" fmla="*/ 22 w 34"/>
                <a:gd name="T39" fmla="*/ 77 h 80"/>
                <a:gd name="T40" fmla="*/ 26 w 34"/>
                <a:gd name="T41" fmla="*/ 68 h 80"/>
                <a:gd name="T42" fmla="*/ 30 w 34"/>
                <a:gd name="T43" fmla="*/ 59 h 80"/>
                <a:gd name="T44" fmla="*/ 31 w 34"/>
                <a:gd name="T45" fmla="*/ 53 h 80"/>
                <a:gd name="T46" fmla="*/ 33 w 34"/>
                <a:gd name="T47" fmla="*/ 46 h 80"/>
                <a:gd name="T48" fmla="*/ 34 w 34"/>
                <a:gd name="T49" fmla="*/ 39 h 80"/>
                <a:gd name="T50" fmla="*/ 31 w 34"/>
                <a:gd name="T51" fmla="*/ 21 h 80"/>
                <a:gd name="T52" fmla="*/ 30 w 34"/>
                <a:gd name="T53" fmla="*/ 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80">
                  <a:moveTo>
                    <a:pt x="30" y="1"/>
                  </a:moveTo>
                  <a:lnTo>
                    <a:pt x="26" y="0"/>
                  </a:lnTo>
                  <a:lnTo>
                    <a:pt x="25" y="9"/>
                  </a:lnTo>
                  <a:lnTo>
                    <a:pt x="24" y="12"/>
                  </a:lnTo>
                  <a:lnTo>
                    <a:pt x="18" y="14"/>
                  </a:lnTo>
                  <a:lnTo>
                    <a:pt x="11" y="19"/>
                  </a:lnTo>
                  <a:lnTo>
                    <a:pt x="7" y="21"/>
                  </a:lnTo>
                  <a:lnTo>
                    <a:pt x="3" y="20"/>
                  </a:lnTo>
                  <a:lnTo>
                    <a:pt x="0" y="29"/>
                  </a:lnTo>
                  <a:lnTo>
                    <a:pt x="0" y="40"/>
                  </a:lnTo>
                  <a:lnTo>
                    <a:pt x="3" y="43"/>
                  </a:lnTo>
                  <a:lnTo>
                    <a:pt x="3" y="57"/>
                  </a:lnTo>
                  <a:lnTo>
                    <a:pt x="4" y="62"/>
                  </a:lnTo>
                  <a:lnTo>
                    <a:pt x="9" y="63"/>
                  </a:lnTo>
                  <a:lnTo>
                    <a:pt x="9" y="68"/>
                  </a:lnTo>
                  <a:lnTo>
                    <a:pt x="11" y="72"/>
                  </a:lnTo>
                  <a:lnTo>
                    <a:pt x="15" y="75"/>
                  </a:lnTo>
                  <a:lnTo>
                    <a:pt x="19" y="75"/>
                  </a:lnTo>
                  <a:lnTo>
                    <a:pt x="22" y="80"/>
                  </a:lnTo>
                  <a:lnTo>
                    <a:pt x="22" y="77"/>
                  </a:lnTo>
                  <a:lnTo>
                    <a:pt x="26" y="68"/>
                  </a:lnTo>
                  <a:lnTo>
                    <a:pt x="30" y="59"/>
                  </a:lnTo>
                  <a:lnTo>
                    <a:pt x="31" y="53"/>
                  </a:lnTo>
                  <a:lnTo>
                    <a:pt x="33" y="46"/>
                  </a:lnTo>
                  <a:lnTo>
                    <a:pt x="34" y="39"/>
                  </a:lnTo>
                  <a:lnTo>
                    <a:pt x="31" y="21"/>
                  </a:lnTo>
                  <a:lnTo>
                    <a:pt x="30" y="1"/>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70" name="Freeform 1394">
              <a:extLst>
                <a:ext uri="{FF2B5EF4-FFF2-40B4-BE49-F238E27FC236}">
                  <a16:creationId xmlns:a16="http://schemas.microsoft.com/office/drawing/2014/main" id="{A2841D38-9A0D-4A31-B8F0-A376DC1B56BB}"/>
                </a:ext>
              </a:extLst>
            </p:cNvPr>
            <p:cNvSpPr>
              <a:spLocks/>
            </p:cNvSpPr>
            <p:nvPr/>
          </p:nvSpPr>
          <p:spPr bwMode="auto">
            <a:xfrm>
              <a:off x="2932384" y="3131464"/>
              <a:ext cx="354991" cy="520748"/>
            </a:xfrm>
            <a:custGeom>
              <a:avLst/>
              <a:gdLst>
                <a:gd name="T0" fmla="*/ 155 w 156"/>
                <a:gd name="T1" fmla="*/ 106 h 229"/>
                <a:gd name="T2" fmla="*/ 150 w 156"/>
                <a:gd name="T3" fmla="*/ 78 h 229"/>
                <a:gd name="T4" fmla="*/ 148 w 156"/>
                <a:gd name="T5" fmla="*/ 60 h 229"/>
                <a:gd name="T6" fmla="*/ 114 w 156"/>
                <a:gd name="T7" fmla="*/ 62 h 229"/>
                <a:gd name="T8" fmla="*/ 94 w 156"/>
                <a:gd name="T9" fmla="*/ 55 h 229"/>
                <a:gd name="T10" fmla="*/ 91 w 156"/>
                <a:gd name="T11" fmla="*/ 34 h 229"/>
                <a:gd name="T12" fmla="*/ 102 w 156"/>
                <a:gd name="T13" fmla="*/ 18 h 229"/>
                <a:gd name="T14" fmla="*/ 101 w 156"/>
                <a:gd name="T15" fmla="*/ 0 h 229"/>
                <a:gd name="T16" fmla="*/ 88 w 156"/>
                <a:gd name="T17" fmla="*/ 2 h 229"/>
                <a:gd name="T18" fmla="*/ 72 w 156"/>
                <a:gd name="T19" fmla="*/ 13 h 229"/>
                <a:gd name="T20" fmla="*/ 71 w 156"/>
                <a:gd name="T21" fmla="*/ 25 h 229"/>
                <a:gd name="T22" fmla="*/ 60 w 156"/>
                <a:gd name="T23" fmla="*/ 39 h 229"/>
                <a:gd name="T24" fmla="*/ 73 w 156"/>
                <a:gd name="T25" fmla="*/ 39 h 229"/>
                <a:gd name="T26" fmla="*/ 78 w 156"/>
                <a:gd name="T27" fmla="*/ 47 h 229"/>
                <a:gd name="T28" fmla="*/ 66 w 156"/>
                <a:gd name="T29" fmla="*/ 62 h 229"/>
                <a:gd name="T30" fmla="*/ 40 w 156"/>
                <a:gd name="T31" fmla="*/ 60 h 229"/>
                <a:gd name="T32" fmla="*/ 17 w 156"/>
                <a:gd name="T33" fmla="*/ 69 h 229"/>
                <a:gd name="T34" fmla="*/ 10 w 156"/>
                <a:gd name="T35" fmla="*/ 79 h 229"/>
                <a:gd name="T36" fmla="*/ 29 w 156"/>
                <a:gd name="T37" fmla="*/ 90 h 229"/>
                <a:gd name="T38" fmla="*/ 12 w 156"/>
                <a:gd name="T39" fmla="*/ 105 h 229"/>
                <a:gd name="T40" fmla="*/ 18 w 156"/>
                <a:gd name="T41" fmla="*/ 115 h 229"/>
                <a:gd name="T42" fmla="*/ 28 w 156"/>
                <a:gd name="T43" fmla="*/ 123 h 229"/>
                <a:gd name="T44" fmla="*/ 49 w 156"/>
                <a:gd name="T45" fmla="*/ 130 h 229"/>
                <a:gd name="T46" fmla="*/ 35 w 156"/>
                <a:gd name="T47" fmla="*/ 148 h 229"/>
                <a:gd name="T48" fmla="*/ 44 w 156"/>
                <a:gd name="T49" fmla="*/ 161 h 229"/>
                <a:gd name="T50" fmla="*/ 60 w 156"/>
                <a:gd name="T51" fmla="*/ 159 h 229"/>
                <a:gd name="T52" fmla="*/ 27 w 156"/>
                <a:gd name="T53" fmla="*/ 167 h 229"/>
                <a:gd name="T54" fmla="*/ 18 w 156"/>
                <a:gd name="T55" fmla="*/ 184 h 229"/>
                <a:gd name="T56" fmla="*/ 5 w 156"/>
                <a:gd name="T57" fmla="*/ 184 h 229"/>
                <a:gd name="T58" fmla="*/ 16 w 156"/>
                <a:gd name="T59" fmla="*/ 191 h 229"/>
                <a:gd name="T60" fmla="*/ 3 w 156"/>
                <a:gd name="T61" fmla="*/ 205 h 229"/>
                <a:gd name="T62" fmla="*/ 10 w 156"/>
                <a:gd name="T63" fmla="*/ 211 h 229"/>
                <a:gd name="T64" fmla="*/ 26 w 156"/>
                <a:gd name="T65" fmla="*/ 211 h 229"/>
                <a:gd name="T66" fmla="*/ 14 w 156"/>
                <a:gd name="T67" fmla="*/ 221 h 229"/>
                <a:gd name="T68" fmla="*/ 31 w 156"/>
                <a:gd name="T69" fmla="*/ 221 h 229"/>
                <a:gd name="T70" fmla="*/ 23 w 156"/>
                <a:gd name="T71" fmla="*/ 226 h 229"/>
                <a:gd name="T72" fmla="*/ 35 w 156"/>
                <a:gd name="T73" fmla="*/ 225 h 229"/>
                <a:gd name="T74" fmla="*/ 45 w 156"/>
                <a:gd name="T75" fmla="*/ 223 h 229"/>
                <a:gd name="T76" fmla="*/ 72 w 156"/>
                <a:gd name="T77" fmla="*/ 214 h 229"/>
                <a:gd name="T78" fmla="*/ 76 w 156"/>
                <a:gd name="T79" fmla="*/ 206 h 229"/>
                <a:gd name="T80" fmla="*/ 88 w 156"/>
                <a:gd name="T81" fmla="*/ 206 h 229"/>
                <a:gd name="T82" fmla="*/ 99 w 156"/>
                <a:gd name="T83" fmla="*/ 199 h 229"/>
                <a:gd name="T84" fmla="*/ 118 w 156"/>
                <a:gd name="T85" fmla="*/ 190 h 229"/>
                <a:gd name="T86" fmla="*/ 139 w 156"/>
                <a:gd name="T87" fmla="*/ 188 h 229"/>
                <a:gd name="T88" fmla="*/ 144 w 156"/>
                <a:gd name="T89" fmla="*/ 177 h 229"/>
                <a:gd name="T90" fmla="*/ 154 w 156"/>
                <a:gd name="T91" fmla="*/ 149 h 229"/>
                <a:gd name="T92" fmla="*/ 151 w 156"/>
                <a:gd name="T93" fmla="*/ 118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6" h="229">
                  <a:moveTo>
                    <a:pt x="151" y="118"/>
                  </a:moveTo>
                  <a:lnTo>
                    <a:pt x="154" y="117"/>
                  </a:lnTo>
                  <a:lnTo>
                    <a:pt x="155" y="106"/>
                  </a:lnTo>
                  <a:lnTo>
                    <a:pt x="146" y="84"/>
                  </a:lnTo>
                  <a:lnTo>
                    <a:pt x="147" y="79"/>
                  </a:lnTo>
                  <a:lnTo>
                    <a:pt x="150" y="78"/>
                  </a:lnTo>
                  <a:lnTo>
                    <a:pt x="149" y="74"/>
                  </a:lnTo>
                  <a:lnTo>
                    <a:pt x="149" y="65"/>
                  </a:lnTo>
                  <a:lnTo>
                    <a:pt x="148" y="60"/>
                  </a:lnTo>
                  <a:lnTo>
                    <a:pt x="138" y="50"/>
                  </a:lnTo>
                  <a:lnTo>
                    <a:pt x="118" y="55"/>
                  </a:lnTo>
                  <a:lnTo>
                    <a:pt x="114" y="62"/>
                  </a:lnTo>
                  <a:lnTo>
                    <a:pt x="106" y="70"/>
                  </a:lnTo>
                  <a:lnTo>
                    <a:pt x="99" y="66"/>
                  </a:lnTo>
                  <a:lnTo>
                    <a:pt x="94" y="55"/>
                  </a:lnTo>
                  <a:lnTo>
                    <a:pt x="83" y="47"/>
                  </a:lnTo>
                  <a:lnTo>
                    <a:pt x="91" y="42"/>
                  </a:lnTo>
                  <a:lnTo>
                    <a:pt x="91" y="34"/>
                  </a:lnTo>
                  <a:lnTo>
                    <a:pt x="98" y="33"/>
                  </a:lnTo>
                  <a:lnTo>
                    <a:pt x="101" y="26"/>
                  </a:lnTo>
                  <a:lnTo>
                    <a:pt x="102" y="18"/>
                  </a:lnTo>
                  <a:lnTo>
                    <a:pt x="103" y="15"/>
                  </a:lnTo>
                  <a:lnTo>
                    <a:pt x="102" y="1"/>
                  </a:lnTo>
                  <a:lnTo>
                    <a:pt x="101" y="0"/>
                  </a:lnTo>
                  <a:lnTo>
                    <a:pt x="96" y="1"/>
                  </a:lnTo>
                  <a:lnTo>
                    <a:pt x="90" y="4"/>
                  </a:lnTo>
                  <a:lnTo>
                    <a:pt x="88" y="2"/>
                  </a:lnTo>
                  <a:lnTo>
                    <a:pt x="81" y="7"/>
                  </a:lnTo>
                  <a:lnTo>
                    <a:pt x="76" y="12"/>
                  </a:lnTo>
                  <a:lnTo>
                    <a:pt x="72" y="13"/>
                  </a:lnTo>
                  <a:lnTo>
                    <a:pt x="70" y="20"/>
                  </a:lnTo>
                  <a:lnTo>
                    <a:pt x="72" y="23"/>
                  </a:lnTo>
                  <a:lnTo>
                    <a:pt x="71" y="25"/>
                  </a:lnTo>
                  <a:lnTo>
                    <a:pt x="67" y="30"/>
                  </a:lnTo>
                  <a:lnTo>
                    <a:pt x="59" y="35"/>
                  </a:lnTo>
                  <a:lnTo>
                    <a:pt x="60" y="39"/>
                  </a:lnTo>
                  <a:lnTo>
                    <a:pt x="66" y="39"/>
                  </a:lnTo>
                  <a:lnTo>
                    <a:pt x="70" y="41"/>
                  </a:lnTo>
                  <a:lnTo>
                    <a:pt x="73" y="39"/>
                  </a:lnTo>
                  <a:lnTo>
                    <a:pt x="80" y="39"/>
                  </a:lnTo>
                  <a:lnTo>
                    <a:pt x="80" y="42"/>
                  </a:lnTo>
                  <a:lnTo>
                    <a:pt x="78" y="47"/>
                  </a:lnTo>
                  <a:lnTo>
                    <a:pt x="66" y="56"/>
                  </a:lnTo>
                  <a:lnTo>
                    <a:pt x="66" y="58"/>
                  </a:lnTo>
                  <a:lnTo>
                    <a:pt x="66" y="62"/>
                  </a:lnTo>
                  <a:lnTo>
                    <a:pt x="56" y="61"/>
                  </a:lnTo>
                  <a:lnTo>
                    <a:pt x="44" y="64"/>
                  </a:lnTo>
                  <a:lnTo>
                    <a:pt x="40" y="60"/>
                  </a:lnTo>
                  <a:lnTo>
                    <a:pt x="24" y="58"/>
                  </a:lnTo>
                  <a:lnTo>
                    <a:pt x="21" y="64"/>
                  </a:lnTo>
                  <a:lnTo>
                    <a:pt x="17" y="69"/>
                  </a:lnTo>
                  <a:lnTo>
                    <a:pt x="20" y="80"/>
                  </a:lnTo>
                  <a:lnTo>
                    <a:pt x="15" y="78"/>
                  </a:lnTo>
                  <a:lnTo>
                    <a:pt x="10" y="79"/>
                  </a:lnTo>
                  <a:lnTo>
                    <a:pt x="14" y="84"/>
                  </a:lnTo>
                  <a:lnTo>
                    <a:pt x="28" y="87"/>
                  </a:lnTo>
                  <a:lnTo>
                    <a:pt x="29" y="90"/>
                  </a:lnTo>
                  <a:lnTo>
                    <a:pt x="20" y="96"/>
                  </a:lnTo>
                  <a:lnTo>
                    <a:pt x="16" y="102"/>
                  </a:lnTo>
                  <a:lnTo>
                    <a:pt x="12" y="105"/>
                  </a:lnTo>
                  <a:lnTo>
                    <a:pt x="11" y="111"/>
                  </a:lnTo>
                  <a:lnTo>
                    <a:pt x="15" y="115"/>
                  </a:lnTo>
                  <a:lnTo>
                    <a:pt x="18" y="115"/>
                  </a:lnTo>
                  <a:lnTo>
                    <a:pt x="18" y="119"/>
                  </a:lnTo>
                  <a:lnTo>
                    <a:pt x="27" y="118"/>
                  </a:lnTo>
                  <a:lnTo>
                    <a:pt x="28" y="123"/>
                  </a:lnTo>
                  <a:lnTo>
                    <a:pt x="50" y="124"/>
                  </a:lnTo>
                  <a:lnTo>
                    <a:pt x="53" y="127"/>
                  </a:lnTo>
                  <a:lnTo>
                    <a:pt x="49" y="130"/>
                  </a:lnTo>
                  <a:lnTo>
                    <a:pt x="40" y="134"/>
                  </a:lnTo>
                  <a:lnTo>
                    <a:pt x="36" y="139"/>
                  </a:lnTo>
                  <a:lnTo>
                    <a:pt x="35" y="148"/>
                  </a:lnTo>
                  <a:lnTo>
                    <a:pt x="32" y="154"/>
                  </a:lnTo>
                  <a:lnTo>
                    <a:pt x="22" y="164"/>
                  </a:lnTo>
                  <a:lnTo>
                    <a:pt x="44" y="161"/>
                  </a:lnTo>
                  <a:lnTo>
                    <a:pt x="54" y="150"/>
                  </a:lnTo>
                  <a:lnTo>
                    <a:pt x="54" y="158"/>
                  </a:lnTo>
                  <a:lnTo>
                    <a:pt x="60" y="159"/>
                  </a:lnTo>
                  <a:lnTo>
                    <a:pt x="60" y="160"/>
                  </a:lnTo>
                  <a:lnTo>
                    <a:pt x="38" y="165"/>
                  </a:lnTo>
                  <a:lnTo>
                    <a:pt x="27" y="167"/>
                  </a:lnTo>
                  <a:lnTo>
                    <a:pt x="21" y="177"/>
                  </a:lnTo>
                  <a:lnTo>
                    <a:pt x="20" y="182"/>
                  </a:lnTo>
                  <a:lnTo>
                    <a:pt x="18" y="184"/>
                  </a:lnTo>
                  <a:lnTo>
                    <a:pt x="14" y="183"/>
                  </a:lnTo>
                  <a:lnTo>
                    <a:pt x="10" y="185"/>
                  </a:lnTo>
                  <a:lnTo>
                    <a:pt x="5" y="184"/>
                  </a:lnTo>
                  <a:lnTo>
                    <a:pt x="2" y="187"/>
                  </a:lnTo>
                  <a:lnTo>
                    <a:pt x="0" y="193"/>
                  </a:lnTo>
                  <a:lnTo>
                    <a:pt x="16" y="191"/>
                  </a:lnTo>
                  <a:lnTo>
                    <a:pt x="17" y="194"/>
                  </a:lnTo>
                  <a:lnTo>
                    <a:pt x="10" y="198"/>
                  </a:lnTo>
                  <a:lnTo>
                    <a:pt x="3" y="205"/>
                  </a:lnTo>
                  <a:lnTo>
                    <a:pt x="3" y="208"/>
                  </a:lnTo>
                  <a:lnTo>
                    <a:pt x="8" y="208"/>
                  </a:lnTo>
                  <a:lnTo>
                    <a:pt x="10" y="211"/>
                  </a:lnTo>
                  <a:lnTo>
                    <a:pt x="11" y="211"/>
                  </a:lnTo>
                  <a:lnTo>
                    <a:pt x="25" y="207"/>
                  </a:lnTo>
                  <a:lnTo>
                    <a:pt x="26" y="211"/>
                  </a:lnTo>
                  <a:lnTo>
                    <a:pt x="20" y="214"/>
                  </a:lnTo>
                  <a:lnTo>
                    <a:pt x="11" y="221"/>
                  </a:lnTo>
                  <a:lnTo>
                    <a:pt x="14" y="221"/>
                  </a:lnTo>
                  <a:lnTo>
                    <a:pt x="31" y="216"/>
                  </a:lnTo>
                  <a:lnTo>
                    <a:pt x="32" y="218"/>
                  </a:lnTo>
                  <a:lnTo>
                    <a:pt x="31" y="221"/>
                  </a:lnTo>
                  <a:lnTo>
                    <a:pt x="26" y="221"/>
                  </a:lnTo>
                  <a:lnTo>
                    <a:pt x="22" y="225"/>
                  </a:lnTo>
                  <a:lnTo>
                    <a:pt x="23" y="226"/>
                  </a:lnTo>
                  <a:lnTo>
                    <a:pt x="23" y="229"/>
                  </a:lnTo>
                  <a:lnTo>
                    <a:pt x="29" y="226"/>
                  </a:lnTo>
                  <a:lnTo>
                    <a:pt x="35" y="225"/>
                  </a:lnTo>
                  <a:lnTo>
                    <a:pt x="37" y="227"/>
                  </a:lnTo>
                  <a:lnTo>
                    <a:pt x="40" y="227"/>
                  </a:lnTo>
                  <a:lnTo>
                    <a:pt x="45" y="223"/>
                  </a:lnTo>
                  <a:lnTo>
                    <a:pt x="49" y="225"/>
                  </a:lnTo>
                  <a:lnTo>
                    <a:pt x="68" y="218"/>
                  </a:lnTo>
                  <a:lnTo>
                    <a:pt x="72" y="214"/>
                  </a:lnTo>
                  <a:lnTo>
                    <a:pt x="73" y="209"/>
                  </a:lnTo>
                  <a:lnTo>
                    <a:pt x="73" y="205"/>
                  </a:lnTo>
                  <a:lnTo>
                    <a:pt x="76" y="206"/>
                  </a:lnTo>
                  <a:lnTo>
                    <a:pt x="77" y="209"/>
                  </a:lnTo>
                  <a:lnTo>
                    <a:pt x="80" y="210"/>
                  </a:lnTo>
                  <a:lnTo>
                    <a:pt x="88" y="206"/>
                  </a:lnTo>
                  <a:lnTo>
                    <a:pt x="90" y="202"/>
                  </a:lnTo>
                  <a:lnTo>
                    <a:pt x="96" y="203"/>
                  </a:lnTo>
                  <a:lnTo>
                    <a:pt x="99" y="199"/>
                  </a:lnTo>
                  <a:lnTo>
                    <a:pt x="101" y="195"/>
                  </a:lnTo>
                  <a:lnTo>
                    <a:pt x="102" y="193"/>
                  </a:lnTo>
                  <a:lnTo>
                    <a:pt x="118" y="190"/>
                  </a:lnTo>
                  <a:lnTo>
                    <a:pt x="126" y="186"/>
                  </a:lnTo>
                  <a:lnTo>
                    <a:pt x="134" y="186"/>
                  </a:lnTo>
                  <a:lnTo>
                    <a:pt x="139" y="188"/>
                  </a:lnTo>
                  <a:lnTo>
                    <a:pt x="144" y="188"/>
                  </a:lnTo>
                  <a:lnTo>
                    <a:pt x="146" y="184"/>
                  </a:lnTo>
                  <a:lnTo>
                    <a:pt x="144" y="177"/>
                  </a:lnTo>
                  <a:lnTo>
                    <a:pt x="148" y="167"/>
                  </a:lnTo>
                  <a:lnTo>
                    <a:pt x="150" y="157"/>
                  </a:lnTo>
                  <a:lnTo>
                    <a:pt x="154" y="149"/>
                  </a:lnTo>
                  <a:lnTo>
                    <a:pt x="156" y="144"/>
                  </a:lnTo>
                  <a:lnTo>
                    <a:pt x="154" y="130"/>
                  </a:lnTo>
                  <a:lnTo>
                    <a:pt x="151" y="118"/>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71" name="Freeform 1395">
              <a:extLst>
                <a:ext uri="{FF2B5EF4-FFF2-40B4-BE49-F238E27FC236}">
                  <a16:creationId xmlns:a16="http://schemas.microsoft.com/office/drawing/2014/main" id="{1132BE91-B44C-4008-B693-E52B25526794}"/>
                </a:ext>
              </a:extLst>
            </p:cNvPr>
            <p:cNvSpPr>
              <a:spLocks/>
            </p:cNvSpPr>
            <p:nvPr/>
          </p:nvSpPr>
          <p:spPr bwMode="auto">
            <a:xfrm>
              <a:off x="4693269" y="638756"/>
              <a:ext cx="1079050" cy="2469252"/>
            </a:xfrm>
            <a:custGeom>
              <a:avLst/>
              <a:gdLst>
                <a:gd name="T0" fmla="*/ 456 w 475"/>
                <a:gd name="T1" fmla="*/ 196 h 1087"/>
                <a:gd name="T2" fmla="*/ 454 w 475"/>
                <a:gd name="T3" fmla="*/ 123 h 1087"/>
                <a:gd name="T4" fmla="*/ 351 w 475"/>
                <a:gd name="T5" fmla="*/ 3 h 1087"/>
                <a:gd name="T6" fmla="*/ 334 w 475"/>
                <a:gd name="T7" fmla="*/ 18 h 1087"/>
                <a:gd name="T8" fmla="*/ 326 w 475"/>
                <a:gd name="T9" fmla="*/ 64 h 1087"/>
                <a:gd name="T10" fmla="*/ 259 w 475"/>
                <a:gd name="T11" fmla="*/ 78 h 1087"/>
                <a:gd name="T12" fmla="*/ 223 w 475"/>
                <a:gd name="T13" fmla="*/ 98 h 1087"/>
                <a:gd name="T14" fmla="*/ 185 w 475"/>
                <a:gd name="T15" fmla="*/ 166 h 1087"/>
                <a:gd name="T16" fmla="*/ 161 w 475"/>
                <a:gd name="T17" fmla="*/ 242 h 1087"/>
                <a:gd name="T18" fmla="*/ 129 w 475"/>
                <a:gd name="T19" fmla="*/ 295 h 1087"/>
                <a:gd name="T20" fmla="*/ 108 w 475"/>
                <a:gd name="T21" fmla="*/ 424 h 1087"/>
                <a:gd name="T22" fmla="*/ 69 w 475"/>
                <a:gd name="T23" fmla="*/ 462 h 1087"/>
                <a:gd name="T24" fmla="*/ 45 w 475"/>
                <a:gd name="T25" fmla="*/ 537 h 1087"/>
                <a:gd name="T26" fmla="*/ 37 w 475"/>
                <a:gd name="T27" fmla="*/ 587 h 1087"/>
                <a:gd name="T28" fmla="*/ 58 w 475"/>
                <a:gd name="T29" fmla="*/ 685 h 1087"/>
                <a:gd name="T30" fmla="*/ 49 w 475"/>
                <a:gd name="T31" fmla="*/ 756 h 1087"/>
                <a:gd name="T32" fmla="*/ 22 w 475"/>
                <a:gd name="T33" fmla="*/ 823 h 1087"/>
                <a:gd name="T34" fmla="*/ 0 w 475"/>
                <a:gd name="T35" fmla="*/ 846 h 1087"/>
                <a:gd name="T36" fmla="*/ 9 w 475"/>
                <a:gd name="T37" fmla="*/ 894 h 1087"/>
                <a:gd name="T38" fmla="*/ 16 w 475"/>
                <a:gd name="T39" fmla="*/ 898 h 1087"/>
                <a:gd name="T40" fmla="*/ 26 w 475"/>
                <a:gd name="T41" fmla="*/ 938 h 1087"/>
                <a:gd name="T42" fmla="*/ 49 w 475"/>
                <a:gd name="T43" fmla="*/ 992 h 1087"/>
                <a:gd name="T44" fmla="*/ 55 w 475"/>
                <a:gd name="T45" fmla="*/ 1020 h 1087"/>
                <a:gd name="T46" fmla="*/ 68 w 475"/>
                <a:gd name="T47" fmla="*/ 1070 h 1087"/>
                <a:gd name="T48" fmla="*/ 91 w 475"/>
                <a:gd name="T49" fmla="*/ 1082 h 1087"/>
                <a:gd name="T50" fmla="*/ 119 w 475"/>
                <a:gd name="T51" fmla="*/ 1042 h 1087"/>
                <a:gd name="T52" fmla="*/ 167 w 475"/>
                <a:gd name="T53" fmla="*/ 1036 h 1087"/>
                <a:gd name="T54" fmla="*/ 193 w 475"/>
                <a:gd name="T55" fmla="*/ 966 h 1087"/>
                <a:gd name="T56" fmla="*/ 195 w 475"/>
                <a:gd name="T57" fmla="*/ 922 h 1087"/>
                <a:gd name="T58" fmla="*/ 203 w 475"/>
                <a:gd name="T59" fmla="*/ 906 h 1087"/>
                <a:gd name="T60" fmla="*/ 200 w 475"/>
                <a:gd name="T61" fmla="*/ 882 h 1087"/>
                <a:gd name="T62" fmla="*/ 207 w 475"/>
                <a:gd name="T63" fmla="*/ 868 h 1087"/>
                <a:gd name="T64" fmla="*/ 238 w 475"/>
                <a:gd name="T65" fmla="*/ 841 h 1087"/>
                <a:gd name="T66" fmla="*/ 267 w 475"/>
                <a:gd name="T67" fmla="*/ 826 h 1087"/>
                <a:gd name="T68" fmla="*/ 222 w 475"/>
                <a:gd name="T69" fmla="*/ 820 h 1087"/>
                <a:gd name="T70" fmla="*/ 200 w 475"/>
                <a:gd name="T71" fmla="*/ 803 h 1087"/>
                <a:gd name="T72" fmla="*/ 229 w 475"/>
                <a:gd name="T73" fmla="*/ 808 h 1087"/>
                <a:gd name="T74" fmla="*/ 275 w 475"/>
                <a:gd name="T75" fmla="*/ 794 h 1087"/>
                <a:gd name="T76" fmla="*/ 268 w 475"/>
                <a:gd name="T77" fmla="*/ 751 h 1087"/>
                <a:gd name="T78" fmla="*/ 231 w 475"/>
                <a:gd name="T79" fmla="*/ 725 h 1087"/>
                <a:gd name="T80" fmla="*/ 191 w 475"/>
                <a:gd name="T81" fmla="*/ 763 h 1087"/>
                <a:gd name="T82" fmla="*/ 226 w 475"/>
                <a:gd name="T83" fmla="*/ 730 h 1087"/>
                <a:gd name="T84" fmla="*/ 219 w 475"/>
                <a:gd name="T85" fmla="*/ 672 h 1087"/>
                <a:gd name="T86" fmla="*/ 226 w 475"/>
                <a:gd name="T87" fmla="*/ 628 h 1087"/>
                <a:gd name="T88" fmla="*/ 238 w 475"/>
                <a:gd name="T89" fmla="*/ 586 h 1087"/>
                <a:gd name="T90" fmla="*/ 244 w 475"/>
                <a:gd name="T91" fmla="*/ 550 h 1087"/>
                <a:gd name="T92" fmla="*/ 264 w 475"/>
                <a:gd name="T93" fmla="*/ 548 h 1087"/>
                <a:gd name="T94" fmla="*/ 278 w 475"/>
                <a:gd name="T95" fmla="*/ 527 h 1087"/>
                <a:gd name="T96" fmla="*/ 313 w 475"/>
                <a:gd name="T97" fmla="*/ 503 h 1087"/>
                <a:gd name="T98" fmla="*/ 347 w 475"/>
                <a:gd name="T99" fmla="*/ 476 h 1087"/>
                <a:gd name="T100" fmla="*/ 376 w 475"/>
                <a:gd name="T101" fmla="*/ 428 h 1087"/>
                <a:gd name="T102" fmla="*/ 370 w 475"/>
                <a:gd name="T103" fmla="*/ 409 h 1087"/>
                <a:gd name="T104" fmla="*/ 371 w 475"/>
                <a:gd name="T105" fmla="*/ 385 h 1087"/>
                <a:gd name="T106" fmla="*/ 385 w 475"/>
                <a:gd name="T107" fmla="*/ 339 h 1087"/>
                <a:gd name="T108" fmla="*/ 402 w 475"/>
                <a:gd name="T109" fmla="*/ 328 h 1087"/>
                <a:gd name="T110" fmla="*/ 408 w 475"/>
                <a:gd name="T111" fmla="*/ 316 h 1087"/>
                <a:gd name="T112" fmla="*/ 422 w 475"/>
                <a:gd name="T113" fmla="*/ 309 h 1087"/>
                <a:gd name="T114" fmla="*/ 460 w 475"/>
                <a:gd name="T115" fmla="*/ 304 h 1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75" h="1087">
                  <a:moveTo>
                    <a:pt x="463" y="274"/>
                  </a:moveTo>
                  <a:lnTo>
                    <a:pt x="461" y="261"/>
                  </a:lnTo>
                  <a:lnTo>
                    <a:pt x="464" y="249"/>
                  </a:lnTo>
                  <a:lnTo>
                    <a:pt x="470" y="240"/>
                  </a:lnTo>
                  <a:lnTo>
                    <a:pt x="470" y="234"/>
                  </a:lnTo>
                  <a:lnTo>
                    <a:pt x="470" y="225"/>
                  </a:lnTo>
                  <a:lnTo>
                    <a:pt x="456" y="196"/>
                  </a:lnTo>
                  <a:lnTo>
                    <a:pt x="454" y="185"/>
                  </a:lnTo>
                  <a:lnTo>
                    <a:pt x="459" y="171"/>
                  </a:lnTo>
                  <a:lnTo>
                    <a:pt x="458" y="162"/>
                  </a:lnTo>
                  <a:lnTo>
                    <a:pt x="454" y="157"/>
                  </a:lnTo>
                  <a:lnTo>
                    <a:pt x="453" y="147"/>
                  </a:lnTo>
                  <a:lnTo>
                    <a:pt x="453" y="133"/>
                  </a:lnTo>
                  <a:lnTo>
                    <a:pt x="454" y="123"/>
                  </a:lnTo>
                  <a:lnTo>
                    <a:pt x="458" y="115"/>
                  </a:lnTo>
                  <a:lnTo>
                    <a:pt x="455" y="110"/>
                  </a:lnTo>
                  <a:lnTo>
                    <a:pt x="435" y="72"/>
                  </a:lnTo>
                  <a:lnTo>
                    <a:pt x="422" y="61"/>
                  </a:lnTo>
                  <a:lnTo>
                    <a:pt x="398" y="54"/>
                  </a:lnTo>
                  <a:lnTo>
                    <a:pt x="379" y="33"/>
                  </a:lnTo>
                  <a:lnTo>
                    <a:pt x="351" y="3"/>
                  </a:lnTo>
                  <a:lnTo>
                    <a:pt x="349" y="0"/>
                  </a:lnTo>
                  <a:lnTo>
                    <a:pt x="348" y="0"/>
                  </a:lnTo>
                  <a:lnTo>
                    <a:pt x="332" y="0"/>
                  </a:lnTo>
                  <a:lnTo>
                    <a:pt x="329" y="2"/>
                  </a:lnTo>
                  <a:lnTo>
                    <a:pt x="329" y="8"/>
                  </a:lnTo>
                  <a:lnTo>
                    <a:pt x="332" y="12"/>
                  </a:lnTo>
                  <a:lnTo>
                    <a:pt x="334" y="18"/>
                  </a:lnTo>
                  <a:lnTo>
                    <a:pt x="332" y="25"/>
                  </a:lnTo>
                  <a:lnTo>
                    <a:pt x="329" y="28"/>
                  </a:lnTo>
                  <a:lnTo>
                    <a:pt x="327" y="38"/>
                  </a:lnTo>
                  <a:lnTo>
                    <a:pt x="324" y="46"/>
                  </a:lnTo>
                  <a:lnTo>
                    <a:pt x="324" y="52"/>
                  </a:lnTo>
                  <a:lnTo>
                    <a:pt x="330" y="59"/>
                  </a:lnTo>
                  <a:lnTo>
                    <a:pt x="326" y="64"/>
                  </a:lnTo>
                  <a:lnTo>
                    <a:pt x="320" y="65"/>
                  </a:lnTo>
                  <a:lnTo>
                    <a:pt x="292" y="55"/>
                  </a:lnTo>
                  <a:lnTo>
                    <a:pt x="271" y="53"/>
                  </a:lnTo>
                  <a:lnTo>
                    <a:pt x="264" y="54"/>
                  </a:lnTo>
                  <a:lnTo>
                    <a:pt x="261" y="56"/>
                  </a:lnTo>
                  <a:lnTo>
                    <a:pt x="258" y="63"/>
                  </a:lnTo>
                  <a:lnTo>
                    <a:pt x="259" y="78"/>
                  </a:lnTo>
                  <a:lnTo>
                    <a:pt x="258" y="85"/>
                  </a:lnTo>
                  <a:lnTo>
                    <a:pt x="254" y="99"/>
                  </a:lnTo>
                  <a:lnTo>
                    <a:pt x="249" y="110"/>
                  </a:lnTo>
                  <a:lnTo>
                    <a:pt x="246" y="109"/>
                  </a:lnTo>
                  <a:lnTo>
                    <a:pt x="239" y="100"/>
                  </a:lnTo>
                  <a:lnTo>
                    <a:pt x="231" y="96"/>
                  </a:lnTo>
                  <a:lnTo>
                    <a:pt x="223" y="98"/>
                  </a:lnTo>
                  <a:lnTo>
                    <a:pt x="211" y="111"/>
                  </a:lnTo>
                  <a:lnTo>
                    <a:pt x="205" y="118"/>
                  </a:lnTo>
                  <a:lnTo>
                    <a:pt x="202" y="130"/>
                  </a:lnTo>
                  <a:lnTo>
                    <a:pt x="201" y="139"/>
                  </a:lnTo>
                  <a:lnTo>
                    <a:pt x="197" y="145"/>
                  </a:lnTo>
                  <a:lnTo>
                    <a:pt x="188" y="156"/>
                  </a:lnTo>
                  <a:lnTo>
                    <a:pt x="185" y="166"/>
                  </a:lnTo>
                  <a:lnTo>
                    <a:pt x="194" y="180"/>
                  </a:lnTo>
                  <a:lnTo>
                    <a:pt x="195" y="189"/>
                  </a:lnTo>
                  <a:lnTo>
                    <a:pt x="194" y="194"/>
                  </a:lnTo>
                  <a:lnTo>
                    <a:pt x="190" y="202"/>
                  </a:lnTo>
                  <a:lnTo>
                    <a:pt x="181" y="212"/>
                  </a:lnTo>
                  <a:lnTo>
                    <a:pt x="177" y="221"/>
                  </a:lnTo>
                  <a:lnTo>
                    <a:pt x="161" y="242"/>
                  </a:lnTo>
                  <a:lnTo>
                    <a:pt x="157" y="251"/>
                  </a:lnTo>
                  <a:lnTo>
                    <a:pt x="156" y="265"/>
                  </a:lnTo>
                  <a:lnTo>
                    <a:pt x="152" y="273"/>
                  </a:lnTo>
                  <a:lnTo>
                    <a:pt x="140" y="282"/>
                  </a:lnTo>
                  <a:lnTo>
                    <a:pt x="133" y="282"/>
                  </a:lnTo>
                  <a:lnTo>
                    <a:pt x="128" y="285"/>
                  </a:lnTo>
                  <a:lnTo>
                    <a:pt x="129" y="295"/>
                  </a:lnTo>
                  <a:lnTo>
                    <a:pt x="129" y="309"/>
                  </a:lnTo>
                  <a:lnTo>
                    <a:pt x="128" y="328"/>
                  </a:lnTo>
                  <a:lnTo>
                    <a:pt x="123" y="362"/>
                  </a:lnTo>
                  <a:lnTo>
                    <a:pt x="112" y="386"/>
                  </a:lnTo>
                  <a:lnTo>
                    <a:pt x="99" y="407"/>
                  </a:lnTo>
                  <a:lnTo>
                    <a:pt x="99" y="414"/>
                  </a:lnTo>
                  <a:lnTo>
                    <a:pt x="108" y="424"/>
                  </a:lnTo>
                  <a:lnTo>
                    <a:pt x="113" y="432"/>
                  </a:lnTo>
                  <a:lnTo>
                    <a:pt x="113" y="445"/>
                  </a:lnTo>
                  <a:lnTo>
                    <a:pt x="111" y="453"/>
                  </a:lnTo>
                  <a:lnTo>
                    <a:pt x="104" y="461"/>
                  </a:lnTo>
                  <a:lnTo>
                    <a:pt x="95" y="461"/>
                  </a:lnTo>
                  <a:lnTo>
                    <a:pt x="83" y="457"/>
                  </a:lnTo>
                  <a:lnTo>
                    <a:pt x="69" y="462"/>
                  </a:lnTo>
                  <a:lnTo>
                    <a:pt x="58" y="469"/>
                  </a:lnTo>
                  <a:lnTo>
                    <a:pt x="42" y="489"/>
                  </a:lnTo>
                  <a:lnTo>
                    <a:pt x="37" y="500"/>
                  </a:lnTo>
                  <a:lnTo>
                    <a:pt x="35" y="512"/>
                  </a:lnTo>
                  <a:lnTo>
                    <a:pt x="37" y="524"/>
                  </a:lnTo>
                  <a:lnTo>
                    <a:pt x="42" y="534"/>
                  </a:lnTo>
                  <a:lnTo>
                    <a:pt x="45" y="537"/>
                  </a:lnTo>
                  <a:lnTo>
                    <a:pt x="40" y="544"/>
                  </a:lnTo>
                  <a:lnTo>
                    <a:pt x="39" y="552"/>
                  </a:lnTo>
                  <a:lnTo>
                    <a:pt x="37" y="558"/>
                  </a:lnTo>
                  <a:lnTo>
                    <a:pt x="37" y="571"/>
                  </a:lnTo>
                  <a:lnTo>
                    <a:pt x="35" y="577"/>
                  </a:lnTo>
                  <a:lnTo>
                    <a:pt x="35" y="586"/>
                  </a:lnTo>
                  <a:lnTo>
                    <a:pt x="37" y="587"/>
                  </a:lnTo>
                  <a:lnTo>
                    <a:pt x="40" y="596"/>
                  </a:lnTo>
                  <a:lnTo>
                    <a:pt x="39" y="625"/>
                  </a:lnTo>
                  <a:lnTo>
                    <a:pt x="40" y="639"/>
                  </a:lnTo>
                  <a:lnTo>
                    <a:pt x="46" y="649"/>
                  </a:lnTo>
                  <a:lnTo>
                    <a:pt x="59" y="659"/>
                  </a:lnTo>
                  <a:lnTo>
                    <a:pt x="61" y="673"/>
                  </a:lnTo>
                  <a:lnTo>
                    <a:pt x="58" y="685"/>
                  </a:lnTo>
                  <a:lnTo>
                    <a:pt x="50" y="693"/>
                  </a:lnTo>
                  <a:lnTo>
                    <a:pt x="42" y="696"/>
                  </a:lnTo>
                  <a:lnTo>
                    <a:pt x="39" y="701"/>
                  </a:lnTo>
                  <a:lnTo>
                    <a:pt x="46" y="709"/>
                  </a:lnTo>
                  <a:lnTo>
                    <a:pt x="51" y="731"/>
                  </a:lnTo>
                  <a:lnTo>
                    <a:pt x="46" y="751"/>
                  </a:lnTo>
                  <a:lnTo>
                    <a:pt x="49" y="756"/>
                  </a:lnTo>
                  <a:lnTo>
                    <a:pt x="48" y="766"/>
                  </a:lnTo>
                  <a:lnTo>
                    <a:pt x="45" y="774"/>
                  </a:lnTo>
                  <a:lnTo>
                    <a:pt x="26" y="780"/>
                  </a:lnTo>
                  <a:lnTo>
                    <a:pt x="26" y="790"/>
                  </a:lnTo>
                  <a:lnTo>
                    <a:pt x="17" y="805"/>
                  </a:lnTo>
                  <a:lnTo>
                    <a:pt x="18" y="814"/>
                  </a:lnTo>
                  <a:lnTo>
                    <a:pt x="22" y="823"/>
                  </a:lnTo>
                  <a:lnTo>
                    <a:pt x="16" y="848"/>
                  </a:lnTo>
                  <a:lnTo>
                    <a:pt x="11" y="852"/>
                  </a:lnTo>
                  <a:lnTo>
                    <a:pt x="9" y="846"/>
                  </a:lnTo>
                  <a:lnTo>
                    <a:pt x="6" y="855"/>
                  </a:lnTo>
                  <a:lnTo>
                    <a:pt x="6" y="840"/>
                  </a:lnTo>
                  <a:lnTo>
                    <a:pt x="4" y="837"/>
                  </a:lnTo>
                  <a:lnTo>
                    <a:pt x="0" y="846"/>
                  </a:lnTo>
                  <a:lnTo>
                    <a:pt x="0" y="853"/>
                  </a:lnTo>
                  <a:lnTo>
                    <a:pt x="4" y="880"/>
                  </a:lnTo>
                  <a:lnTo>
                    <a:pt x="5" y="883"/>
                  </a:lnTo>
                  <a:lnTo>
                    <a:pt x="9" y="885"/>
                  </a:lnTo>
                  <a:lnTo>
                    <a:pt x="10" y="887"/>
                  </a:lnTo>
                  <a:lnTo>
                    <a:pt x="10" y="892"/>
                  </a:lnTo>
                  <a:lnTo>
                    <a:pt x="9" y="894"/>
                  </a:lnTo>
                  <a:lnTo>
                    <a:pt x="13" y="890"/>
                  </a:lnTo>
                  <a:lnTo>
                    <a:pt x="14" y="885"/>
                  </a:lnTo>
                  <a:lnTo>
                    <a:pt x="17" y="888"/>
                  </a:lnTo>
                  <a:lnTo>
                    <a:pt x="15" y="894"/>
                  </a:lnTo>
                  <a:lnTo>
                    <a:pt x="17" y="894"/>
                  </a:lnTo>
                  <a:lnTo>
                    <a:pt x="20" y="895"/>
                  </a:lnTo>
                  <a:lnTo>
                    <a:pt x="16" y="898"/>
                  </a:lnTo>
                  <a:lnTo>
                    <a:pt x="12" y="904"/>
                  </a:lnTo>
                  <a:lnTo>
                    <a:pt x="22" y="909"/>
                  </a:lnTo>
                  <a:lnTo>
                    <a:pt x="24" y="915"/>
                  </a:lnTo>
                  <a:lnTo>
                    <a:pt x="22" y="926"/>
                  </a:lnTo>
                  <a:lnTo>
                    <a:pt x="29" y="924"/>
                  </a:lnTo>
                  <a:lnTo>
                    <a:pt x="31" y="932"/>
                  </a:lnTo>
                  <a:lnTo>
                    <a:pt x="26" y="938"/>
                  </a:lnTo>
                  <a:lnTo>
                    <a:pt x="28" y="948"/>
                  </a:lnTo>
                  <a:lnTo>
                    <a:pt x="27" y="956"/>
                  </a:lnTo>
                  <a:lnTo>
                    <a:pt x="33" y="956"/>
                  </a:lnTo>
                  <a:lnTo>
                    <a:pt x="36" y="964"/>
                  </a:lnTo>
                  <a:lnTo>
                    <a:pt x="38" y="972"/>
                  </a:lnTo>
                  <a:lnTo>
                    <a:pt x="42" y="984"/>
                  </a:lnTo>
                  <a:lnTo>
                    <a:pt x="49" y="992"/>
                  </a:lnTo>
                  <a:lnTo>
                    <a:pt x="53" y="1000"/>
                  </a:lnTo>
                  <a:lnTo>
                    <a:pt x="60" y="1004"/>
                  </a:lnTo>
                  <a:lnTo>
                    <a:pt x="66" y="1010"/>
                  </a:lnTo>
                  <a:lnTo>
                    <a:pt x="66" y="1016"/>
                  </a:lnTo>
                  <a:lnTo>
                    <a:pt x="61" y="1018"/>
                  </a:lnTo>
                  <a:lnTo>
                    <a:pt x="56" y="1018"/>
                  </a:lnTo>
                  <a:lnTo>
                    <a:pt x="55" y="1020"/>
                  </a:lnTo>
                  <a:lnTo>
                    <a:pt x="60" y="1031"/>
                  </a:lnTo>
                  <a:lnTo>
                    <a:pt x="55" y="1030"/>
                  </a:lnTo>
                  <a:lnTo>
                    <a:pt x="50" y="1028"/>
                  </a:lnTo>
                  <a:lnTo>
                    <a:pt x="50" y="1032"/>
                  </a:lnTo>
                  <a:lnTo>
                    <a:pt x="60" y="1055"/>
                  </a:lnTo>
                  <a:lnTo>
                    <a:pt x="66" y="1063"/>
                  </a:lnTo>
                  <a:lnTo>
                    <a:pt x="68" y="1070"/>
                  </a:lnTo>
                  <a:lnTo>
                    <a:pt x="66" y="1073"/>
                  </a:lnTo>
                  <a:lnTo>
                    <a:pt x="66" y="1081"/>
                  </a:lnTo>
                  <a:lnTo>
                    <a:pt x="63" y="1082"/>
                  </a:lnTo>
                  <a:lnTo>
                    <a:pt x="62" y="1085"/>
                  </a:lnTo>
                  <a:lnTo>
                    <a:pt x="71" y="1084"/>
                  </a:lnTo>
                  <a:lnTo>
                    <a:pt x="79" y="1087"/>
                  </a:lnTo>
                  <a:lnTo>
                    <a:pt x="91" y="1082"/>
                  </a:lnTo>
                  <a:lnTo>
                    <a:pt x="102" y="1082"/>
                  </a:lnTo>
                  <a:lnTo>
                    <a:pt x="108" y="1085"/>
                  </a:lnTo>
                  <a:lnTo>
                    <a:pt x="112" y="1082"/>
                  </a:lnTo>
                  <a:lnTo>
                    <a:pt x="115" y="1073"/>
                  </a:lnTo>
                  <a:lnTo>
                    <a:pt x="113" y="1059"/>
                  </a:lnTo>
                  <a:lnTo>
                    <a:pt x="116" y="1050"/>
                  </a:lnTo>
                  <a:lnTo>
                    <a:pt x="119" y="1042"/>
                  </a:lnTo>
                  <a:lnTo>
                    <a:pt x="126" y="1044"/>
                  </a:lnTo>
                  <a:lnTo>
                    <a:pt x="129" y="1038"/>
                  </a:lnTo>
                  <a:lnTo>
                    <a:pt x="136" y="1033"/>
                  </a:lnTo>
                  <a:lnTo>
                    <a:pt x="146" y="1033"/>
                  </a:lnTo>
                  <a:lnTo>
                    <a:pt x="151" y="1036"/>
                  </a:lnTo>
                  <a:lnTo>
                    <a:pt x="159" y="1033"/>
                  </a:lnTo>
                  <a:lnTo>
                    <a:pt x="167" y="1036"/>
                  </a:lnTo>
                  <a:lnTo>
                    <a:pt x="174" y="1036"/>
                  </a:lnTo>
                  <a:lnTo>
                    <a:pt x="178" y="1024"/>
                  </a:lnTo>
                  <a:lnTo>
                    <a:pt x="183" y="1008"/>
                  </a:lnTo>
                  <a:lnTo>
                    <a:pt x="190" y="997"/>
                  </a:lnTo>
                  <a:lnTo>
                    <a:pt x="191" y="983"/>
                  </a:lnTo>
                  <a:lnTo>
                    <a:pt x="193" y="974"/>
                  </a:lnTo>
                  <a:lnTo>
                    <a:pt x="193" y="966"/>
                  </a:lnTo>
                  <a:lnTo>
                    <a:pt x="195" y="958"/>
                  </a:lnTo>
                  <a:lnTo>
                    <a:pt x="199" y="950"/>
                  </a:lnTo>
                  <a:lnTo>
                    <a:pt x="199" y="944"/>
                  </a:lnTo>
                  <a:lnTo>
                    <a:pt x="195" y="939"/>
                  </a:lnTo>
                  <a:lnTo>
                    <a:pt x="200" y="932"/>
                  </a:lnTo>
                  <a:lnTo>
                    <a:pt x="199" y="926"/>
                  </a:lnTo>
                  <a:lnTo>
                    <a:pt x="195" y="922"/>
                  </a:lnTo>
                  <a:lnTo>
                    <a:pt x="194" y="918"/>
                  </a:lnTo>
                  <a:lnTo>
                    <a:pt x="195" y="915"/>
                  </a:lnTo>
                  <a:lnTo>
                    <a:pt x="200" y="917"/>
                  </a:lnTo>
                  <a:lnTo>
                    <a:pt x="203" y="917"/>
                  </a:lnTo>
                  <a:lnTo>
                    <a:pt x="201" y="913"/>
                  </a:lnTo>
                  <a:lnTo>
                    <a:pt x="201" y="910"/>
                  </a:lnTo>
                  <a:lnTo>
                    <a:pt x="203" y="906"/>
                  </a:lnTo>
                  <a:lnTo>
                    <a:pt x="203" y="903"/>
                  </a:lnTo>
                  <a:lnTo>
                    <a:pt x="204" y="891"/>
                  </a:lnTo>
                  <a:lnTo>
                    <a:pt x="203" y="888"/>
                  </a:lnTo>
                  <a:lnTo>
                    <a:pt x="199" y="883"/>
                  </a:lnTo>
                  <a:lnTo>
                    <a:pt x="192" y="880"/>
                  </a:lnTo>
                  <a:lnTo>
                    <a:pt x="193" y="880"/>
                  </a:lnTo>
                  <a:lnTo>
                    <a:pt x="200" y="882"/>
                  </a:lnTo>
                  <a:lnTo>
                    <a:pt x="205" y="881"/>
                  </a:lnTo>
                  <a:lnTo>
                    <a:pt x="207" y="878"/>
                  </a:lnTo>
                  <a:lnTo>
                    <a:pt x="201" y="872"/>
                  </a:lnTo>
                  <a:lnTo>
                    <a:pt x="182" y="869"/>
                  </a:lnTo>
                  <a:lnTo>
                    <a:pt x="183" y="867"/>
                  </a:lnTo>
                  <a:lnTo>
                    <a:pt x="199" y="866"/>
                  </a:lnTo>
                  <a:lnTo>
                    <a:pt x="207" y="868"/>
                  </a:lnTo>
                  <a:lnTo>
                    <a:pt x="212" y="866"/>
                  </a:lnTo>
                  <a:lnTo>
                    <a:pt x="213" y="860"/>
                  </a:lnTo>
                  <a:lnTo>
                    <a:pt x="222" y="859"/>
                  </a:lnTo>
                  <a:lnTo>
                    <a:pt x="229" y="852"/>
                  </a:lnTo>
                  <a:lnTo>
                    <a:pt x="234" y="847"/>
                  </a:lnTo>
                  <a:lnTo>
                    <a:pt x="234" y="840"/>
                  </a:lnTo>
                  <a:lnTo>
                    <a:pt x="238" y="841"/>
                  </a:lnTo>
                  <a:lnTo>
                    <a:pt x="238" y="849"/>
                  </a:lnTo>
                  <a:lnTo>
                    <a:pt x="247" y="848"/>
                  </a:lnTo>
                  <a:lnTo>
                    <a:pt x="251" y="840"/>
                  </a:lnTo>
                  <a:lnTo>
                    <a:pt x="261" y="832"/>
                  </a:lnTo>
                  <a:lnTo>
                    <a:pt x="259" y="823"/>
                  </a:lnTo>
                  <a:lnTo>
                    <a:pt x="262" y="826"/>
                  </a:lnTo>
                  <a:lnTo>
                    <a:pt x="267" y="826"/>
                  </a:lnTo>
                  <a:lnTo>
                    <a:pt x="267" y="822"/>
                  </a:lnTo>
                  <a:lnTo>
                    <a:pt x="270" y="820"/>
                  </a:lnTo>
                  <a:lnTo>
                    <a:pt x="270" y="817"/>
                  </a:lnTo>
                  <a:lnTo>
                    <a:pt x="235" y="823"/>
                  </a:lnTo>
                  <a:lnTo>
                    <a:pt x="227" y="822"/>
                  </a:lnTo>
                  <a:lnTo>
                    <a:pt x="224" y="824"/>
                  </a:lnTo>
                  <a:lnTo>
                    <a:pt x="222" y="820"/>
                  </a:lnTo>
                  <a:lnTo>
                    <a:pt x="218" y="817"/>
                  </a:lnTo>
                  <a:lnTo>
                    <a:pt x="202" y="810"/>
                  </a:lnTo>
                  <a:lnTo>
                    <a:pt x="193" y="811"/>
                  </a:lnTo>
                  <a:lnTo>
                    <a:pt x="189" y="809"/>
                  </a:lnTo>
                  <a:lnTo>
                    <a:pt x="193" y="807"/>
                  </a:lnTo>
                  <a:lnTo>
                    <a:pt x="195" y="802"/>
                  </a:lnTo>
                  <a:lnTo>
                    <a:pt x="200" y="803"/>
                  </a:lnTo>
                  <a:lnTo>
                    <a:pt x="205" y="802"/>
                  </a:lnTo>
                  <a:lnTo>
                    <a:pt x="213" y="803"/>
                  </a:lnTo>
                  <a:lnTo>
                    <a:pt x="214" y="802"/>
                  </a:lnTo>
                  <a:lnTo>
                    <a:pt x="220" y="809"/>
                  </a:lnTo>
                  <a:lnTo>
                    <a:pt x="225" y="807"/>
                  </a:lnTo>
                  <a:lnTo>
                    <a:pt x="225" y="805"/>
                  </a:lnTo>
                  <a:lnTo>
                    <a:pt x="229" y="808"/>
                  </a:lnTo>
                  <a:lnTo>
                    <a:pt x="235" y="810"/>
                  </a:lnTo>
                  <a:lnTo>
                    <a:pt x="237" y="806"/>
                  </a:lnTo>
                  <a:lnTo>
                    <a:pt x="239" y="808"/>
                  </a:lnTo>
                  <a:lnTo>
                    <a:pt x="241" y="814"/>
                  </a:lnTo>
                  <a:lnTo>
                    <a:pt x="247" y="817"/>
                  </a:lnTo>
                  <a:lnTo>
                    <a:pt x="268" y="806"/>
                  </a:lnTo>
                  <a:lnTo>
                    <a:pt x="275" y="794"/>
                  </a:lnTo>
                  <a:lnTo>
                    <a:pt x="279" y="790"/>
                  </a:lnTo>
                  <a:lnTo>
                    <a:pt x="281" y="779"/>
                  </a:lnTo>
                  <a:lnTo>
                    <a:pt x="276" y="770"/>
                  </a:lnTo>
                  <a:lnTo>
                    <a:pt x="269" y="763"/>
                  </a:lnTo>
                  <a:lnTo>
                    <a:pt x="262" y="753"/>
                  </a:lnTo>
                  <a:lnTo>
                    <a:pt x="268" y="753"/>
                  </a:lnTo>
                  <a:lnTo>
                    <a:pt x="268" y="751"/>
                  </a:lnTo>
                  <a:lnTo>
                    <a:pt x="252" y="743"/>
                  </a:lnTo>
                  <a:lnTo>
                    <a:pt x="252" y="738"/>
                  </a:lnTo>
                  <a:lnTo>
                    <a:pt x="249" y="731"/>
                  </a:lnTo>
                  <a:lnTo>
                    <a:pt x="238" y="732"/>
                  </a:lnTo>
                  <a:lnTo>
                    <a:pt x="235" y="729"/>
                  </a:lnTo>
                  <a:lnTo>
                    <a:pt x="234" y="726"/>
                  </a:lnTo>
                  <a:lnTo>
                    <a:pt x="231" y="725"/>
                  </a:lnTo>
                  <a:lnTo>
                    <a:pt x="231" y="728"/>
                  </a:lnTo>
                  <a:lnTo>
                    <a:pt x="227" y="740"/>
                  </a:lnTo>
                  <a:lnTo>
                    <a:pt x="222" y="748"/>
                  </a:lnTo>
                  <a:lnTo>
                    <a:pt x="209" y="757"/>
                  </a:lnTo>
                  <a:lnTo>
                    <a:pt x="205" y="761"/>
                  </a:lnTo>
                  <a:lnTo>
                    <a:pt x="199" y="761"/>
                  </a:lnTo>
                  <a:lnTo>
                    <a:pt x="191" y="763"/>
                  </a:lnTo>
                  <a:lnTo>
                    <a:pt x="186" y="761"/>
                  </a:lnTo>
                  <a:lnTo>
                    <a:pt x="192" y="757"/>
                  </a:lnTo>
                  <a:lnTo>
                    <a:pt x="200" y="755"/>
                  </a:lnTo>
                  <a:lnTo>
                    <a:pt x="205" y="750"/>
                  </a:lnTo>
                  <a:lnTo>
                    <a:pt x="212" y="747"/>
                  </a:lnTo>
                  <a:lnTo>
                    <a:pt x="224" y="737"/>
                  </a:lnTo>
                  <a:lnTo>
                    <a:pt x="226" y="730"/>
                  </a:lnTo>
                  <a:lnTo>
                    <a:pt x="226" y="721"/>
                  </a:lnTo>
                  <a:lnTo>
                    <a:pt x="219" y="720"/>
                  </a:lnTo>
                  <a:lnTo>
                    <a:pt x="223" y="715"/>
                  </a:lnTo>
                  <a:lnTo>
                    <a:pt x="223" y="708"/>
                  </a:lnTo>
                  <a:lnTo>
                    <a:pt x="220" y="703"/>
                  </a:lnTo>
                  <a:lnTo>
                    <a:pt x="218" y="684"/>
                  </a:lnTo>
                  <a:lnTo>
                    <a:pt x="219" y="672"/>
                  </a:lnTo>
                  <a:lnTo>
                    <a:pt x="216" y="657"/>
                  </a:lnTo>
                  <a:lnTo>
                    <a:pt x="217" y="652"/>
                  </a:lnTo>
                  <a:lnTo>
                    <a:pt x="219" y="647"/>
                  </a:lnTo>
                  <a:lnTo>
                    <a:pt x="218" y="644"/>
                  </a:lnTo>
                  <a:lnTo>
                    <a:pt x="228" y="649"/>
                  </a:lnTo>
                  <a:lnTo>
                    <a:pt x="229" y="644"/>
                  </a:lnTo>
                  <a:lnTo>
                    <a:pt x="226" y="628"/>
                  </a:lnTo>
                  <a:lnTo>
                    <a:pt x="229" y="615"/>
                  </a:lnTo>
                  <a:lnTo>
                    <a:pt x="233" y="603"/>
                  </a:lnTo>
                  <a:lnTo>
                    <a:pt x="228" y="596"/>
                  </a:lnTo>
                  <a:lnTo>
                    <a:pt x="226" y="591"/>
                  </a:lnTo>
                  <a:lnTo>
                    <a:pt x="226" y="581"/>
                  </a:lnTo>
                  <a:lnTo>
                    <a:pt x="237" y="588"/>
                  </a:lnTo>
                  <a:lnTo>
                    <a:pt x="238" y="586"/>
                  </a:lnTo>
                  <a:lnTo>
                    <a:pt x="240" y="583"/>
                  </a:lnTo>
                  <a:lnTo>
                    <a:pt x="245" y="578"/>
                  </a:lnTo>
                  <a:lnTo>
                    <a:pt x="245" y="576"/>
                  </a:lnTo>
                  <a:lnTo>
                    <a:pt x="244" y="573"/>
                  </a:lnTo>
                  <a:lnTo>
                    <a:pt x="246" y="563"/>
                  </a:lnTo>
                  <a:lnTo>
                    <a:pt x="242" y="556"/>
                  </a:lnTo>
                  <a:lnTo>
                    <a:pt x="244" y="550"/>
                  </a:lnTo>
                  <a:lnTo>
                    <a:pt x="245" y="557"/>
                  </a:lnTo>
                  <a:lnTo>
                    <a:pt x="251" y="561"/>
                  </a:lnTo>
                  <a:lnTo>
                    <a:pt x="253" y="560"/>
                  </a:lnTo>
                  <a:lnTo>
                    <a:pt x="257" y="554"/>
                  </a:lnTo>
                  <a:lnTo>
                    <a:pt x="261" y="557"/>
                  </a:lnTo>
                  <a:lnTo>
                    <a:pt x="262" y="552"/>
                  </a:lnTo>
                  <a:lnTo>
                    <a:pt x="264" y="548"/>
                  </a:lnTo>
                  <a:lnTo>
                    <a:pt x="257" y="544"/>
                  </a:lnTo>
                  <a:lnTo>
                    <a:pt x="262" y="545"/>
                  </a:lnTo>
                  <a:lnTo>
                    <a:pt x="268" y="541"/>
                  </a:lnTo>
                  <a:lnTo>
                    <a:pt x="268" y="538"/>
                  </a:lnTo>
                  <a:lnTo>
                    <a:pt x="273" y="535"/>
                  </a:lnTo>
                  <a:lnTo>
                    <a:pt x="273" y="529"/>
                  </a:lnTo>
                  <a:lnTo>
                    <a:pt x="278" y="527"/>
                  </a:lnTo>
                  <a:lnTo>
                    <a:pt x="278" y="520"/>
                  </a:lnTo>
                  <a:lnTo>
                    <a:pt x="282" y="519"/>
                  </a:lnTo>
                  <a:lnTo>
                    <a:pt x="289" y="520"/>
                  </a:lnTo>
                  <a:lnTo>
                    <a:pt x="296" y="513"/>
                  </a:lnTo>
                  <a:lnTo>
                    <a:pt x="300" y="507"/>
                  </a:lnTo>
                  <a:lnTo>
                    <a:pt x="308" y="499"/>
                  </a:lnTo>
                  <a:lnTo>
                    <a:pt x="313" y="503"/>
                  </a:lnTo>
                  <a:lnTo>
                    <a:pt x="320" y="498"/>
                  </a:lnTo>
                  <a:lnTo>
                    <a:pt x="321" y="492"/>
                  </a:lnTo>
                  <a:lnTo>
                    <a:pt x="327" y="488"/>
                  </a:lnTo>
                  <a:lnTo>
                    <a:pt x="332" y="489"/>
                  </a:lnTo>
                  <a:lnTo>
                    <a:pt x="335" y="487"/>
                  </a:lnTo>
                  <a:lnTo>
                    <a:pt x="342" y="481"/>
                  </a:lnTo>
                  <a:lnTo>
                    <a:pt x="347" y="476"/>
                  </a:lnTo>
                  <a:lnTo>
                    <a:pt x="351" y="474"/>
                  </a:lnTo>
                  <a:lnTo>
                    <a:pt x="355" y="463"/>
                  </a:lnTo>
                  <a:lnTo>
                    <a:pt x="358" y="457"/>
                  </a:lnTo>
                  <a:lnTo>
                    <a:pt x="365" y="449"/>
                  </a:lnTo>
                  <a:lnTo>
                    <a:pt x="369" y="440"/>
                  </a:lnTo>
                  <a:lnTo>
                    <a:pt x="374" y="431"/>
                  </a:lnTo>
                  <a:lnTo>
                    <a:pt x="376" y="428"/>
                  </a:lnTo>
                  <a:lnTo>
                    <a:pt x="377" y="431"/>
                  </a:lnTo>
                  <a:lnTo>
                    <a:pt x="376" y="438"/>
                  </a:lnTo>
                  <a:lnTo>
                    <a:pt x="383" y="429"/>
                  </a:lnTo>
                  <a:lnTo>
                    <a:pt x="384" y="427"/>
                  </a:lnTo>
                  <a:lnTo>
                    <a:pt x="380" y="422"/>
                  </a:lnTo>
                  <a:lnTo>
                    <a:pt x="380" y="419"/>
                  </a:lnTo>
                  <a:lnTo>
                    <a:pt x="370" y="409"/>
                  </a:lnTo>
                  <a:lnTo>
                    <a:pt x="369" y="405"/>
                  </a:lnTo>
                  <a:lnTo>
                    <a:pt x="371" y="404"/>
                  </a:lnTo>
                  <a:lnTo>
                    <a:pt x="370" y="399"/>
                  </a:lnTo>
                  <a:lnTo>
                    <a:pt x="366" y="395"/>
                  </a:lnTo>
                  <a:lnTo>
                    <a:pt x="366" y="393"/>
                  </a:lnTo>
                  <a:lnTo>
                    <a:pt x="370" y="389"/>
                  </a:lnTo>
                  <a:lnTo>
                    <a:pt x="371" y="385"/>
                  </a:lnTo>
                  <a:lnTo>
                    <a:pt x="376" y="383"/>
                  </a:lnTo>
                  <a:lnTo>
                    <a:pt x="383" y="366"/>
                  </a:lnTo>
                  <a:lnTo>
                    <a:pt x="384" y="362"/>
                  </a:lnTo>
                  <a:lnTo>
                    <a:pt x="377" y="350"/>
                  </a:lnTo>
                  <a:lnTo>
                    <a:pt x="377" y="349"/>
                  </a:lnTo>
                  <a:lnTo>
                    <a:pt x="385" y="345"/>
                  </a:lnTo>
                  <a:lnTo>
                    <a:pt x="385" y="339"/>
                  </a:lnTo>
                  <a:lnTo>
                    <a:pt x="388" y="338"/>
                  </a:lnTo>
                  <a:lnTo>
                    <a:pt x="394" y="341"/>
                  </a:lnTo>
                  <a:lnTo>
                    <a:pt x="396" y="340"/>
                  </a:lnTo>
                  <a:lnTo>
                    <a:pt x="397" y="336"/>
                  </a:lnTo>
                  <a:lnTo>
                    <a:pt x="395" y="332"/>
                  </a:lnTo>
                  <a:lnTo>
                    <a:pt x="400" y="331"/>
                  </a:lnTo>
                  <a:lnTo>
                    <a:pt x="402" y="328"/>
                  </a:lnTo>
                  <a:lnTo>
                    <a:pt x="395" y="318"/>
                  </a:lnTo>
                  <a:lnTo>
                    <a:pt x="395" y="315"/>
                  </a:lnTo>
                  <a:lnTo>
                    <a:pt x="403" y="320"/>
                  </a:lnTo>
                  <a:lnTo>
                    <a:pt x="405" y="326"/>
                  </a:lnTo>
                  <a:lnTo>
                    <a:pt x="408" y="326"/>
                  </a:lnTo>
                  <a:lnTo>
                    <a:pt x="407" y="315"/>
                  </a:lnTo>
                  <a:lnTo>
                    <a:pt x="408" y="316"/>
                  </a:lnTo>
                  <a:lnTo>
                    <a:pt x="410" y="315"/>
                  </a:lnTo>
                  <a:lnTo>
                    <a:pt x="411" y="302"/>
                  </a:lnTo>
                  <a:lnTo>
                    <a:pt x="414" y="301"/>
                  </a:lnTo>
                  <a:lnTo>
                    <a:pt x="417" y="301"/>
                  </a:lnTo>
                  <a:lnTo>
                    <a:pt x="417" y="304"/>
                  </a:lnTo>
                  <a:lnTo>
                    <a:pt x="419" y="307"/>
                  </a:lnTo>
                  <a:lnTo>
                    <a:pt x="422" y="309"/>
                  </a:lnTo>
                  <a:lnTo>
                    <a:pt x="425" y="300"/>
                  </a:lnTo>
                  <a:lnTo>
                    <a:pt x="429" y="303"/>
                  </a:lnTo>
                  <a:lnTo>
                    <a:pt x="432" y="309"/>
                  </a:lnTo>
                  <a:lnTo>
                    <a:pt x="436" y="309"/>
                  </a:lnTo>
                  <a:lnTo>
                    <a:pt x="439" y="313"/>
                  </a:lnTo>
                  <a:lnTo>
                    <a:pt x="442" y="305"/>
                  </a:lnTo>
                  <a:lnTo>
                    <a:pt x="460" y="304"/>
                  </a:lnTo>
                  <a:lnTo>
                    <a:pt x="465" y="307"/>
                  </a:lnTo>
                  <a:lnTo>
                    <a:pt x="470" y="313"/>
                  </a:lnTo>
                  <a:lnTo>
                    <a:pt x="472" y="307"/>
                  </a:lnTo>
                  <a:lnTo>
                    <a:pt x="475" y="305"/>
                  </a:lnTo>
                  <a:lnTo>
                    <a:pt x="473" y="297"/>
                  </a:lnTo>
                  <a:lnTo>
                    <a:pt x="463" y="274"/>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72" name="Freeform 1396">
              <a:extLst>
                <a:ext uri="{FF2B5EF4-FFF2-40B4-BE49-F238E27FC236}">
                  <a16:creationId xmlns:a16="http://schemas.microsoft.com/office/drawing/2014/main" id="{29247FBC-3E30-467E-9AA0-D435A1B8F902}"/>
                </a:ext>
              </a:extLst>
            </p:cNvPr>
            <p:cNvSpPr>
              <a:spLocks/>
            </p:cNvSpPr>
            <p:nvPr/>
          </p:nvSpPr>
          <p:spPr bwMode="auto">
            <a:xfrm>
              <a:off x="5978746" y="4025962"/>
              <a:ext cx="283055" cy="361240"/>
            </a:xfrm>
            <a:custGeom>
              <a:avLst/>
              <a:gdLst>
                <a:gd name="T0" fmla="*/ 123 w 124"/>
                <a:gd name="T1" fmla="*/ 95 h 159"/>
                <a:gd name="T2" fmla="*/ 122 w 124"/>
                <a:gd name="T3" fmla="*/ 89 h 159"/>
                <a:gd name="T4" fmla="*/ 120 w 124"/>
                <a:gd name="T5" fmla="*/ 85 h 159"/>
                <a:gd name="T6" fmla="*/ 110 w 124"/>
                <a:gd name="T7" fmla="*/ 80 h 159"/>
                <a:gd name="T8" fmla="*/ 106 w 124"/>
                <a:gd name="T9" fmla="*/ 70 h 159"/>
                <a:gd name="T10" fmla="*/ 107 w 124"/>
                <a:gd name="T11" fmla="*/ 65 h 159"/>
                <a:gd name="T12" fmla="*/ 105 w 124"/>
                <a:gd name="T13" fmla="*/ 59 h 159"/>
                <a:gd name="T14" fmla="*/ 100 w 124"/>
                <a:gd name="T15" fmla="*/ 58 h 159"/>
                <a:gd name="T16" fmla="*/ 97 w 124"/>
                <a:gd name="T17" fmla="*/ 54 h 159"/>
                <a:gd name="T18" fmla="*/ 92 w 124"/>
                <a:gd name="T19" fmla="*/ 51 h 159"/>
                <a:gd name="T20" fmla="*/ 95 w 124"/>
                <a:gd name="T21" fmla="*/ 40 h 159"/>
                <a:gd name="T22" fmla="*/ 95 w 124"/>
                <a:gd name="T23" fmla="*/ 34 h 159"/>
                <a:gd name="T24" fmla="*/ 95 w 124"/>
                <a:gd name="T25" fmla="*/ 29 h 159"/>
                <a:gd name="T26" fmla="*/ 92 w 124"/>
                <a:gd name="T27" fmla="*/ 24 h 159"/>
                <a:gd name="T28" fmla="*/ 87 w 124"/>
                <a:gd name="T29" fmla="*/ 26 h 159"/>
                <a:gd name="T30" fmla="*/ 79 w 124"/>
                <a:gd name="T31" fmla="*/ 18 h 159"/>
                <a:gd name="T32" fmla="*/ 74 w 124"/>
                <a:gd name="T33" fmla="*/ 17 h 159"/>
                <a:gd name="T34" fmla="*/ 64 w 124"/>
                <a:gd name="T35" fmla="*/ 19 h 159"/>
                <a:gd name="T36" fmla="*/ 58 w 124"/>
                <a:gd name="T37" fmla="*/ 17 h 159"/>
                <a:gd name="T38" fmla="*/ 46 w 124"/>
                <a:gd name="T39" fmla="*/ 7 h 159"/>
                <a:gd name="T40" fmla="*/ 41 w 124"/>
                <a:gd name="T41" fmla="*/ 4 h 159"/>
                <a:gd name="T42" fmla="*/ 30 w 124"/>
                <a:gd name="T43" fmla="*/ 0 h 159"/>
                <a:gd name="T44" fmla="*/ 20 w 124"/>
                <a:gd name="T45" fmla="*/ 4 h 159"/>
                <a:gd name="T46" fmla="*/ 15 w 124"/>
                <a:gd name="T47" fmla="*/ 5 h 159"/>
                <a:gd name="T48" fmla="*/ 9 w 124"/>
                <a:gd name="T49" fmla="*/ 4 h 159"/>
                <a:gd name="T50" fmla="*/ 5 w 124"/>
                <a:gd name="T51" fmla="*/ 7 h 159"/>
                <a:gd name="T52" fmla="*/ 0 w 124"/>
                <a:gd name="T53" fmla="*/ 13 h 159"/>
                <a:gd name="T54" fmla="*/ 5 w 124"/>
                <a:gd name="T55" fmla="*/ 13 h 159"/>
                <a:gd name="T56" fmla="*/ 13 w 124"/>
                <a:gd name="T57" fmla="*/ 20 h 159"/>
                <a:gd name="T58" fmla="*/ 22 w 124"/>
                <a:gd name="T59" fmla="*/ 29 h 159"/>
                <a:gd name="T60" fmla="*/ 28 w 124"/>
                <a:gd name="T61" fmla="*/ 38 h 159"/>
                <a:gd name="T62" fmla="*/ 30 w 124"/>
                <a:gd name="T63" fmla="*/ 50 h 159"/>
                <a:gd name="T64" fmla="*/ 38 w 124"/>
                <a:gd name="T65" fmla="*/ 63 h 159"/>
                <a:gd name="T66" fmla="*/ 47 w 124"/>
                <a:gd name="T67" fmla="*/ 77 h 159"/>
                <a:gd name="T68" fmla="*/ 54 w 124"/>
                <a:gd name="T69" fmla="*/ 90 h 159"/>
                <a:gd name="T70" fmla="*/ 57 w 124"/>
                <a:gd name="T71" fmla="*/ 110 h 159"/>
                <a:gd name="T72" fmla="*/ 57 w 124"/>
                <a:gd name="T73" fmla="*/ 123 h 159"/>
                <a:gd name="T74" fmla="*/ 56 w 124"/>
                <a:gd name="T75" fmla="*/ 134 h 159"/>
                <a:gd name="T76" fmla="*/ 57 w 124"/>
                <a:gd name="T77" fmla="*/ 142 h 159"/>
                <a:gd name="T78" fmla="*/ 58 w 124"/>
                <a:gd name="T79" fmla="*/ 149 h 159"/>
                <a:gd name="T80" fmla="*/ 58 w 124"/>
                <a:gd name="T81" fmla="*/ 159 h 159"/>
                <a:gd name="T82" fmla="*/ 65 w 124"/>
                <a:gd name="T83" fmla="*/ 159 h 159"/>
                <a:gd name="T84" fmla="*/ 68 w 124"/>
                <a:gd name="T85" fmla="*/ 156 h 159"/>
                <a:gd name="T86" fmla="*/ 69 w 124"/>
                <a:gd name="T87" fmla="*/ 150 h 159"/>
                <a:gd name="T88" fmla="*/ 70 w 124"/>
                <a:gd name="T89" fmla="*/ 145 h 159"/>
                <a:gd name="T90" fmla="*/ 76 w 124"/>
                <a:gd name="T91" fmla="*/ 143 h 159"/>
                <a:gd name="T92" fmla="*/ 77 w 124"/>
                <a:gd name="T93" fmla="*/ 137 h 159"/>
                <a:gd name="T94" fmla="*/ 80 w 124"/>
                <a:gd name="T95" fmla="*/ 133 h 159"/>
                <a:gd name="T96" fmla="*/ 86 w 124"/>
                <a:gd name="T97" fmla="*/ 131 h 159"/>
                <a:gd name="T98" fmla="*/ 87 w 124"/>
                <a:gd name="T99" fmla="*/ 114 h 159"/>
                <a:gd name="T100" fmla="*/ 89 w 124"/>
                <a:gd name="T101" fmla="*/ 110 h 159"/>
                <a:gd name="T102" fmla="*/ 95 w 124"/>
                <a:gd name="T103" fmla="*/ 108 h 159"/>
                <a:gd name="T104" fmla="*/ 98 w 124"/>
                <a:gd name="T105" fmla="*/ 112 h 159"/>
                <a:gd name="T106" fmla="*/ 102 w 124"/>
                <a:gd name="T107" fmla="*/ 109 h 159"/>
                <a:gd name="T108" fmla="*/ 118 w 124"/>
                <a:gd name="T109" fmla="*/ 113 h 159"/>
                <a:gd name="T110" fmla="*/ 122 w 124"/>
                <a:gd name="T111" fmla="*/ 110 h 159"/>
                <a:gd name="T112" fmla="*/ 124 w 124"/>
                <a:gd name="T113" fmla="*/ 105 h 159"/>
                <a:gd name="T114" fmla="*/ 122 w 124"/>
                <a:gd name="T115" fmla="*/ 100 h 159"/>
                <a:gd name="T116" fmla="*/ 123 w 124"/>
                <a:gd name="T117" fmla="*/ 9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4" h="159">
                  <a:moveTo>
                    <a:pt x="123" y="95"/>
                  </a:moveTo>
                  <a:lnTo>
                    <a:pt x="122" y="89"/>
                  </a:lnTo>
                  <a:lnTo>
                    <a:pt x="120" y="85"/>
                  </a:lnTo>
                  <a:lnTo>
                    <a:pt x="110" y="80"/>
                  </a:lnTo>
                  <a:lnTo>
                    <a:pt x="106" y="70"/>
                  </a:lnTo>
                  <a:lnTo>
                    <a:pt x="107" y="65"/>
                  </a:lnTo>
                  <a:lnTo>
                    <a:pt x="105" y="59"/>
                  </a:lnTo>
                  <a:lnTo>
                    <a:pt x="100" y="58"/>
                  </a:lnTo>
                  <a:lnTo>
                    <a:pt x="97" y="54"/>
                  </a:lnTo>
                  <a:lnTo>
                    <a:pt x="92" y="51"/>
                  </a:lnTo>
                  <a:lnTo>
                    <a:pt x="95" y="40"/>
                  </a:lnTo>
                  <a:lnTo>
                    <a:pt x="95" y="34"/>
                  </a:lnTo>
                  <a:lnTo>
                    <a:pt x="95" y="29"/>
                  </a:lnTo>
                  <a:lnTo>
                    <a:pt x="92" y="24"/>
                  </a:lnTo>
                  <a:lnTo>
                    <a:pt x="87" y="26"/>
                  </a:lnTo>
                  <a:lnTo>
                    <a:pt x="79" y="18"/>
                  </a:lnTo>
                  <a:lnTo>
                    <a:pt x="74" y="17"/>
                  </a:lnTo>
                  <a:lnTo>
                    <a:pt x="64" y="19"/>
                  </a:lnTo>
                  <a:lnTo>
                    <a:pt x="58" y="17"/>
                  </a:lnTo>
                  <a:lnTo>
                    <a:pt x="46" y="7"/>
                  </a:lnTo>
                  <a:lnTo>
                    <a:pt x="41" y="4"/>
                  </a:lnTo>
                  <a:lnTo>
                    <a:pt x="30" y="0"/>
                  </a:lnTo>
                  <a:lnTo>
                    <a:pt x="20" y="4"/>
                  </a:lnTo>
                  <a:lnTo>
                    <a:pt x="15" y="5"/>
                  </a:lnTo>
                  <a:lnTo>
                    <a:pt x="9" y="4"/>
                  </a:lnTo>
                  <a:lnTo>
                    <a:pt x="5" y="7"/>
                  </a:lnTo>
                  <a:lnTo>
                    <a:pt x="0" y="13"/>
                  </a:lnTo>
                  <a:lnTo>
                    <a:pt x="5" y="13"/>
                  </a:lnTo>
                  <a:lnTo>
                    <a:pt x="13" y="20"/>
                  </a:lnTo>
                  <a:lnTo>
                    <a:pt x="22" y="29"/>
                  </a:lnTo>
                  <a:lnTo>
                    <a:pt x="28" y="38"/>
                  </a:lnTo>
                  <a:lnTo>
                    <a:pt x="30" y="50"/>
                  </a:lnTo>
                  <a:lnTo>
                    <a:pt x="38" y="63"/>
                  </a:lnTo>
                  <a:lnTo>
                    <a:pt x="47" y="77"/>
                  </a:lnTo>
                  <a:lnTo>
                    <a:pt x="54" y="90"/>
                  </a:lnTo>
                  <a:lnTo>
                    <a:pt x="57" y="110"/>
                  </a:lnTo>
                  <a:lnTo>
                    <a:pt x="57" y="123"/>
                  </a:lnTo>
                  <a:lnTo>
                    <a:pt x="56" y="134"/>
                  </a:lnTo>
                  <a:lnTo>
                    <a:pt x="57" y="142"/>
                  </a:lnTo>
                  <a:lnTo>
                    <a:pt x="58" y="149"/>
                  </a:lnTo>
                  <a:lnTo>
                    <a:pt x="58" y="159"/>
                  </a:lnTo>
                  <a:lnTo>
                    <a:pt x="65" y="159"/>
                  </a:lnTo>
                  <a:lnTo>
                    <a:pt x="68" y="156"/>
                  </a:lnTo>
                  <a:lnTo>
                    <a:pt x="69" y="150"/>
                  </a:lnTo>
                  <a:lnTo>
                    <a:pt x="70" y="145"/>
                  </a:lnTo>
                  <a:lnTo>
                    <a:pt x="76" y="143"/>
                  </a:lnTo>
                  <a:lnTo>
                    <a:pt x="77" y="137"/>
                  </a:lnTo>
                  <a:lnTo>
                    <a:pt x="80" y="133"/>
                  </a:lnTo>
                  <a:lnTo>
                    <a:pt x="86" y="131"/>
                  </a:lnTo>
                  <a:lnTo>
                    <a:pt x="87" y="114"/>
                  </a:lnTo>
                  <a:lnTo>
                    <a:pt x="89" y="110"/>
                  </a:lnTo>
                  <a:lnTo>
                    <a:pt x="95" y="108"/>
                  </a:lnTo>
                  <a:lnTo>
                    <a:pt x="98" y="112"/>
                  </a:lnTo>
                  <a:lnTo>
                    <a:pt x="102" y="109"/>
                  </a:lnTo>
                  <a:lnTo>
                    <a:pt x="118" y="113"/>
                  </a:lnTo>
                  <a:lnTo>
                    <a:pt x="122" y="110"/>
                  </a:lnTo>
                  <a:lnTo>
                    <a:pt x="124" y="105"/>
                  </a:lnTo>
                  <a:lnTo>
                    <a:pt x="122" y="100"/>
                  </a:lnTo>
                  <a:lnTo>
                    <a:pt x="123" y="95"/>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73" name="Freeform 1397">
              <a:extLst>
                <a:ext uri="{FF2B5EF4-FFF2-40B4-BE49-F238E27FC236}">
                  <a16:creationId xmlns:a16="http://schemas.microsoft.com/office/drawing/2014/main" id="{9B40957E-949B-483D-99B3-7C590273C7D5}"/>
                </a:ext>
              </a:extLst>
            </p:cNvPr>
            <p:cNvSpPr>
              <a:spLocks/>
            </p:cNvSpPr>
            <p:nvPr/>
          </p:nvSpPr>
          <p:spPr bwMode="auto">
            <a:xfrm>
              <a:off x="4563470" y="3968101"/>
              <a:ext cx="630228" cy="308069"/>
            </a:xfrm>
            <a:custGeom>
              <a:avLst/>
              <a:gdLst>
                <a:gd name="T0" fmla="*/ 269 w 277"/>
                <a:gd name="T1" fmla="*/ 16 h 136"/>
                <a:gd name="T2" fmla="*/ 240 w 277"/>
                <a:gd name="T3" fmla="*/ 12 h 136"/>
                <a:gd name="T4" fmla="*/ 226 w 277"/>
                <a:gd name="T5" fmla="*/ 1 h 136"/>
                <a:gd name="T6" fmla="*/ 198 w 277"/>
                <a:gd name="T7" fmla="*/ 6 h 136"/>
                <a:gd name="T8" fmla="*/ 191 w 277"/>
                <a:gd name="T9" fmla="*/ 18 h 136"/>
                <a:gd name="T10" fmla="*/ 178 w 277"/>
                <a:gd name="T11" fmla="*/ 21 h 136"/>
                <a:gd name="T12" fmla="*/ 164 w 277"/>
                <a:gd name="T13" fmla="*/ 16 h 136"/>
                <a:gd name="T14" fmla="*/ 156 w 277"/>
                <a:gd name="T15" fmla="*/ 19 h 136"/>
                <a:gd name="T16" fmla="*/ 141 w 277"/>
                <a:gd name="T17" fmla="*/ 29 h 136"/>
                <a:gd name="T18" fmla="*/ 124 w 277"/>
                <a:gd name="T19" fmla="*/ 41 h 136"/>
                <a:gd name="T20" fmla="*/ 122 w 277"/>
                <a:gd name="T21" fmla="*/ 59 h 136"/>
                <a:gd name="T22" fmla="*/ 127 w 277"/>
                <a:gd name="T23" fmla="*/ 75 h 136"/>
                <a:gd name="T24" fmla="*/ 118 w 277"/>
                <a:gd name="T25" fmla="*/ 72 h 136"/>
                <a:gd name="T26" fmla="*/ 102 w 277"/>
                <a:gd name="T27" fmla="*/ 70 h 136"/>
                <a:gd name="T28" fmla="*/ 77 w 277"/>
                <a:gd name="T29" fmla="*/ 76 h 136"/>
                <a:gd name="T30" fmla="*/ 55 w 277"/>
                <a:gd name="T31" fmla="*/ 84 h 136"/>
                <a:gd name="T32" fmla="*/ 38 w 277"/>
                <a:gd name="T33" fmla="*/ 78 h 136"/>
                <a:gd name="T34" fmla="*/ 32 w 277"/>
                <a:gd name="T35" fmla="*/ 87 h 136"/>
                <a:gd name="T36" fmla="*/ 22 w 277"/>
                <a:gd name="T37" fmla="*/ 85 h 136"/>
                <a:gd name="T38" fmla="*/ 13 w 277"/>
                <a:gd name="T39" fmla="*/ 79 h 136"/>
                <a:gd name="T40" fmla="*/ 0 w 277"/>
                <a:gd name="T41" fmla="*/ 81 h 136"/>
                <a:gd name="T42" fmla="*/ 10 w 277"/>
                <a:gd name="T43" fmla="*/ 90 h 136"/>
                <a:gd name="T44" fmla="*/ 11 w 277"/>
                <a:gd name="T45" fmla="*/ 102 h 136"/>
                <a:gd name="T46" fmla="*/ 11 w 277"/>
                <a:gd name="T47" fmla="*/ 111 h 136"/>
                <a:gd name="T48" fmla="*/ 24 w 277"/>
                <a:gd name="T49" fmla="*/ 114 h 136"/>
                <a:gd name="T50" fmla="*/ 34 w 277"/>
                <a:gd name="T51" fmla="*/ 115 h 136"/>
                <a:gd name="T52" fmla="*/ 45 w 277"/>
                <a:gd name="T53" fmla="*/ 117 h 136"/>
                <a:gd name="T54" fmla="*/ 69 w 277"/>
                <a:gd name="T55" fmla="*/ 108 h 136"/>
                <a:gd name="T56" fmla="*/ 88 w 277"/>
                <a:gd name="T57" fmla="*/ 106 h 136"/>
                <a:gd name="T58" fmla="*/ 95 w 277"/>
                <a:gd name="T59" fmla="*/ 104 h 136"/>
                <a:gd name="T60" fmla="*/ 96 w 277"/>
                <a:gd name="T61" fmla="*/ 108 h 136"/>
                <a:gd name="T62" fmla="*/ 100 w 277"/>
                <a:gd name="T63" fmla="*/ 118 h 136"/>
                <a:gd name="T64" fmla="*/ 111 w 277"/>
                <a:gd name="T65" fmla="*/ 124 h 136"/>
                <a:gd name="T66" fmla="*/ 138 w 277"/>
                <a:gd name="T67" fmla="*/ 130 h 136"/>
                <a:gd name="T68" fmla="*/ 152 w 277"/>
                <a:gd name="T69" fmla="*/ 134 h 136"/>
                <a:gd name="T70" fmla="*/ 182 w 277"/>
                <a:gd name="T71" fmla="*/ 136 h 136"/>
                <a:gd name="T72" fmla="*/ 194 w 277"/>
                <a:gd name="T73" fmla="*/ 126 h 136"/>
                <a:gd name="T74" fmla="*/ 215 w 277"/>
                <a:gd name="T75" fmla="*/ 126 h 136"/>
                <a:gd name="T76" fmla="*/ 221 w 277"/>
                <a:gd name="T77" fmla="*/ 121 h 136"/>
                <a:gd name="T78" fmla="*/ 235 w 277"/>
                <a:gd name="T79" fmla="*/ 116 h 136"/>
                <a:gd name="T80" fmla="*/ 247 w 277"/>
                <a:gd name="T81" fmla="*/ 106 h 136"/>
                <a:gd name="T82" fmla="*/ 253 w 277"/>
                <a:gd name="T83" fmla="*/ 98 h 136"/>
                <a:gd name="T84" fmla="*/ 259 w 277"/>
                <a:gd name="T85" fmla="*/ 79 h 136"/>
                <a:gd name="T86" fmla="*/ 258 w 277"/>
                <a:gd name="T87" fmla="*/ 68 h 136"/>
                <a:gd name="T88" fmla="*/ 277 w 277"/>
                <a:gd name="T89" fmla="*/ 62 h 136"/>
                <a:gd name="T90" fmla="*/ 273 w 277"/>
                <a:gd name="T91" fmla="*/ 4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77" h="136">
                  <a:moveTo>
                    <a:pt x="269" y="26"/>
                  </a:moveTo>
                  <a:lnTo>
                    <a:pt x="269" y="16"/>
                  </a:lnTo>
                  <a:lnTo>
                    <a:pt x="264" y="10"/>
                  </a:lnTo>
                  <a:lnTo>
                    <a:pt x="240" y="12"/>
                  </a:lnTo>
                  <a:lnTo>
                    <a:pt x="231" y="3"/>
                  </a:lnTo>
                  <a:lnTo>
                    <a:pt x="226" y="1"/>
                  </a:lnTo>
                  <a:lnTo>
                    <a:pt x="203" y="0"/>
                  </a:lnTo>
                  <a:lnTo>
                    <a:pt x="198" y="6"/>
                  </a:lnTo>
                  <a:lnTo>
                    <a:pt x="197" y="12"/>
                  </a:lnTo>
                  <a:lnTo>
                    <a:pt x="191" y="18"/>
                  </a:lnTo>
                  <a:lnTo>
                    <a:pt x="185" y="20"/>
                  </a:lnTo>
                  <a:lnTo>
                    <a:pt x="178" y="21"/>
                  </a:lnTo>
                  <a:lnTo>
                    <a:pt x="170" y="20"/>
                  </a:lnTo>
                  <a:lnTo>
                    <a:pt x="164" y="16"/>
                  </a:lnTo>
                  <a:lnTo>
                    <a:pt x="157" y="13"/>
                  </a:lnTo>
                  <a:lnTo>
                    <a:pt x="156" y="19"/>
                  </a:lnTo>
                  <a:lnTo>
                    <a:pt x="144" y="23"/>
                  </a:lnTo>
                  <a:lnTo>
                    <a:pt x="141" y="29"/>
                  </a:lnTo>
                  <a:lnTo>
                    <a:pt x="139" y="35"/>
                  </a:lnTo>
                  <a:lnTo>
                    <a:pt x="124" y="41"/>
                  </a:lnTo>
                  <a:lnTo>
                    <a:pt x="122" y="48"/>
                  </a:lnTo>
                  <a:lnTo>
                    <a:pt x="122" y="59"/>
                  </a:lnTo>
                  <a:lnTo>
                    <a:pt x="126" y="70"/>
                  </a:lnTo>
                  <a:lnTo>
                    <a:pt x="127" y="75"/>
                  </a:lnTo>
                  <a:lnTo>
                    <a:pt x="122" y="77"/>
                  </a:lnTo>
                  <a:lnTo>
                    <a:pt x="118" y="72"/>
                  </a:lnTo>
                  <a:lnTo>
                    <a:pt x="108" y="72"/>
                  </a:lnTo>
                  <a:lnTo>
                    <a:pt x="102" y="70"/>
                  </a:lnTo>
                  <a:lnTo>
                    <a:pt x="99" y="72"/>
                  </a:lnTo>
                  <a:lnTo>
                    <a:pt x="77" y="76"/>
                  </a:lnTo>
                  <a:lnTo>
                    <a:pt x="63" y="84"/>
                  </a:lnTo>
                  <a:lnTo>
                    <a:pt x="55" y="84"/>
                  </a:lnTo>
                  <a:lnTo>
                    <a:pt x="46" y="79"/>
                  </a:lnTo>
                  <a:lnTo>
                    <a:pt x="38" y="78"/>
                  </a:lnTo>
                  <a:lnTo>
                    <a:pt x="34" y="82"/>
                  </a:lnTo>
                  <a:lnTo>
                    <a:pt x="32" y="87"/>
                  </a:lnTo>
                  <a:lnTo>
                    <a:pt x="28" y="89"/>
                  </a:lnTo>
                  <a:lnTo>
                    <a:pt x="22" y="85"/>
                  </a:lnTo>
                  <a:lnTo>
                    <a:pt x="18" y="80"/>
                  </a:lnTo>
                  <a:lnTo>
                    <a:pt x="13" y="79"/>
                  </a:lnTo>
                  <a:lnTo>
                    <a:pt x="6" y="79"/>
                  </a:lnTo>
                  <a:lnTo>
                    <a:pt x="0" y="81"/>
                  </a:lnTo>
                  <a:lnTo>
                    <a:pt x="4" y="87"/>
                  </a:lnTo>
                  <a:lnTo>
                    <a:pt x="10" y="90"/>
                  </a:lnTo>
                  <a:lnTo>
                    <a:pt x="11" y="95"/>
                  </a:lnTo>
                  <a:lnTo>
                    <a:pt x="11" y="102"/>
                  </a:lnTo>
                  <a:lnTo>
                    <a:pt x="6" y="107"/>
                  </a:lnTo>
                  <a:lnTo>
                    <a:pt x="11" y="111"/>
                  </a:lnTo>
                  <a:lnTo>
                    <a:pt x="17" y="113"/>
                  </a:lnTo>
                  <a:lnTo>
                    <a:pt x="24" y="114"/>
                  </a:lnTo>
                  <a:lnTo>
                    <a:pt x="29" y="112"/>
                  </a:lnTo>
                  <a:lnTo>
                    <a:pt x="34" y="115"/>
                  </a:lnTo>
                  <a:lnTo>
                    <a:pt x="43" y="117"/>
                  </a:lnTo>
                  <a:lnTo>
                    <a:pt x="45" y="117"/>
                  </a:lnTo>
                  <a:lnTo>
                    <a:pt x="56" y="114"/>
                  </a:lnTo>
                  <a:lnTo>
                    <a:pt x="69" y="108"/>
                  </a:lnTo>
                  <a:lnTo>
                    <a:pt x="81" y="107"/>
                  </a:lnTo>
                  <a:lnTo>
                    <a:pt x="88" y="106"/>
                  </a:lnTo>
                  <a:lnTo>
                    <a:pt x="91" y="104"/>
                  </a:lnTo>
                  <a:lnTo>
                    <a:pt x="95" y="104"/>
                  </a:lnTo>
                  <a:lnTo>
                    <a:pt x="96" y="105"/>
                  </a:lnTo>
                  <a:lnTo>
                    <a:pt x="96" y="108"/>
                  </a:lnTo>
                  <a:lnTo>
                    <a:pt x="97" y="113"/>
                  </a:lnTo>
                  <a:lnTo>
                    <a:pt x="100" y="118"/>
                  </a:lnTo>
                  <a:lnTo>
                    <a:pt x="108" y="123"/>
                  </a:lnTo>
                  <a:lnTo>
                    <a:pt x="111" y="124"/>
                  </a:lnTo>
                  <a:lnTo>
                    <a:pt x="117" y="128"/>
                  </a:lnTo>
                  <a:lnTo>
                    <a:pt x="138" y="130"/>
                  </a:lnTo>
                  <a:lnTo>
                    <a:pt x="147" y="134"/>
                  </a:lnTo>
                  <a:lnTo>
                    <a:pt x="152" y="134"/>
                  </a:lnTo>
                  <a:lnTo>
                    <a:pt x="163" y="134"/>
                  </a:lnTo>
                  <a:lnTo>
                    <a:pt x="182" y="136"/>
                  </a:lnTo>
                  <a:lnTo>
                    <a:pt x="189" y="133"/>
                  </a:lnTo>
                  <a:lnTo>
                    <a:pt x="194" y="126"/>
                  </a:lnTo>
                  <a:lnTo>
                    <a:pt x="203" y="123"/>
                  </a:lnTo>
                  <a:lnTo>
                    <a:pt x="215" y="126"/>
                  </a:lnTo>
                  <a:lnTo>
                    <a:pt x="218" y="121"/>
                  </a:lnTo>
                  <a:lnTo>
                    <a:pt x="221" y="121"/>
                  </a:lnTo>
                  <a:lnTo>
                    <a:pt x="232" y="122"/>
                  </a:lnTo>
                  <a:lnTo>
                    <a:pt x="235" y="116"/>
                  </a:lnTo>
                  <a:lnTo>
                    <a:pt x="240" y="114"/>
                  </a:lnTo>
                  <a:lnTo>
                    <a:pt x="247" y="106"/>
                  </a:lnTo>
                  <a:lnTo>
                    <a:pt x="254" y="105"/>
                  </a:lnTo>
                  <a:lnTo>
                    <a:pt x="253" y="98"/>
                  </a:lnTo>
                  <a:lnTo>
                    <a:pt x="253" y="91"/>
                  </a:lnTo>
                  <a:lnTo>
                    <a:pt x="259" y="79"/>
                  </a:lnTo>
                  <a:lnTo>
                    <a:pt x="254" y="73"/>
                  </a:lnTo>
                  <a:lnTo>
                    <a:pt x="258" y="68"/>
                  </a:lnTo>
                  <a:lnTo>
                    <a:pt x="275" y="68"/>
                  </a:lnTo>
                  <a:lnTo>
                    <a:pt x="277" y="62"/>
                  </a:lnTo>
                  <a:lnTo>
                    <a:pt x="277" y="49"/>
                  </a:lnTo>
                  <a:lnTo>
                    <a:pt x="273" y="41"/>
                  </a:lnTo>
                  <a:lnTo>
                    <a:pt x="269" y="26"/>
                  </a:lnTo>
                  <a:close/>
                </a:path>
              </a:pathLst>
            </a:custGeom>
            <a:solidFill>
              <a:schemeClr val="accent6">
                <a:lumMod val="7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74" name="Freeform 1398">
              <a:extLst>
                <a:ext uri="{FF2B5EF4-FFF2-40B4-BE49-F238E27FC236}">
                  <a16:creationId xmlns:a16="http://schemas.microsoft.com/office/drawing/2014/main" id="{9E77CF20-A824-480E-9397-E6019FC2D557}"/>
                </a:ext>
              </a:extLst>
            </p:cNvPr>
            <p:cNvSpPr>
              <a:spLocks/>
            </p:cNvSpPr>
            <p:nvPr/>
          </p:nvSpPr>
          <p:spPr bwMode="auto">
            <a:xfrm>
              <a:off x="4075551" y="3386365"/>
              <a:ext cx="290874" cy="356548"/>
            </a:xfrm>
            <a:custGeom>
              <a:avLst/>
              <a:gdLst>
                <a:gd name="T0" fmla="*/ 126 w 128"/>
                <a:gd name="T1" fmla="*/ 6 h 157"/>
                <a:gd name="T2" fmla="*/ 114 w 128"/>
                <a:gd name="T3" fmla="*/ 0 h 157"/>
                <a:gd name="T4" fmla="*/ 98 w 128"/>
                <a:gd name="T5" fmla="*/ 4 h 157"/>
                <a:gd name="T6" fmla="*/ 83 w 128"/>
                <a:gd name="T7" fmla="*/ 3 h 157"/>
                <a:gd name="T8" fmla="*/ 71 w 128"/>
                <a:gd name="T9" fmla="*/ 12 h 157"/>
                <a:gd name="T10" fmla="*/ 67 w 128"/>
                <a:gd name="T11" fmla="*/ 21 h 157"/>
                <a:gd name="T12" fmla="*/ 69 w 128"/>
                <a:gd name="T13" fmla="*/ 33 h 157"/>
                <a:gd name="T14" fmla="*/ 75 w 128"/>
                <a:gd name="T15" fmla="*/ 35 h 157"/>
                <a:gd name="T16" fmla="*/ 72 w 128"/>
                <a:gd name="T17" fmla="*/ 50 h 157"/>
                <a:gd name="T18" fmla="*/ 64 w 128"/>
                <a:gd name="T19" fmla="*/ 55 h 157"/>
                <a:gd name="T20" fmla="*/ 69 w 128"/>
                <a:gd name="T21" fmla="*/ 61 h 157"/>
                <a:gd name="T22" fmla="*/ 68 w 128"/>
                <a:gd name="T23" fmla="*/ 68 h 157"/>
                <a:gd name="T24" fmla="*/ 58 w 128"/>
                <a:gd name="T25" fmla="*/ 65 h 157"/>
                <a:gd name="T26" fmla="*/ 54 w 128"/>
                <a:gd name="T27" fmla="*/ 59 h 157"/>
                <a:gd name="T28" fmla="*/ 54 w 128"/>
                <a:gd name="T29" fmla="*/ 48 h 157"/>
                <a:gd name="T30" fmla="*/ 61 w 128"/>
                <a:gd name="T31" fmla="*/ 44 h 157"/>
                <a:gd name="T32" fmla="*/ 61 w 128"/>
                <a:gd name="T33" fmla="*/ 40 h 157"/>
                <a:gd name="T34" fmla="*/ 54 w 128"/>
                <a:gd name="T35" fmla="*/ 32 h 157"/>
                <a:gd name="T36" fmla="*/ 45 w 128"/>
                <a:gd name="T37" fmla="*/ 45 h 157"/>
                <a:gd name="T38" fmla="*/ 25 w 128"/>
                <a:gd name="T39" fmla="*/ 87 h 157"/>
                <a:gd name="T40" fmla="*/ 24 w 128"/>
                <a:gd name="T41" fmla="*/ 96 h 157"/>
                <a:gd name="T42" fmla="*/ 34 w 128"/>
                <a:gd name="T43" fmla="*/ 103 h 157"/>
                <a:gd name="T44" fmla="*/ 48 w 128"/>
                <a:gd name="T45" fmla="*/ 99 h 157"/>
                <a:gd name="T46" fmla="*/ 46 w 128"/>
                <a:gd name="T47" fmla="*/ 104 h 157"/>
                <a:gd name="T48" fmla="*/ 28 w 128"/>
                <a:gd name="T49" fmla="*/ 110 h 157"/>
                <a:gd name="T50" fmla="*/ 12 w 128"/>
                <a:gd name="T51" fmla="*/ 119 h 157"/>
                <a:gd name="T52" fmla="*/ 22 w 128"/>
                <a:gd name="T53" fmla="*/ 119 h 157"/>
                <a:gd name="T54" fmla="*/ 24 w 128"/>
                <a:gd name="T55" fmla="*/ 122 h 157"/>
                <a:gd name="T56" fmla="*/ 13 w 128"/>
                <a:gd name="T57" fmla="*/ 126 h 157"/>
                <a:gd name="T58" fmla="*/ 1 w 128"/>
                <a:gd name="T59" fmla="*/ 121 h 157"/>
                <a:gd name="T60" fmla="*/ 0 w 128"/>
                <a:gd name="T61" fmla="*/ 124 h 157"/>
                <a:gd name="T62" fmla="*/ 24 w 128"/>
                <a:gd name="T63" fmla="*/ 126 h 157"/>
                <a:gd name="T64" fmla="*/ 41 w 128"/>
                <a:gd name="T65" fmla="*/ 118 h 157"/>
                <a:gd name="T66" fmla="*/ 56 w 128"/>
                <a:gd name="T67" fmla="*/ 121 h 157"/>
                <a:gd name="T68" fmla="*/ 59 w 128"/>
                <a:gd name="T69" fmla="*/ 126 h 157"/>
                <a:gd name="T70" fmla="*/ 70 w 128"/>
                <a:gd name="T71" fmla="*/ 129 h 157"/>
                <a:gd name="T72" fmla="*/ 76 w 128"/>
                <a:gd name="T73" fmla="*/ 139 h 157"/>
                <a:gd name="T74" fmla="*/ 76 w 128"/>
                <a:gd name="T75" fmla="*/ 153 h 157"/>
                <a:gd name="T76" fmla="*/ 90 w 128"/>
                <a:gd name="T77" fmla="*/ 157 h 157"/>
                <a:gd name="T78" fmla="*/ 86 w 128"/>
                <a:gd name="T79" fmla="*/ 142 h 157"/>
                <a:gd name="T80" fmla="*/ 91 w 128"/>
                <a:gd name="T81" fmla="*/ 132 h 157"/>
                <a:gd name="T82" fmla="*/ 92 w 128"/>
                <a:gd name="T83" fmla="*/ 111 h 157"/>
                <a:gd name="T84" fmla="*/ 89 w 128"/>
                <a:gd name="T85" fmla="*/ 95 h 157"/>
                <a:gd name="T86" fmla="*/ 95 w 128"/>
                <a:gd name="T87" fmla="*/ 90 h 157"/>
                <a:gd name="T88" fmla="*/ 109 w 128"/>
                <a:gd name="T89" fmla="*/ 92 h 157"/>
                <a:gd name="T90" fmla="*/ 114 w 128"/>
                <a:gd name="T91" fmla="*/ 78 h 157"/>
                <a:gd name="T92" fmla="*/ 125 w 128"/>
                <a:gd name="T93" fmla="*/ 67 h 157"/>
                <a:gd name="T94" fmla="*/ 114 w 128"/>
                <a:gd name="T95" fmla="*/ 53 h 157"/>
                <a:gd name="T96" fmla="*/ 121 w 128"/>
                <a:gd name="T97" fmla="*/ 4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8" h="157">
                  <a:moveTo>
                    <a:pt x="128" y="10"/>
                  </a:moveTo>
                  <a:lnTo>
                    <a:pt x="126" y="6"/>
                  </a:lnTo>
                  <a:lnTo>
                    <a:pt x="120" y="1"/>
                  </a:lnTo>
                  <a:lnTo>
                    <a:pt x="114" y="0"/>
                  </a:lnTo>
                  <a:lnTo>
                    <a:pt x="106" y="0"/>
                  </a:lnTo>
                  <a:lnTo>
                    <a:pt x="98" y="4"/>
                  </a:lnTo>
                  <a:lnTo>
                    <a:pt x="91" y="2"/>
                  </a:lnTo>
                  <a:lnTo>
                    <a:pt x="83" y="3"/>
                  </a:lnTo>
                  <a:lnTo>
                    <a:pt x="76" y="7"/>
                  </a:lnTo>
                  <a:lnTo>
                    <a:pt x="71" y="12"/>
                  </a:lnTo>
                  <a:lnTo>
                    <a:pt x="68" y="17"/>
                  </a:lnTo>
                  <a:lnTo>
                    <a:pt x="67" y="21"/>
                  </a:lnTo>
                  <a:lnTo>
                    <a:pt x="68" y="32"/>
                  </a:lnTo>
                  <a:lnTo>
                    <a:pt x="69" y="33"/>
                  </a:lnTo>
                  <a:lnTo>
                    <a:pt x="73" y="33"/>
                  </a:lnTo>
                  <a:lnTo>
                    <a:pt x="75" y="35"/>
                  </a:lnTo>
                  <a:lnTo>
                    <a:pt x="72" y="42"/>
                  </a:lnTo>
                  <a:lnTo>
                    <a:pt x="72" y="50"/>
                  </a:lnTo>
                  <a:lnTo>
                    <a:pt x="68" y="53"/>
                  </a:lnTo>
                  <a:lnTo>
                    <a:pt x="64" y="55"/>
                  </a:lnTo>
                  <a:lnTo>
                    <a:pt x="65" y="58"/>
                  </a:lnTo>
                  <a:lnTo>
                    <a:pt x="69" y="61"/>
                  </a:lnTo>
                  <a:lnTo>
                    <a:pt x="70" y="67"/>
                  </a:lnTo>
                  <a:lnTo>
                    <a:pt x="68" y="68"/>
                  </a:lnTo>
                  <a:lnTo>
                    <a:pt x="64" y="68"/>
                  </a:lnTo>
                  <a:lnTo>
                    <a:pt x="58" y="65"/>
                  </a:lnTo>
                  <a:lnTo>
                    <a:pt x="54" y="61"/>
                  </a:lnTo>
                  <a:lnTo>
                    <a:pt x="54" y="59"/>
                  </a:lnTo>
                  <a:lnTo>
                    <a:pt x="53" y="51"/>
                  </a:lnTo>
                  <a:lnTo>
                    <a:pt x="54" y="48"/>
                  </a:lnTo>
                  <a:lnTo>
                    <a:pt x="56" y="46"/>
                  </a:lnTo>
                  <a:lnTo>
                    <a:pt x="61" y="44"/>
                  </a:lnTo>
                  <a:lnTo>
                    <a:pt x="61" y="42"/>
                  </a:lnTo>
                  <a:lnTo>
                    <a:pt x="61" y="40"/>
                  </a:lnTo>
                  <a:lnTo>
                    <a:pt x="57" y="37"/>
                  </a:lnTo>
                  <a:lnTo>
                    <a:pt x="54" y="32"/>
                  </a:lnTo>
                  <a:lnTo>
                    <a:pt x="48" y="34"/>
                  </a:lnTo>
                  <a:lnTo>
                    <a:pt x="45" y="45"/>
                  </a:lnTo>
                  <a:lnTo>
                    <a:pt x="39" y="70"/>
                  </a:lnTo>
                  <a:lnTo>
                    <a:pt x="25" y="87"/>
                  </a:lnTo>
                  <a:lnTo>
                    <a:pt x="24" y="91"/>
                  </a:lnTo>
                  <a:lnTo>
                    <a:pt x="24" y="96"/>
                  </a:lnTo>
                  <a:lnTo>
                    <a:pt x="28" y="101"/>
                  </a:lnTo>
                  <a:lnTo>
                    <a:pt x="34" y="103"/>
                  </a:lnTo>
                  <a:lnTo>
                    <a:pt x="39" y="103"/>
                  </a:lnTo>
                  <a:lnTo>
                    <a:pt x="48" y="99"/>
                  </a:lnTo>
                  <a:lnTo>
                    <a:pt x="50" y="102"/>
                  </a:lnTo>
                  <a:lnTo>
                    <a:pt x="46" y="104"/>
                  </a:lnTo>
                  <a:lnTo>
                    <a:pt x="35" y="107"/>
                  </a:lnTo>
                  <a:lnTo>
                    <a:pt x="28" y="110"/>
                  </a:lnTo>
                  <a:lnTo>
                    <a:pt x="14" y="114"/>
                  </a:lnTo>
                  <a:lnTo>
                    <a:pt x="12" y="119"/>
                  </a:lnTo>
                  <a:lnTo>
                    <a:pt x="15" y="120"/>
                  </a:lnTo>
                  <a:lnTo>
                    <a:pt x="22" y="119"/>
                  </a:lnTo>
                  <a:lnTo>
                    <a:pt x="27" y="120"/>
                  </a:lnTo>
                  <a:lnTo>
                    <a:pt x="24" y="122"/>
                  </a:lnTo>
                  <a:lnTo>
                    <a:pt x="18" y="122"/>
                  </a:lnTo>
                  <a:lnTo>
                    <a:pt x="13" y="126"/>
                  </a:lnTo>
                  <a:lnTo>
                    <a:pt x="6" y="121"/>
                  </a:lnTo>
                  <a:lnTo>
                    <a:pt x="1" y="121"/>
                  </a:lnTo>
                  <a:lnTo>
                    <a:pt x="0" y="124"/>
                  </a:lnTo>
                  <a:lnTo>
                    <a:pt x="0" y="124"/>
                  </a:lnTo>
                  <a:lnTo>
                    <a:pt x="11" y="130"/>
                  </a:lnTo>
                  <a:lnTo>
                    <a:pt x="24" y="126"/>
                  </a:lnTo>
                  <a:lnTo>
                    <a:pt x="34" y="119"/>
                  </a:lnTo>
                  <a:lnTo>
                    <a:pt x="41" y="118"/>
                  </a:lnTo>
                  <a:lnTo>
                    <a:pt x="51" y="117"/>
                  </a:lnTo>
                  <a:lnTo>
                    <a:pt x="56" y="121"/>
                  </a:lnTo>
                  <a:lnTo>
                    <a:pt x="57" y="121"/>
                  </a:lnTo>
                  <a:lnTo>
                    <a:pt x="59" y="126"/>
                  </a:lnTo>
                  <a:lnTo>
                    <a:pt x="64" y="128"/>
                  </a:lnTo>
                  <a:lnTo>
                    <a:pt x="70" y="129"/>
                  </a:lnTo>
                  <a:lnTo>
                    <a:pt x="75" y="132"/>
                  </a:lnTo>
                  <a:lnTo>
                    <a:pt x="76" y="139"/>
                  </a:lnTo>
                  <a:lnTo>
                    <a:pt x="75" y="147"/>
                  </a:lnTo>
                  <a:lnTo>
                    <a:pt x="76" y="153"/>
                  </a:lnTo>
                  <a:lnTo>
                    <a:pt x="82" y="157"/>
                  </a:lnTo>
                  <a:lnTo>
                    <a:pt x="90" y="157"/>
                  </a:lnTo>
                  <a:lnTo>
                    <a:pt x="90" y="153"/>
                  </a:lnTo>
                  <a:lnTo>
                    <a:pt x="86" y="142"/>
                  </a:lnTo>
                  <a:lnTo>
                    <a:pt x="86" y="138"/>
                  </a:lnTo>
                  <a:lnTo>
                    <a:pt x="91" y="132"/>
                  </a:lnTo>
                  <a:lnTo>
                    <a:pt x="91" y="120"/>
                  </a:lnTo>
                  <a:lnTo>
                    <a:pt x="92" y="111"/>
                  </a:lnTo>
                  <a:lnTo>
                    <a:pt x="91" y="105"/>
                  </a:lnTo>
                  <a:lnTo>
                    <a:pt x="89" y="95"/>
                  </a:lnTo>
                  <a:lnTo>
                    <a:pt x="89" y="90"/>
                  </a:lnTo>
                  <a:lnTo>
                    <a:pt x="95" y="90"/>
                  </a:lnTo>
                  <a:lnTo>
                    <a:pt x="104" y="93"/>
                  </a:lnTo>
                  <a:lnTo>
                    <a:pt x="109" y="92"/>
                  </a:lnTo>
                  <a:lnTo>
                    <a:pt x="112" y="85"/>
                  </a:lnTo>
                  <a:lnTo>
                    <a:pt x="114" y="78"/>
                  </a:lnTo>
                  <a:lnTo>
                    <a:pt x="119" y="73"/>
                  </a:lnTo>
                  <a:lnTo>
                    <a:pt x="125" y="67"/>
                  </a:lnTo>
                  <a:lnTo>
                    <a:pt x="126" y="59"/>
                  </a:lnTo>
                  <a:lnTo>
                    <a:pt x="114" y="53"/>
                  </a:lnTo>
                  <a:lnTo>
                    <a:pt x="112" y="47"/>
                  </a:lnTo>
                  <a:lnTo>
                    <a:pt x="121" y="40"/>
                  </a:lnTo>
                  <a:lnTo>
                    <a:pt x="128" y="10"/>
                  </a:lnTo>
                  <a:close/>
                </a:path>
              </a:pathLst>
            </a:custGeom>
            <a:solidFill>
              <a:schemeClr val="accent6">
                <a:lumMod val="7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75" name="Freeform 1399">
              <a:extLst>
                <a:ext uri="{FF2B5EF4-FFF2-40B4-BE49-F238E27FC236}">
                  <a16:creationId xmlns:a16="http://schemas.microsoft.com/office/drawing/2014/main" id="{79C4719D-C455-4BE8-9E0A-53E942750A77}"/>
                </a:ext>
              </a:extLst>
            </p:cNvPr>
            <p:cNvSpPr>
              <a:spLocks/>
            </p:cNvSpPr>
            <p:nvPr/>
          </p:nvSpPr>
          <p:spPr bwMode="auto">
            <a:xfrm>
              <a:off x="3398409" y="3699127"/>
              <a:ext cx="1047773" cy="1054006"/>
            </a:xfrm>
            <a:custGeom>
              <a:avLst/>
              <a:gdLst>
                <a:gd name="T0" fmla="*/ 395 w 461"/>
                <a:gd name="T1" fmla="*/ 87 h 464"/>
                <a:gd name="T2" fmla="*/ 358 w 461"/>
                <a:gd name="T3" fmla="*/ 80 h 464"/>
                <a:gd name="T4" fmla="*/ 345 w 461"/>
                <a:gd name="T5" fmla="*/ 55 h 464"/>
                <a:gd name="T6" fmla="*/ 323 w 461"/>
                <a:gd name="T7" fmla="*/ 51 h 464"/>
                <a:gd name="T8" fmla="*/ 293 w 461"/>
                <a:gd name="T9" fmla="*/ 32 h 464"/>
                <a:gd name="T10" fmla="*/ 271 w 461"/>
                <a:gd name="T11" fmla="*/ 0 h 464"/>
                <a:gd name="T12" fmla="*/ 230 w 461"/>
                <a:gd name="T13" fmla="*/ 44 h 464"/>
                <a:gd name="T14" fmla="*/ 192 w 461"/>
                <a:gd name="T15" fmla="*/ 72 h 464"/>
                <a:gd name="T16" fmla="*/ 192 w 461"/>
                <a:gd name="T17" fmla="*/ 92 h 464"/>
                <a:gd name="T18" fmla="*/ 157 w 461"/>
                <a:gd name="T19" fmla="*/ 102 h 464"/>
                <a:gd name="T20" fmla="*/ 127 w 461"/>
                <a:gd name="T21" fmla="*/ 82 h 464"/>
                <a:gd name="T22" fmla="*/ 108 w 461"/>
                <a:gd name="T23" fmla="*/ 98 h 464"/>
                <a:gd name="T24" fmla="*/ 122 w 461"/>
                <a:gd name="T25" fmla="*/ 137 h 464"/>
                <a:gd name="T26" fmla="*/ 101 w 461"/>
                <a:gd name="T27" fmla="*/ 137 h 464"/>
                <a:gd name="T28" fmla="*/ 51 w 461"/>
                <a:gd name="T29" fmla="*/ 129 h 464"/>
                <a:gd name="T30" fmla="*/ 28 w 461"/>
                <a:gd name="T31" fmla="*/ 137 h 464"/>
                <a:gd name="T32" fmla="*/ 13 w 461"/>
                <a:gd name="T33" fmla="*/ 153 h 464"/>
                <a:gd name="T34" fmla="*/ 12 w 461"/>
                <a:gd name="T35" fmla="*/ 164 h 464"/>
                <a:gd name="T36" fmla="*/ 15 w 461"/>
                <a:gd name="T37" fmla="*/ 177 h 464"/>
                <a:gd name="T38" fmla="*/ 50 w 461"/>
                <a:gd name="T39" fmla="*/ 188 h 464"/>
                <a:gd name="T40" fmla="*/ 74 w 461"/>
                <a:gd name="T41" fmla="*/ 197 h 464"/>
                <a:gd name="T42" fmla="*/ 84 w 461"/>
                <a:gd name="T43" fmla="*/ 211 h 464"/>
                <a:gd name="T44" fmla="*/ 98 w 461"/>
                <a:gd name="T45" fmla="*/ 221 h 464"/>
                <a:gd name="T46" fmla="*/ 102 w 461"/>
                <a:gd name="T47" fmla="*/ 241 h 464"/>
                <a:gd name="T48" fmla="*/ 134 w 461"/>
                <a:gd name="T49" fmla="*/ 265 h 464"/>
                <a:gd name="T50" fmla="*/ 134 w 461"/>
                <a:gd name="T51" fmla="*/ 298 h 464"/>
                <a:gd name="T52" fmla="*/ 136 w 461"/>
                <a:gd name="T53" fmla="*/ 304 h 464"/>
                <a:gd name="T54" fmla="*/ 134 w 461"/>
                <a:gd name="T55" fmla="*/ 344 h 464"/>
                <a:gd name="T56" fmla="*/ 123 w 461"/>
                <a:gd name="T57" fmla="*/ 402 h 464"/>
                <a:gd name="T58" fmla="*/ 122 w 461"/>
                <a:gd name="T59" fmla="*/ 428 h 464"/>
                <a:gd name="T60" fmla="*/ 178 w 461"/>
                <a:gd name="T61" fmla="*/ 449 h 464"/>
                <a:gd name="T62" fmla="*/ 211 w 461"/>
                <a:gd name="T63" fmla="*/ 446 h 464"/>
                <a:gd name="T64" fmla="*/ 245 w 461"/>
                <a:gd name="T65" fmla="*/ 464 h 464"/>
                <a:gd name="T66" fmla="*/ 284 w 461"/>
                <a:gd name="T67" fmla="*/ 442 h 464"/>
                <a:gd name="T68" fmla="*/ 307 w 461"/>
                <a:gd name="T69" fmla="*/ 413 h 464"/>
                <a:gd name="T70" fmla="*/ 334 w 461"/>
                <a:gd name="T71" fmla="*/ 409 h 464"/>
                <a:gd name="T72" fmla="*/ 349 w 461"/>
                <a:gd name="T73" fmla="*/ 413 h 464"/>
                <a:gd name="T74" fmla="*/ 368 w 461"/>
                <a:gd name="T75" fmla="*/ 419 h 464"/>
                <a:gd name="T76" fmla="*/ 410 w 461"/>
                <a:gd name="T77" fmla="*/ 420 h 464"/>
                <a:gd name="T78" fmla="*/ 429 w 461"/>
                <a:gd name="T79" fmla="*/ 401 h 464"/>
                <a:gd name="T80" fmla="*/ 445 w 461"/>
                <a:gd name="T81" fmla="*/ 383 h 464"/>
                <a:gd name="T82" fmla="*/ 419 w 461"/>
                <a:gd name="T83" fmla="*/ 357 h 464"/>
                <a:gd name="T84" fmla="*/ 413 w 461"/>
                <a:gd name="T85" fmla="*/ 334 h 464"/>
                <a:gd name="T86" fmla="*/ 424 w 461"/>
                <a:gd name="T87" fmla="*/ 310 h 464"/>
                <a:gd name="T88" fmla="*/ 421 w 461"/>
                <a:gd name="T89" fmla="*/ 278 h 464"/>
                <a:gd name="T90" fmla="*/ 401 w 461"/>
                <a:gd name="T91" fmla="*/ 257 h 464"/>
                <a:gd name="T92" fmla="*/ 390 w 461"/>
                <a:gd name="T93" fmla="*/ 246 h 464"/>
                <a:gd name="T94" fmla="*/ 402 w 461"/>
                <a:gd name="T95" fmla="*/ 229 h 464"/>
                <a:gd name="T96" fmla="*/ 434 w 461"/>
                <a:gd name="T97" fmla="*/ 199 h 464"/>
                <a:gd name="T98" fmla="*/ 441 w 461"/>
                <a:gd name="T99" fmla="*/ 166 h 464"/>
                <a:gd name="T100" fmla="*/ 452 w 461"/>
                <a:gd name="T101" fmla="*/ 115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1" h="464">
                  <a:moveTo>
                    <a:pt x="425" y="107"/>
                  </a:moveTo>
                  <a:lnTo>
                    <a:pt x="413" y="106"/>
                  </a:lnTo>
                  <a:lnTo>
                    <a:pt x="408" y="98"/>
                  </a:lnTo>
                  <a:lnTo>
                    <a:pt x="404" y="94"/>
                  </a:lnTo>
                  <a:lnTo>
                    <a:pt x="395" y="87"/>
                  </a:lnTo>
                  <a:lnTo>
                    <a:pt x="388" y="87"/>
                  </a:lnTo>
                  <a:lnTo>
                    <a:pt x="377" y="84"/>
                  </a:lnTo>
                  <a:lnTo>
                    <a:pt x="371" y="85"/>
                  </a:lnTo>
                  <a:lnTo>
                    <a:pt x="363" y="84"/>
                  </a:lnTo>
                  <a:lnTo>
                    <a:pt x="358" y="80"/>
                  </a:lnTo>
                  <a:lnTo>
                    <a:pt x="350" y="75"/>
                  </a:lnTo>
                  <a:lnTo>
                    <a:pt x="352" y="71"/>
                  </a:lnTo>
                  <a:lnTo>
                    <a:pt x="349" y="70"/>
                  </a:lnTo>
                  <a:lnTo>
                    <a:pt x="349" y="55"/>
                  </a:lnTo>
                  <a:lnTo>
                    <a:pt x="345" y="55"/>
                  </a:lnTo>
                  <a:lnTo>
                    <a:pt x="340" y="60"/>
                  </a:lnTo>
                  <a:lnTo>
                    <a:pt x="338" y="64"/>
                  </a:lnTo>
                  <a:lnTo>
                    <a:pt x="331" y="64"/>
                  </a:lnTo>
                  <a:lnTo>
                    <a:pt x="325" y="62"/>
                  </a:lnTo>
                  <a:lnTo>
                    <a:pt x="323" y="51"/>
                  </a:lnTo>
                  <a:lnTo>
                    <a:pt x="322" y="46"/>
                  </a:lnTo>
                  <a:lnTo>
                    <a:pt x="317" y="42"/>
                  </a:lnTo>
                  <a:lnTo>
                    <a:pt x="310" y="39"/>
                  </a:lnTo>
                  <a:lnTo>
                    <a:pt x="300" y="34"/>
                  </a:lnTo>
                  <a:lnTo>
                    <a:pt x="293" y="32"/>
                  </a:lnTo>
                  <a:lnTo>
                    <a:pt x="288" y="19"/>
                  </a:lnTo>
                  <a:lnTo>
                    <a:pt x="280" y="21"/>
                  </a:lnTo>
                  <a:lnTo>
                    <a:pt x="272" y="17"/>
                  </a:lnTo>
                  <a:lnTo>
                    <a:pt x="271" y="11"/>
                  </a:lnTo>
                  <a:lnTo>
                    <a:pt x="271" y="0"/>
                  </a:lnTo>
                  <a:lnTo>
                    <a:pt x="268" y="2"/>
                  </a:lnTo>
                  <a:lnTo>
                    <a:pt x="253" y="4"/>
                  </a:lnTo>
                  <a:lnTo>
                    <a:pt x="236" y="11"/>
                  </a:lnTo>
                  <a:lnTo>
                    <a:pt x="232" y="24"/>
                  </a:lnTo>
                  <a:lnTo>
                    <a:pt x="230" y="44"/>
                  </a:lnTo>
                  <a:lnTo>
                    <a:pt x="232" y="46"/>
                  </a:lnTo>
                  <a:lnTo>
                    <a:pt x="231" y="51"/>
                  </a:lnTo>
                  <a:lnTo>
                    <a:pt x="223" y="59"/>
                  </a:lnTo>
                  <a:lnTo>
                    <a:pt x="214" y="65"/>
                  </a:lnTo>
                  <a:lnTo>
                    <a:pt x="192" y="72"/>
                  </a:lnTo>
                  <a:lnTo>
                    <a:pt x="182" y="79"/>
                  </a:lnTo>
                  <a:lnTo>
                    <a:pt x="178" y="87"/>
                  </a:lnTo>
                  <a:lnTo>
                    <a:pt x="178" y="91"/>
                  </a:lnTo>
                  <a:lnTo>
                    <a:pt x="188" y="91"/>
                  </a:lnTo>
                  <a:lnTo>
                    <a:pt x="192" y="92"/>
                  </a:lnTo>
                  <a:lnTo>
                    <a:pt x="191" y="94"/>
                  </a:lnTo>
                  <a:lnTo>
                    <a:pt x="177" y="96"/>
                  </a:lnTo>
                  <a:lnTo>
                    <a:pt x="170" y="101"/>
                  </a:lnTo>
                  <a:lnTo>
                    <a:pt x="165" y="102"/>
                  </a:lnTo>
                  <a:lnTo>
                    <a:pt x="157" y="102"/>
                  </a:lnTo>
                  <a:lnTo>
                    <a:pt x="148" y="99"/>
                  </a:lnTo>
                  <a:lnTo>
                    <a:pt x="137" y="98"/>
                  </a:lnTo>
                  <a:lnTo>
                    <a:pt x="134" y="98"/>
                  </a:lnTo>
                  <a:lnTo>
                    <a:pt x="126" y="87"/>
                  </a:lnTo>
                  <a:lnTo>
                    <a:pt x="127" y="82"/>
                  </a:lnTo>
                  <a:lnTo>
                    <a:pt x="124" y="81"/>
                  </a:lnTo>
                  <a:lnTo>
                    <a:pt x="111" y="82"/>
                  </a:lnTo>
                  <a:lnTo>
                    <a:pt x="104" y="80"/>
                  </a:lnTo>
                  <a:lnTo>
                    <a:pt x="105" y="93"/>
                  </a:lnTo>
                  <a:lnTo>
                    <a:pt x="108" y="98"/>
                  </a:lnTo>
                  <a:lnTo>
                    <a:pt x="112" y="102"/>
                  </a:lnTo>
                  <a:lnTo>
                    <a:pt x="115" y="117"/>
                  </a:lnTo>
                  <a:lnTo>
                    <a:pt x="115" y="126"/>
                  </a:lnTo>
                  <a:lnTo>
                    <a:pt x="118" y="133"/>
                  </a:lnTo>
                  <a:lnTo>
                    <a:pt x="122" y="137"/>
                  </a:lnTo>
                  <a:lnTo>
                    <a:pt x="119" y="139"/>
                  </a:lnTo>
                  <a:lnTo>
                    <a:pt x="111" y="140"/>
                  </a:lnTo>
                  <a:lnTo>
                    <a:pt x="109" y="137"/>
                  </a:lnTo>
                  <a:lnTo>
                    <a:pt x="107" y="136"/>
                  </a:lnTo>
                  <a:lnTo>
                    <a:pt x="101" y="137"/>
                  </a:lnTo>
                  <a:lnTo>
                    <a:pt x="96" y="139"/>
                  </a:lnTo>
                  <a:lnTo>
                    <a:pt x="90" y="139"/>
                  </a:lnTo>
                  <a:lnTo>
                    <a:pt x="78" y="142"/>
                  </a:lnTo>
                  <a:lnTo>
                    <a:pt x="62" y="128"/>
                  </a:lnTo>
                  <a:lnTo>
                    <a:pt x="51" y="129"/>
                  </a:lnTo>
                  <a:lnTo>
                    <a:pt x="47" y="128"/>
                  </a:lnTo>
                  <a:lnTo>
                    <a:pt x="44" y="130"/>
                  </a:lnTo>
                  <a:lnTo>
                    <a:pt x="43" y="133"/>
                  </a:lnTo>
                  <a:lnTo>
                    <a:pt x="33" y="137"/>
                  </a:lnTo>
                  <a:lnTo>
                    <a:pt x="28" y="137"/>
                  </a:lnTo>
                  <a:lnTo>
                    <a:pt x="17" y="139"/>
                  </a:lnTo>
                  <a:lnTo>
                    <a:pt x="2" y="145"/>
                  </a:lnTo>
                  <a:lnTo>
                    <a:pt x="0" y="152"/>
                  </a:lnTo>
                  <a:lnTo>
                    <a:pt x="0" y="155"/>
                  </a:lnTo>
                  <a:lnTo>
                    <a:pt x="13" y="153"/>
                  </a:lnTo>
                  <a:lnTo>
                    <a:pt x="12" y="156"/>
                  </a:lnTo>
                  <a:lnTo>
                    <a:pt x="9" y="157"/>
                  </a:lnTo>
                  <a:lnTo>
                    <a:pt x="6" y="161"/>
                  </a:lnTo>
                  <a:lnTo>
                    <a:pt x="7" y="164"/>
                  </a:lnTo>
                  <a:lnTo>
                    <a:pt x="12" y="164"/>
                  </a:lnTo>
                  <a:lnTo>
                    <a:pt x="19" y="163"/>
                  </a:lnTo>
                  <a:lnTo>
                    <a:pt x="17" y="168"/>
                  </a:lnTo>
                  <a:lnTo>
                    <a:pt x="3" y="171"/>
                  </a:lnTo>
                  <a:lnTo>
                    <a:pt x="7" y="174"/>
                  </a:lnTo>
                  <a:lnTo>
                    <a:pt x="15" y="177"/>
                  </a:lnTo>
                  <a:lnTo>
                    <a:pt x="15" y="184"/>
                  </a:lnTo>
                  <a:lnTo>
                    <a:pt x="23" y="185"/>
                  </a:lnTo>
                  <a:lnTo>
                    <a:pt x="23" y="182"/>
                  </a:lnTo>
                  <a:lnTo>
                    <a:pt x="29" y="180"/>
                  </a:lnTo>
                  <a:lnTo>
                    <a:pt x="50" y="188"/>
                  </a:lnTo>
                  <a:lnTo>
                    <a:pt x="55" y="193"/>
                  </a:lnTo>
                  <a:lnTo>
                    <a:pt x="57" y="197"/>
                  </a:lnTo>
                  <a:lnTo>
                    <a:pt x="60" y="198"/>
                  </a:lnTo>
                  <a:lnTo>
                    <a:pt x="69" y="195"/>
                  </a:lnTo>
                  <a:lnTo>
                    <a:pt x="74" y="197"/>
                  </a:lnTo>
                  <a:lnTo>
                    <a:pt x="70" y="199"/>
                  </a:lnTo>
                  <a:lnTo>
                    <a:pt x="78" y="201"/>
                  </a:lnTo>
                  <a:lnTo>
                    <a:pt x="82" y="199"/>
                  </a:lnTo>
                  <a:lnTo>
                    <a:pt x="85" y="200"/>
                  </a:lnTo>
                  <a:lnTo>
                    <a:pt x="84" y="211"/>
                  </a:lnTo>
                  <a:lnTo>
                    <a:pt x="92" y="213"/>
                  </a:lnTo>
                  <a:lnTo>
                    <a:pt x="102" y="211"/>
                  </a:lnTo>
                  <a:lnTo>
                    <a:pt x="109" y="213"/>
                  </a:lnTo>
                  <a:lnTo>
                    <a:pt x="98" y="218"/>
                  </a:lnTo>
                  <a:lnTo>
                    <a:pt x="98" y="221"/>
                  </a:lnTo>
                  <a:lnTo>
                    <a:pt x="102" y="226"/>
                  </a:lnTo>
                  <a:lnTo>
                    <a:pt x="100" y="231"/>
                  </a:lnTo>
                  <a:lnTo>
                    <a:pt x="96" y="228"/>
                  </a:lnTo>
                  <a:lnTo>
                    <a:pt x="96" y="233"/>
                  </a:lnTo>
                  <a:lnTo>
                    <a:pt x="102" y="241"/>
                  </a:lnTo>
                  <a:lnTo>
                    <a:pt x="107" y="247"/>
                  </a:lnTo>
                  <a:lnTo>
                    <a:pt x="109" y="253"/>
                  </a:lnTo>
                  <a:lnTo>
                    <a:pt x="116" y="258"/>
                  </a:lnTo>
                  <a:lnTo>
                    <a:pt x="125" y="263"/>
                  </a:lnTo>
                  <a:lnTo>
                    <a:pt x="134" y="265"/>
                  </a:lnTo>
                  <a:lnTo>
                    <a:pt x="133" y="270"/>
                  </a:lnTo>
                  <a:lnTo>
                    <a:pt x="135" y="276"/>
                  </a:lnTo>
                  <a:lnTo>
                    <a:pt x="135" y="285"/>
                  </a:lnTo>
                  <a:lnTo>
                    <a:pt x="132" y="291"/>
                  </a:lnTo>
                  <a:lnTo>
                    <a:pt x="134" y="298"/>
                  </a:lnTo>
                  <a:lnTo>
                    <a:pt x="141" y="302"/>
                  </a:lnTo>
                  <a:lnTo>
                    <a:pt x="146" y="310"/>
                  </a:lnTo>
                  <a:lnTo>
                    <a:pt x="148" y="318"/>
                  </a:lnTo>
                  <a:lnTo>
                    <a:pt x="146" y="315"/>
                  </a:lnTo>
                  <a:lnTo>
                    <a:pt x="136" y="304"/>
                  </a:lnTo>
                  <a:lnTo>
                    <a:pt x="135" y="310"/>
                  </a:lnTo>
                  <a:lnTo>
                    <a:pt x="134" y="321"/>
                  </a:lnTo>
                  <a:lnTo>
                    <a:pt x="132" y="343"/>
                  </a:lnTo>
                  <a:lnTo>
                    <a:pt x="131" y="349"/>
                  </a:lnTo>
                  <a:lnTo>
                    <a:pt x="134" y="344"/>
                  </a:lnTo>
                  <a:lnTo>
                    <a:pt x="136" y="348"/>
                  </a:lnTo>
                  <a:lnTo>
                    <a:pt x="135" y="350"/>
                  </a:lnTo>
                  <a:lnTo>
                    <a:pt x="131" y="355"/>
                  </a:lnTo>
                  <a:lnTo>
                    <a:pt x="131" y="362"/>
                  </a:lnTo>
                  <a:lnTo>
                    <a:pt x="123" y="402"/>
                  </a:lnTo>
                  <a:lnTo>
                    <a:pt x="120" y="409"/>
                  </a:lnTo>
                  <a:lnTo>
                    <a:pt x="113" y="414"/>
                  </a:lnTo>
                  <a:lnTo>
                    <a:pt x="107" y="413"/>
                  </a:lnTo>
                  <a:lnTo>
                    <a:pt x="108" y="416"/>
                  </a:lnTo>
                  <a:lnTo>
                    <a:pt x="122" y="428"/>
                  </a:lnTo>
                  <a:lnTo>
                    <a:pt x="129" y="431"/>
                  </a:lnTo>
                  <a:lnTo>
                    <a:pt x="135" y="432"/>
                  </a:lnTo>
                  <a:lnTo>
                    <a:pt x="143" y="437"/>
                  </a:lnTo>
                  <a:lnTo>
                    <a:pt x="147" y="441"/>
                  </a:lnTo>
                  <a:lnTo>
                    <a:pt x="178" y="449"/>
                  </a:lnTo>
                  <a:lnTo>
                    <a:pt x="188" y="450"/>
                  </a:lnTo>
                  <a:lnTo>
                    <a:pt x="192" y="449"/>
                  </a:lnTo>
                  <a:lnTo>
                    <a:pt x="199" y="444"/>
                  </a:lnTo>
                  <a:lnTo>
                    <a:pt x="205" y="443"/>
                  </a:lnTo>
                  <a:lnTo>
                    <a:pt x="211" y="446"/>
                  </a:lnTo>
                  <a:lnTo>
                    <a:pt x="220" y="452"/>
                  </a:lnTo>
                  <a:lnTo>
                    <a:pt x="230" y="453"/>
                  </a:lnTo>
                  <a:lnTo>
                    <a:pt x="233" y="456"/>
                  </a:lnTo>
                  <a:lnTo>
                    <a:pt x="239" y="462"/>
                  </a:lnTo>
                  <a:lnTo>
                    <a:pt x="245" y="464"/>
                  </a:lnTo>
                  <a:lnTo>
                    <a:pt x="264" y="462"/>
                  </a:lnTo>
                  <a:lnTo>
                    <a:pt x="272" y="461"/>
                  </a:lnTo>
                  <a:lnTo>
                    <a:pt x="281" y="461"/>
                  </a:lnTo>
                  <a:lnTo>
                    <a:pt x="287" y="461"/>
                  </a:lnTo>
                  <a:lnTo>
                    <a:pt x="284" y="442"/>
                  </a:lnTo>
                  <a:lnTo>
                    <a:pt x="282" y="439"/>
                  </a:lnTo>
                  <a:lnTo>
                    <a:pt x="283" y="429"/>
                  </a:lnTo>
                  <a:lnTo>
                    <a:pt x="288" y="423"/>
                  </a:lnTo>
                  <a:lnTo>
                    <a:pt x="301" y="417"/>
                  </a:lnTo>
                  <a:lnTo>
                    <a:pt x="307" y="413"/>
                  </a:lnTo>
                  <a:lnTo>
                    <a:pt x="311" y="408"/>
                  </a:lnTo>
                  <a:lnTo>
                    <a:pt x="317" y="405"/>
                  </a:lnTo>
                  <a:lnTo>
                    <a:pt x="321" y="405"/>
                  </a:lnTo>
                  <a:lnTo>
                    <a:pt x="323" y="407"/>
                  </a:lnTo>
                  <a:lnTo>
                    <a:pt x="334" y="409"/>
                  </a:lnTo>
                  <a:lnTo>
                    <a:pt x="335" y="410"/>
                  </a:lnTo>
                  <a:lnTo>
                    <a:pt x="337" y="413"/>
                  </a:lnTo>
                  <a:lnTo>
                    <a:pt x="340" y="413"/>
                  </a:lnTo>
                  <a:lnTo>
                    <a:pt x="348" y="415"/>
                  </a:lnTo>
                  <a:lnTo>
                    <a:pt x="349" y="413"/>
                  </a:lnTo>
                  <a:lnTo>
                    <a:pt x="356" y="413"/>
                  </a:lnTo>
                  <a:lnTo>
                    <a:pt x="358" y="414"/>
                  </a:lnTo>
                  <a:lnTo>
                    <a:pt x="362" y="414"/>
                  </a:lnTo>
                  <a:lnTo>
                    <a:pt x="367" y="416"/>
                  </a:lnTo>
                  <a:lnTo>
                    <a:pt x="368" y="419"/>
                  </a:lnTo>
                  <a:lnTo>
                    <a:pt x="370" y="420"/>
                  </a:lnTo>
                  <a:lnTo>
                    <a:pt x="378" y="420"/>
                  </a:lnTo>
                  <a:lnTo>
                    <a:pt x="383" y="426"/>
                  </a:lnTo>
                  <a:lnTo>
                    <a:pt x="394" y="427"/>
                  </a:lnTo>
                  <a:lnTo>
                    <a:pt x="410" y="420"/>
                  </a:lnTo>
                  <a:lnTo>
                    <a:pt x="412" y="418"/>
                  </a:lnTo>
                  <a:lnTo>
                    <a:pt x="412" y="414"/>
                  </a:lnTo>
                  <a:lnTo>
                    <a:pt x="417" y="409"/>
                  </a:lnTo>
                  <a:lnTo>
                    <a:pt x="425" y="403"/>
                  </a:lnTo>
                  <a:lnTo>
                    <a:pt x="429" y="401"/>
                  </a:lnTo>
                  <a:lnTo>
                    <a:pt x="430" y="397"/>
                  </a:lnTo>
                  <a:lnTo>
                    <a:pt x="442" y="391"/>
                  </a:lnTo>
                  <a:lnTo>
                    <a:pt x="444" y="390"/>
                  </a:lnTo>
                  <a:lnTo>
                    <a:pt x="442" y="387"/>
                  </a:lnTo>
                  <a:lnTo>
                    <a:pt x="445" y="383"/>
                  </a:lnTo>
                  <a:lnTo>
                    <a:pt x="445" y="378"/>
                  </a:lnTo>
                  <a:lnTo>
                    <a:pt x="442" y="372"/>
                  </a:lnTo>
                  <a:lnTo>
                    <a:pt x="426" y="370"/>
                  </a:lnTo>
                  <a:lnTo>
                    <a:pt x="422" y="364"/>
                  </a:lnTo>
                  <a:lnTo>
                    <a:pt x="419" y="357"/>
                  </a:lnTo>
                  <a:lnTo>
                    <a:pt x="419" y="350"/>
                  </a:lnTo>
                  <a:lnTo>
                    <a:pt x="421" y="344"/>
                  </a:lnTo>
                  <a:lnTo>
                    <a:pt x="421" y="338"/>
                  </a:lnTo>
                  <a:lnTo>
                    <a:pt x="415" y="336"/>
                  </a:lnTo>
                  <a:lnTo>
                    <a:pt x="413" y="334"/>
                  </a:lnTo>
                  <a:lnTo>
                    <a:pt x="413" y="331"/>
                  </a:lnTo>
                  <a:lnTo>
                    <a:pt x="414" y="325"/>
                  </a:lnTo>
                  <a:lnTo>
                    <a:pt x="417" y="321"/>
                  </a:lnTo>
                  <a:lnTo>
                    <a:pt x="425" y="315"/>
                  </a:lnTo>
                  <a:lnTo>
                    <a:pt x="424" y="310"/>
                  </a:lnTo>
                  <a:lnTo>
                    <a:pt x="416" y="292"/>
                  </a:lnTo>
                  <a:lnTo>
                    <a:pt x="415" y="289"/>
                  </a:lnTo>
                  <a:lnTo>
                    <a:pt x="416" y="286"/>
                  </a:lnTo>
                  <a:lnTo>
                    <a:pt x="423" y="285"/>
                  </a:lnTo>
                  <a:lnTo>
                    <a:pt x="421" y="278"/>
                  </a:lnTo>
                  <a:lnTo>
                    <a:pt x="416" y="277"/>
                  </a:lnTo>
                  <a:lnTo>
                    <a:pt x="414" y="269"/>
                  </a:lnTo>
                  <a:lnTo>
                    <a:pt x="414" y="258"/>
                  </a:lnTo>
                  <a:lnTo>
                    <a:pt x="412" y="257"/>
                  </a:lnTo>
                  <a:lnTo>
                    <a:pt x="401" y="257"/>
                  </a:lnTo>
                  <a:lnTo>
                    <a:pt x="393" y="268"/>
                  </a:lnTo>
                  <a:lnTo>
                    <a:pt x="389" y="271"/>
                  </a:lnTo>
                  <a:lnTo>
                    <a:pt x="387" y="269"/>
                  </a:lnTo>
                  <a:lnTo>
                    <a:pt x="388" y="255"/>
                  </a:lnTo>
                  <a:lnTo>
                    <a:pt x="390" y="246"/>
                  </a:lnTo>
                  <a:lnTo>
                    <a:pt x="392" y="244"/>
                  </a:lnTo>
                  <a:lnTo>
                    <a:pt x="395" y="240"/>
                  </a:lnTo>
                  <a:lnTo>
                    <a:pt x="400" y="237"/>
                  </a:lnTo>
                  <a:lnTo>
                    <a:pt x="401" y="235"/>
                  </a:lnTo>
                  <a:lnTo>
                    <a:pt x="402" y="229"/>
                  </a:lnTo>
                  <a:lnTo>
                    <a:pt x="406" y="222"/>
                  </a:lnTo>
                  <a:lnTo>
                    <a:pt x="422" y="206"/>
                  </a:lnTo>
                  <a:lnTo>
                    <a:pt x="419" y="202"/>
                  </a:lnTo>
                  <a:lnTo>
                    <a:pt x="422" y="198"/>
                  </a:lnTo>
                  <a:lnTo>
                    <a:pt x="434" y="199"/>
                  </a:lnTo>
                  <a:lnTo>
                    <a:pt x="438" y="197"/>
                  </a:lnTo>
                  <a:lnTo>
                    <a:pt x="442" y="193"/>
                  </a:lnTo>
                  <a:lnTo>
                    <a:pt x="441" y="190"/>
                  </a:lnTo>
                  <a:lnTo>
                    <a:pt x="440" y="185"/>
                  </a:lnTo>
                  <a:lnTo>
                    <a:pt x="441" y="166"/>
                  </a:lnTo>
                  <a:lnTo>
                    <a:pt x="446" y="150"/>
                  </a:lnTo>
                  <a:lnTo>
                    <a:pt x="448" y="142"/>
                  </a:lnTo>
                  <a:lnTo>
                    <a:pt x="459" y="127"/>
                  </a:lnTo>
                  <a:lnTo>
                    <a:pt x="461" y="119"/>
                  </a:lnTo>
                  <a:lnTo>
                    <a:pt x="452" y="115"/>
                  </a:lnTo>
                  <a:lnTo>
                    <a:pt x="425" y="107"/>
                  </a:lnTo>
                  <a:close/>
                </a:path>
              </a:pathLst>
            </a:custGeom>
            <a:solidFill>
              <a:schemeClr val="accent6">
                <a:lumMod val="7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76" name="Freeform 1400">
              <a:extLst>
                <a:ext uri="{FF2B5EF4-FFF2-40B4-BE49-F238E27FC236}">
                  <a16:creationId xmlns:a16="http://schemas.microsoft.com/office/drawing/2014/main" id="{B5A07670-9A7C-4360-AF32-2801D4D11B5B}"/>
                </a:ext>
              </a:extLst>
            </p:cNvPr>
            <p:cNvSpPr>
              <a:spLocks/>
            </p:cNvSpPr>
            <p:nvPr/>
          </p:nvSpPr>
          <p:spPr bwMode="auto">
            <a:xfrm>
              <a:off x="3012140" y="4782844"/>
              <a:ext cx="265853" cy="536386"/>
            </a:xfrm>
            <a:custGeom>
              <a:avLst/>
              <a:gdLst>
                <a:gd name="T0" fmla="*/ 99 w 117"/>
                <a:gd name="T1" fmla="*/ 8 h 236"/>
                <a:gd name="T2" fmla="*/ 79 w 117"/>
                <a:gd name="T3" fmla="*/ 11 h 236"/>
                <a:gd name="T4" fmla="*/ 54 w 117"/>
                <a:gd name="T5" fmla="*/ 11 h 236"/>
                <a:gd name="T6" fmla="*/ 48 w 117"/>
                <a:gd name="T7" fmla="*/ 0 h 236"/>
                <a:gd name="T8" fmla="*/ 30 w 117"/>
                <a:gd name="T9" fmla="*/ 6 h 236"/>
                <a:gd name="T10" fmla="*/ 30 w 117"/>
                <a:gd name="T11" fmla="*/ 42 h 236"/>
                <a:gd name="T12" fmla="*/ 29 w 117"/>
                <a:gd name="T13" fmla="*/ 54 h 236"/>
                <a:gd name="T14" fmla="*/ 24 w 117"/>
                <a:gd name="T15" fmla="*/ 75 h 236"/>
                <a:gd name="T16" fmla="*/ 21 w 117"/>
                <a:gd name="T17" fmla="*/ 96 h 236"/>
                <a:gd name="T18" fmla="*/ 15 w 117"/>
                <a:gd name="T19" fmla="*/ 114 h 236"/>
                <a:gd name="T20" fmla="*/ 3 w 117"/>
                <a:gd name="T21" fmla="*/ 134 h 236"/>
                <a:gd name="T22" fmla="*/ 0 w 117"/>
                <a:gd name="T23" fmla="*/ 156 h 236"/>
                <a:gd name="T24" fmla="*/ 7 w 117"/>
                <a:gd name="T25" fmla="*/ 161 h 236"/>
                <a:gd name="T26" fmla="*/ 18 w 117"/>
                <a:gd name="T27" fmla="*/ 169 h 236"/>
                <a:gd name="T28" fmla="*/ 26 w 117"/>
                <a:gd name="T29" fmla="*/ 171 h 236"/>
                <a:gd name="T30" fmla="*/ 25 w 117"/>
                <a:gd name="T31" fmla="*/ 184 h 236"/>
                <a:gd name="T32" fmla="*/ 25 w 117"/>
                <a:gd name="T33" fmla="*/ 196 h 236"/>
                <a:gd name="T34" fmla="*/ 24 w 117"/>
                <a:gd name="T35" fmla="*/ 217 h 236"/>
                <a:gd name="T36" fmla="*/ 20 w 117"/>
                <a:gd name="T37" fmla="*/ 233 h 236"/>
                <a:gd name="T38" fmla="*/ 29 w 117"/>
                <a:gd name="T39" fmla="*/ 234 h 236"/>
                <a:gd name="T40" fmla="*/ 45 w 117"/>
                <a:gd name="T41" fmla="*/ 234 h 236"/>
                <a:gd name="T42" fmla="*/ 58 w 117"/>
                <a:gd name="T43" fmla="*/ 236 h 236"/>
                <a:gd name="T44" fmla="*/ 69 w 117"/>
                <a:gd name="T45" fmla="*/ 230 h 236"/>
                <a:gd name="T46" fmla="*/ 72 w 117"/>
                <a:gd name="T47" fmla="*/ 217 h 236"/>
                <a:gd name="T48" fmla="*/ 78 w 117"/>
                <a:gd name="T49" fmla="*/ 203 h 236"/>
                <a:gd name="T50" fmla="*/ 91 w 117"/>
                <a:gd name="T51" fmla="*/ 190 h 236"/>
                <a:gd name="T52" fmla="*/ 83 w 117"/>
                <a:gd name="T53" fmla="*/ 176 h 236"/>
                <a:gd name="T54" fmla="*/ 81 w 117"/>
                <a:gd name="T55" fmla="*/ 158 h 236"/>
                <a:gd name="T56" fmla="*/ 88 w 117"/>
                <a:gd name="T57" fmla="*/ 144 h 236"/>
                <a:gd name="T58" fmla="*/ 79 w 117"/>
                <a:gd name="T59" fmla="*/ 128 h 236"/>
                <a:gd name="T60" fmla="*/ 82 w 117"/>
                <a:gd name="T61" fmla="*/ 113 h 236"/>
                <a:gd name="T62" fmla="*/ 95 w 117"/>
                <a:gd name="T63" fmla="*/ 104 h 236"/>
                <a:gd name="T64" fmla="*/ 92 w 117"/>
                <a:gd name="T65" fmla="*/ 91 h 236"/>
                <a:gd name="T66" fmla="*/ 95 w 117"/>
                <a:gd name="T67" fmla="*/ 76 h 236"/>
                <a:gd name="T68" fmla="*/ 98 w 117"/>
                <a:gd name="T69" fmla="*/ 57 h 236"/>
                <a:gd name="T70" fmla="*/ 113 w 117"/>
                <a:gd name="T71" fmla="*/ 36 h 236"/>
                <a:gd name="T72" fmla="*/ 117 w 117"/>
                <a:gd name="T73" fmla="*/ 22 h 236"/>
                <a:gd name="T74" fmla="*/ 109 w 117"/>
                <a:gd name="T75" fmla="*/ 9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7" h="236">
                  <a:moveTo>
                    <a:pt x="109" y="9"/>
                  </a:moveTo>
                  <a:lnTo>
                    <a:pt x="99" y="8"/>
                  </a:lnTo>
                  <a:lnTo>
                    <a:pt x="88" y="7"/>
                  </a:lnTo>
                  <a:lnTo>
                    <a:pt x="79" y="11"/>
                  </a:lnTo>
                  <a:lnTo>
                    <a:pt x="63" y="10"/>
                  </a:lnTo>
                  <a:lnTo>
                    <a:pt x="54" y="11"/>
                  </a:lnTo>
                  <a:lnTo>
                    <a:pt x="49" y="8"/>
                  </a:lnTo>
                  <a:lnTo>
                    <a:pt x="48" y="0"/>
                  </a:lnTo>
                  <a:lnTo>
                    <a:pt x="39" y="1"/>
                  </a:lnTo>
                  <a:lnTo>
                    <a:pt x="30" y="6"/>
                  </a:lnTo>
                  <a:lnTo>
                    <a:pt x="24" y="12"/>
                  </a:lnTo>
                  <a:lnTo>
                    <a:pt x="30" y="42"/>
                  </a:lnTo>
                  <a:lnTo>
                    <a:pt x="31" y="48"/>
                  </a:lnTo>
                  <a:lnTo>
                    <a:pt x="29" y="54"/>
                  </a:lnTo>
                  <a:lnTo>
                    <a:pt x="25" y="68"/>
                  </a:lnTo>
                  <a:lnTo>
                    <a:pt x="24" y="75"/>
                  </a:lnTo>
                  <a:lnTo>
                    <a:pt x="22" y="86"/>
                  </a:lnTo>
                  <a:lnTo>
                    <a:pt x="21" y="96"/>
                  </a:lnTo>
                  <a:lnTo>
                    <a:pt x="19" y="102"/>
                  </a:lnTo>
                  <a:lnTo>
                    <a:pt x="15" y="114"/>
                  </a:lnTo>
                  <a:lnTo>
                    <a:pt x="11" y="122"/>
                  </a:lnTo>
                  <a:lnTo>
                    <a:pt x="3" y="134"/>
                  </a:lnTo>
                  <a:lnTo>
                    <a:pt x="3" y="146"/>
                  </a:lnTo>
                  <a:lnTo>
                    <a:pt x="0" y="156"/>
                  </a:lnTo>
                  <a:lnTo>
                    <a:pt x="1" y="158"/>
                  </a:lnTo>
                  <a:lnTo>
                    <a:pt x="7" y="161"/>
                  </a:lnTo>
                  <a:lnTo>
                    <a:pt x="13" y="171"/>
                  </a:lnTo>
                  <a:lnTo>
                    <a:pt x="18" y="169"/>
                  </a:lnTo>
                  <a:lnTo>
                    <a:pt x="27" y="168"/>
                  </a:lnTo>
                  <a:lnTo>
                    <a:pt x="26" y="171"/>
                  </a:lnTo>
                  <a:lnTo>
                    <a:pt x="25" y="173"/>
                  </a:lnTo>
                  <a:lnTo>
                    <a:pt x="25" y="184"/>
                  </a:lnTo>
                  <a:lnTo>
                    <a:pt x="24" y="192"/>
                  </a:lnTo>
                  <a:lnTo>
                    <a:pt x="25" y="196"/>
                  </a:lnTo>
                  <a:lnTo>
                    <a:pt x="25" y="212"/>
                  </a:lnTo>
                  <a:lnTo>
                    <a:pt x="24" y="217"/>
                  </a:lnTo>
                  <a:lnTo>
                    <a:pt x="20" y="226"/>
                  </a:lnTo>
                  <a:lnTo>
                    <a:pt x="20" y="233"/>
                  </a:lnTo>
                  <a:lnTo>
                    <a:pt x="22" y="235"/>
                  </a:lnTo>
                  <a:lnTo>
                    <a:pt x="29" y="234"/>
                  </a:lnTo>
                  <a:lnTo>
                    <a:pt x="37" y="234"/>
                  </a:lnTo>
                  <a:lnTo>
                    <a:pt x="45" y="234"/>
                  </a:lnTo>
                  <a:lnTo>
                    <a:pt x="52" y="236"/>
                  </a:lnTo>
                  <a:lnTo>
                    <a:pt x="58" y="236"/>
                  </a:lnTo>
                  <a:lnTo>
                    <a:pt x="65" y="234"/>
                  </a:lnTo>
                  <a:lnTo>
                    <a:pt x="69" y="230"/>
                  </a:lnTo>
                  <a:lnTo>
                    <a:pt x="75" y="228"/>
                  </a:lnTo>
                  <a:lnTo>
                    <a:pt x="72" y="217"/>
                  </a:lnTo>
                  <a:lnTo>
                    <a:pt x="72" y="210"/>
                  </a:lnTo>
                  <a:lnTo>
                    <a:pt x="78" y="203"/>
                  </a:lnTo>
                  <a:lnTo>
                    <a:pt x="87" y="196"/>
                  </a:lnTo>
                  <a:lnTo>
                    <a:pt x="91" y="190"/>
                  </a:lnTo>
                  <a:lnTo>
                    <a:pt x="89" y="182"/>
                  </a:lnTo>
                  <a:lnTo>
                    <a:pt x="83" y="176"/>
                  </a:lnTo>
                  <a:lnTo>
                    <a:pt x="80" y="167"/>
                  </a:lnTo>
                  <a:lnTo>
                    <a:pt x="81" y="158"/>
                  </a:lnTo>
                  <a:lnTo>
                    <a:pt x="86" y="150"/>
                  </a:lnTo>
                  <a:lnTo>
                    <a:pt x="88" y="144"/>
                  </a:lnTo>
                  <a:lnTo>
                    <a:pt x="87" y="141"/>
                  </a:lnTo>
                  <a:lnTo>
                    <a:pt x="79" y="128"/>
                  </a:lnTo>
                  <a:lnTo>
                    <a:pt x="77" y="117"/>
                  </a:lnTo>
                  <a:lnTo>
                    <a:pt x="82" y="113"/>
                  </a:lnTo>
                  <a:lnTo>
                    <a:pt x="90" y="111"/>
                  </a:lnTo>
                  <a:lnTo>
                    <a:pt x="95" y="104"/>
                  </a:lnTo>
                  <a:lnTo>
                    <a:pt x="97" y="98"/>
                  </a:lnTo>
                  <a:lnTo>
                    <a:pt x="92" y="91"/>
                  </a:lnTo>
                  <a:lnTo>
                    <a:pt x="92" y="86"/>
                  </a:lnTo>
                  <a:lnTo>
                    <a:pt x="95" y="76"/>
                  </a:lnTo>
                  <a:lnTo>
                    <a:pt x="98" y="67"/>
                  </a:lnTo>
                  <a:lnTo>
                    <a:pt x="98" y="57"/>
                  </a:lnTo>
                  <a:lnTo>
                    <a:pt x="99" y="51"/>
                  </a:lnTo>
                  <a:lnTo>
                    <a:pt x="113" y="36"/>
                  </a:lnTo>
                  <a:lnTo>
                    <a:pt x="117" y="28"/>
                  </a:lnTo>
                  <a:lnTo>
                    <a:pt x="117" y="22"/>
                  </a:lnTo>
                  <a:lnTo>
                    <a:pt x="113" y="17"/>
                  </a:lnTo>
                  <a:lnTo>
                    <a:pt x="109" y="9"/>
                  </a:lnTo>
                  <a:close/>
                </a:path>
              </a:pathLst>
            </a:custGeom>
            <a:solidFill>
              <a:schemeClr val="accent6">
                <a:lumMod val="7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77" name="Freeform 1401">
              <a:extLst>
                <a:ext uri="{FF2B5EF4-FFF2-40B4-BE49-F238E27FC236}">
                  <a16:creationId xmlns:a16="http://schemas.microsoft.com/office/drawing/2014/main" id="{817ADD07-BE6B-45BD-A285-CD18FC132C49}"/>
                </a:ext>
              </a:extLst>
            </p:cNvPr>
            <p:cNvSpPr>
              <a:spLocks/>
            </p:cNvSpPr>
            <p:nvPr/>
          </p:nvSpPr>
          <p:spPr bwMode="auto">
            <a:xfrm>
              <a:off x="5945905" y="4778153"/>
              <a:ext cx="1074359" cy="661490"/>
            </a:xfrm>
            <a:custGeom>
              <a:avLst/>
              <a:gdLst>
                <a:gd name="T0" fmla="*/ 418 w 473"/>
                <a:gd name="T1" fmla="*/ 50 h 291"/>
                <a:gd name="T2" fmla="*/ 368 w 473"/>
                <a:gd name="T3" fmla="*/ 25 h 291"/>
                <a:gd name="T4" fmla="*/ 337 w 473"/>
                <a:gd name="T5" fmla="*/ 14 h 291"/>
                <a:gd name="T6" fmla="*/ 324 w 473"/>
                <a:gd name="T7" fmla="*/ 1 h 291"/>
                <a:gd name="T8" fmla="*/ 264 w 473"/>
                <a:gd name="T9" fmla="*/ 4 h 291"/>
                <a:gd name="T10" fmla="*/ 222 w 473"/>
                <a:gd name="T11" fmla="*/ 23 h 291"/>
                <a:gd name="T12" fmla="*/ 192 w 473"/>
                <a:gd name="T13" fmla="*/ 46 h 291"/>
                <a:gd name="T14" fmla="*/ 161 w 473"/>
                <a:gd name="T15" fmla="*/ 47 h 291"/>
                <a:gd name="T16" fmla="*/ 114 w 473"/>
                <a:gd name="T17" fmla="*/ 43 h 291"/>
                <a:gd name="T18" fmla="*/ 112 w 473"/>
                <a:gd name="T19" fmla="*/ 55 h 291"/>
                <a:gd name="T20" fmla="*/ 126 w 473"/>
                <a:gd name="T21" fmla="*/ 64 h 291"/>
                <a:gd name="T22" fmla="*/ 106 w 473"/>
                <a:gd name="T23" fmla="*/ 68 h 291"/>
                <a:gd name="T24" fmla="*/ 107 w 473"/>
                <a:gd name="T25" fmla="*/ 79 h 291"/>
                <a:gd name="T26" fmla="*/ 68 w 473"/>
                <a:gd name="T27" fmla="*/ 81 h 291"/>
                <a:gd name="T28" fmla="*/ 61 w 473"/>
                <a:gd name="T29" fmla="*/ 83 h 291"/>
                <a:gd name="T30" fmla="*/ 32 w 473"/>
                <a:gd name="T31" fmla="*/ 81 h 291"/>
                <a:gd name="T32" fmla="*/ 10 w 473"/>
                <a:gd name="T33" fmla="*/ 99 h 291"/>
                <a:gd name="T34" fmla="*/ 1 w 473"/>
                <a:gd name="T35" fmla="*/ 123 h 291"/>
                <a:gd name="T36" fmla="*/ 23 w 473"/>
                <a:gd name="T37" fmla="*/ 129 h 291"/>
                <a:gd name="T38" fmla="*/ 30 w 473"/>
                <a:gd name="T39" fmla="*/ 150 h 291"/>
                <a:gd name="T40" fmla="*/ 28 w 473"/>
                <a:gd name="T41" fmla="*/ 169 h 291"/>
                <a:gd name="T42" fmla="*/ 23 w 473"/>
                <a:gd name="T43" fmla="*/ 175 h 291"/>
                <a:gd name="T44" fmla="*/ 11 w 473"/>
                <a:gd name="T45" fmla="*/ 167 h 291"/>
                <a:gd name="T46" fmla="*/ 8 w 473"/>
                <a:gd name="T47" fmla="*/ 180 h 291"/>
                <a:gd name="T48" fmla="*/ 25 w 473"/>
                <a:gd name="T49" fmla="*/ 187 h 291"/>
                <a:gd name="T50" fmla="*/ 39 w 473"/>
                <a:gd name="T51" fmla="*/ 205 h 291"/>
                <a:gd name="T52" fmla="*/ 48 w 473"/>
                <a:gd name="T53" fmla="*/ 209 h 291"/>
                <a:gd name="T54" fmla="*/ 46 w 473"/>
                <a:gd name="T55" fmla="*/ 221 h 291"/>
                <a:gd name="T56" fmla="*/ 47 w 473"/>
                <a:gd name="T57" fmla="*/ 239 h 291"/>
                <a:gd name="T58" fmla="*/ 79 w 473"/>
                <a:gd name="T59" fmla="*/ 240 h 291"/>
                <a:gd name="T60" fmla="*/ 59 w 473"/>
                <a:gd name="T61" fmla="*/ 247 h 291"/>
                <a:gd name="T62" fmla="*/ 72 w 473"/>
                <a:gd name="T63" fmla="*/ 251 h 291"/>
                <a:gd name="T64" fmla="*/ 80 w 473"/>
                <a:gd name="T65" fmla="*/ 248 h 291"/>
                <a:gd name="T66" fmla="*/ 101 w 473"/>
                <a:gd name="T67" fmla="*/ 255 h 291"/>
                <a:gd name="T68" fmla="*/ 110 w 473"/>
                <a:gd name="T69" fmla="*/ 253 h 291"/>
                <a:gd name="T70" fmla="*/ 124 w 473"/>
                <a:gd name="T71" fmla="*/ 275 h 291"/>
                <a:gd name="T72" fmla="*/ 160 w 473"/>
                <a:gd name="T73" fmla="*/ 270 h 291"/>
                <a:gd name="T74" fmla="*/ 166 w 473"/>
                <a:gd name="T75" fmla="*/ 245 h 291"/>
                <a:gd name="T76" fmla="*/ 196 w 473"/>
                <a:gd name="T77" fmla="*/ 251 h 291"/>
                <a:gd name="T78" fmla="*/ 227 w 473"/>
                <a:gd name="T79" fmla="*/ 272 h 291"/>
                <a:gd name="T80" fmla="*/ 264 w 473"/>
                <a:gd name="T81" fmla="*/ 276 h 291"/>
                <a:gd name="T82" fmla="*/ 291 w 473"/>
                <a:gd name="T83" fmla="*/ 268 h 291"/>
                <a:gd name="T84" fmla="*/ 317 w 473"/>
                <a:gd name="T85" fmla="*/ 248 h 291"/>
                <a:gd name="T86" fmla="*/ 343 w 473"/>
                <a:gd name="T87" fmla="*/ 260 h 291"/>
                <a:gd name="T88" fmla="*/ 368 w 473"/>
                <a:gd name="T89" fmla="*/ 251 h 291"/>
                <a:gd name="T90" fmla="*/ 358 w 473"/>
                <a:gd name="T91" fmla="*/ 281 h 291"/>
                <a:gd name="T92" fmla="*/ 364 w 473"/>
                <a:gd name="T93" fmla="*/ 291 h 291"/>
                <a:gd name="T94" fmla="*/ 372 w 473"/>
                <a:gd name="T95" fmla="*/ 277 h 291"/>
                <a:gd name="T96" fmla="*/ 385 w 473"/>
                <a:gd name="T97" fmla="*/ 272 h 291"/>
                <a:gd name="T98" fmla="*/ 380 w 473"/>
                <a:gd name="T99" fmla="*/ 253 h 291"/>
                <a:gd name="T100" fmla="*/ 394 w 473"/>
                <a:gd name="T101" fmla="*/ 248 h 291"/>
                <a:gd name="T102" fmla="*/ 397 w 473"/>
                <a:gd name="T103" fmla="*/ 252 h 291"/>
                <a:gd name="T104" fmla="*/ 416 w 473"/>
                <a:gd name="T105" fmla="*/ 252 h 291"/>
                <a:gd name="T106" fmla="*/ 446 w 473"/>
                <a:gd name="T107" fmla="*/ 242 h 291"/>
                <a:gd name="T108" fmla="*/ 473 w 473"/>
                <a:gd name="T109" fmla="*/ 48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73" h="291">
                  <a:moveTo>
                    <a:pt x="450" y="55"/>
                  </a:moveTo>
                  <a:lnTo>
                    <a:pt x="436" y="56"/>
                  </a:lnTo>
                  <a:lnTo>
                    <a:pt x="422" y="48"/>
                  </a:lnTo>
                  <a:lnTo>
                    <a:pt x="418" y="50"/>
                  </a:lnTo>
                  <a:lnTo>
                    <a:pt x="414" y="53"/>
                  </a:lnTo>
                  <a:lnTo>
                    <a:pt x="391" y="41"/>
                  </a:lnTo>
                  <a:lnTo>
                    <a:pt x="373" y="38"/>
                  </a:lnTo>
                  <a:lnTo>
                    <a:pt x="368" y="25"/>
                  </a:lnTo>
                  <a:lnTo>
                    <a:pt x="363" y="18"/>
                  </a:lnTo>
                  <a:lnTo>
                    <a:pt x="354" y="23"/>
                  </a:lnTo>
                  <a:lnTo>
                    <a:pt x="346" y="20"/>
                  </a:lnTo>
                  <a:lnTo>
                    <a:pt x="337" y="14"/>
                  </a:lnTo>
                  <a:lnTo>
                    <a:pt x="331" y="7"/>
                  </a:lnTo>
                  <a:lnTo>
                    <a:pt x="331" y="1"/>
                  </a:lnTo>
                  <a:lnTo>
                    <a:pt x="328" y="0"/>
                  </a:lnTo>
                  <a:lnTo>
                    <a:pt x="324" y="1"/>
                  </a:lnTo>
                  <a:lnTo>
                    <a:pt x="315" y="4"/>
                  </a:lnTo>
                  <a:lnTo>
                    <a:pt x="291" y="6"/>
                  </a:lnTo>
                  <a:lnTo>
                    <a:pt x="275" y="3"/>
                  </a:lnTo>
                  <a:lnTo>
                    <a:pt x="264" y="4"/>
                  </a:lnTo>
                  <a:lnTo>
                    <a:pt x="253" y="6"/>
                  </a:lnTo>
                  <a:lnTo>
                    <a:pt x="236" y="13"/>
                  </a:lnTo>
                  <a:lnTo>
                    <a:pt x="228" y="18"/>
                  </a:lnTo>
                  <a:lnTo>
                    <a:pt x="222" y="23"/>
                  </a:lnTo>
                  <a:lnTo>
                    <a:pt x="212" y="26"/>
                  </a:lnTo>
                  <a:lnTo>
                    <a:pt x="204" y="34"/>
                  </a:lnTo>
                  <a:lnTo>
                    <a:pt x="196" y="37"/>
                  </a:lnTo>
                  <a:lnTo>
                    <a:pt x="192" y="46"/>
                  </a:lnTo>
                  <a:lnTo>
                    <a:pt x="182" y="50"/>
                  </a:lnTo>
                  <a:lnTo>
                    <a:pt x="169" y="48"/>
                  </a:lnTo>
                  <a:lnTo>
                    <a:pt x="166" y="49"/>
                  </a:lnTo>
                  <a:lnTo>
                    <a:pt x="161" y="47"/>
                  </a:lnTo>
                  <a:lnTo>
                    <a:pt x="154" y="45"/>
                  </a:lnTo>
                  <a:lnTo>
                    <a:pt x="128" y="46"/>
                  </a:lnTo>
                  <a:lnTo>
                    <a:pt x="120" y="43"/>
                  </a:lnTo>
                  <a:lnTo>
                    <a:pt x="114" y="43"/>
                  </a:lnTo>
                  <a:lnTo>
                    <a:pt x="113" y="41"/>
                  </a:lnTo>
                  <a:lnTo>
                    <a:pt x="110" y="48"/>
                  </a:lnTo>
                  <a:lnTo>
                    <a:pt x="107" y="53"/>
                  </a:lnTo>
                  <a:lnTo>
                    <a:pt x="112" y="55"/>
                  </a:lnTo>
                  <a:lnTo>
                    <a:pt x="113" y="59"/>
                  </a:lnTo>
                  <a:lnTo>
                    <a:pt x="115" y="59"/>
                  </a:lnTo>
                  <a:lnTo>
                    <a:pt x="117" y="63"/>
                  </a:lnTo>
                  <a:lnTo>
                    <a:pt x="126" y="64"/>
                  </a:lnTo>
                  <a:lnTo>
                    <a:pt x="131" y="63"/>
                  </a:lnTo>
                  <a:lnTo>
                    <a:pt x="136" y="64"/>
                  </a:lnTo>
                  <a:lnTo>
                    <a:pt x="136" y="67"/>
                  </a:lnTo>
                  <a:lnTo>
                    <a:pt x="106" y="68"/>
                  </a:lnTo>
                  <a:lnTo>
                    <a:pt x="101" y="71"/>
                  </a:lnTo>
                  <a:lnTo>
                    <a:pt x="101" y="73"/>
                  </a:lnTo>
                  <a:lnTo>
                    <a:pt x="106" y="75"/>
                  </a:lnTo>
                  <a:lnTo>
                    <a:pt x="107" y="79"/>
                  </a:lnTo>
                  <a:lnTo>
                    <a:pt x="99" y="80"/>
                  </a:lnTo>
                  <a:lnTo>
                    <a:pt x="81" y="80"/>
                  </a:lnTo>
                  <a:lnTo>
                    <a:pt x="72" y="81"/>
                  </a:lnTo>
                  <a:lnTo>
                    <a:pt x="68" y="81"/>
                  </a:lnTo>
                  <a:lnTo>
                    <a:pt x="68" y="77"/>
                  </a:lnTo>
                  <a:lnTo>
                    <a:pt x="65" y="76"/>
                  </a:lnTo>
                  <a:lnTo>
                    <a:pt x="58" y="75"/>
                  </a:lnTo>
                  <a:lnTo>
                    <a:pt x="61" y="83"/>
                  </a:lnTo>
                  <a:lnTo>
                    <a:pt x="54" y="84"/>
                  </a:lnTo>
                  <a:lnTo>
                    <a:pt x="46" y="81"/>
                  </a:lnTo>
                  <a:lnTo>
                    <a:pt x="43" y="78"/>
                  </a:lnTo>
                  <a:lnTo>
                    <a:pt x="32" y="81"/>
                  </a:lnTo>
                  <a:lnTo>
                    <a:pt x="24" y="81"/>
                  </a:lnTo>
                  <a:lnTo>
                    <a:pt x="19" y="87"/>
                  </a:lnTo>
                  <a:lnTo>
                    <a:pt x="14" y="92"/>
                  </a:lnTo>
                  <a:lnTo>
                    <a:pt x="10" y="99"/>
                  </a:lnTo>
                  <a:lnTo>
                    <a:pt x="5" y="100"/>
                  </a:lnTo>
                  <a:lnTo>
                    <a:pt x="2" y="106"/>
                  </a:lnTo>
                  <a:lnTo>
                    <a:pt x="0" y="119"/>
                  </a:lnTo>
                  <a:lnTo>
                    <a:pt x="1" y="123"/>
                  </a:lnTo>
                  <a:lnTo>
                    <a:pt x="17" y="123"/>
                  </a:lnTo>
                  <a:lnTo>
                    <a:pt x="27" y="121"/>
                  </a:lnTo>
                  <a:lnTo>
                    <a:pt x="28" y="124"/>
                  </a:lnTo>
                  <a:lnTo>
                    <a:pt x="23" y="129"/>
                  </a:lnTo>
                  <a:lnTo>
                    <a:pt x="22" y="136"/>
                  </a:lnTo>
                  <a:lnTo>
                    <a:pt x="26" y="141"/>
                  </a:lnTo>
                  <a:lnTo>
                    <a:pt x="26" y="146"/>
                  </a:lnTo>
                  <a:lnTo>
                    <a:pt x="30" y="150"/>
                  </a:lnTo>
                  <a:lnTo>
                    <a:pt x="32" y="153"/>
                  </a:lnTo>
                  <a:lnTo>
                    <a:pt x="26" y="158"/>
                  </a:lnTo>
                  <a:lnTo>
                    <a:pt x="25" y="163"/>
                  </a:lnTo>
                  <a:lnTo>
                    <a:pt x="28" y="169"/>
                  </a:lnTo>
                  <a:lnTo>
                    <a:pt x="35" y="172"/>
                  </a:lnTo>
                  <a:lnTo>
                    <a:pt x="37" y="173"/>
                  </a:lnTo>
                  <a:lnTo>
                    <a:pt x="28" y="173"/>
                  </a:lnTo>
                  <a:lnTo>
                    <a:pt x="23" y="175"/>
                  </a:lnTo>
                  <a:lnTo>
                    <a:pt x="20" y="173"/>
                  </a:lnTo>
                  <a:lnTo>
                    <a:pt x="15" y="163"/>
                  </a:lnTo>
                  <a:lnTo>
                    <a:pt x="13" y="162"/>
                  </a:lnTo>
                  <a:lnTo>
                    <a:pt x="11" y="167"/>
                  </a:lnTo>
                  <a:lnTo>
                    <a:pt x="12" y="170"/>
                  </a:lnTo>
                  <a:lnTo>
                    <a:pt x="11" y="175"/>
                  </a:lnTo>
                  <a:lnTo>
                    <a:pt x="6" y="178"/>
                  </a:lnTo>
                  <a:lnTo>
                    <a:pt x="8" y="180"/>
                  </a:lnTo>
                  <a:lnTo>
                    <a:pt x="11" y="183"/>
                  </a:lnTo>
                  <a:lnTo>
                    <a:pt x="14" y="185"/>
                  </a:lnTo>
                  <a:lnTo>
                    <a:pt x="20" y="183"/>
                  </a:lnTo>
                  <a:lnTo>
                    <a:pt x="25" y="187"/>
                  </a:lnTo>
                  <a:lnTo>
                    <a:pt x="34" y="190"/>
                  </a:lnTo>
                  <a:lnTo>
                    <a:pt x="38" y="193"/>
                  </a:lnTo>
                  <a:lnTo>
                    <a:pt x="40" y="198"/>
                  </a:lnTo>
                  <a:lnTo>
                    <a:pt x="39" y="205"/>
                  </a:lnTo>
                  <a:lnTo>
                    <a:pt x="35" y="207"/>
                  </a:lnTo>
                  <a:lnTo>
                    <a:pt x="38" y="212"/>
                  </a:lnTo>
                  <a:lnTo>
                    <a:pt x="44" y="210"/>
                  </a:lnTo>
                  <a:lnTo>
                    <a:pt x="48" y="209"/>
                  </a:lnTo>
                  <a:lnTo>
                    <a:pt x="47" y="213"/>
                  </a:lnTo>
                  <a:lnTo>
                    <a:pt x="43" y="216"/>
                  </a:lnTo>
                  <a:lnTo>
                    <a:pt x="43" y="220"/>
                  </a:lnTo>
                  <a:lnTo>
                    <a:pt x="46" y="221"/>
                  </a:lnTo>
                  <a:lnTo>
                    <a:pt x="48" y="222"/>
                  </a:lnTo>
                  <a:lnTo>
                    <a:pt x="53" y="228"/>
                  </a:lnTo>
                  <a:lnTo>
                    <a:pt x="45" y="236"/>
                  </a:lnTo>
                  <a:lnTo>
                    <a:pt x="47" y="239"/>
                  </a:lnTo>
                  <a:lnTo>
                    <a:pt x="62" y="239"/>
                  </a:lnTo>
                  <a:lnTo>
                    <a:pt x="76" y="236"/>
                  </a:lnTo>
                  <a:lnTo>
                    <a:pt x="81" y="236"/>
                  </a:lnTo>
                  <a:lnTo>
                    <a:pt x="79" y="240"/>
                  </a:lnTo>
                  <a:lnTo>
                    <a:pt x="73" y="242"/>
                  </a:lnTo>
                  <a:lnTo>
                    <a:pt x="72" y="244"/>
                  </a:lnTo>
                  <a:lnTo>
                    <a:pt x="68" y="247"/>
                  </a:lnTo>
                  <a:lnTo>
                    <a:pt x="59" y="247"/>
                  </a:lnTo>
                  <a:lnTo>
                    <a:pt x="53" y="250"/>
                  </a:lnTo>
                  <a:lnTo>
                    <a:pt x="49" y="255"/>
                  </a:lnTo>
                  <a:lnTo>
                    <a:pt x="71" y="249"/>
                  </a:lnTo>
                  <a:lnTo>
                    <a:pt x="72" y="251"/>
                  </a:lnTo>
                  <a:lnTo>
                    <a:pt x="70" y="256"/>
                  </a:lnTo>
                  <a:lnTo>
                    <a:pt x="72" y="256"/>
                  </a:lnTo>
                  <a:lnTo>
                    <a:pt x="79" y="252"/>
                  </a:lnTo>
                  <a:lnTo>
                    <a:pt x="80" y="248"/>
                  </a:lnTo>
                  <a:lnTo>
                    <a:pt x="90" y="247"/>
                  </a:lnTo>
                  <a:lnTo>
                    <a:pt x="92" y="248"/>
                  </a:lnTo>
                  <a:lnTo>
                    <a:pt x="95" y="252"/>
                  </a:lnTo>
                  <a:lnTo>
                    <a:pt x="101" y="255"/>
                  </a:lnTo>
                  <a:lnTo>
                    <a:pt x="103" y="255"/>
                  </a:lnTo>
                  <a:lnTo>
                    <a:pt x="103" y="253"/>
                  </a:lnTo>
                  <a:lnTo>
                    <a:pt x="104" y="251"/>
                  </a:lnTo>
                  <a:lnTo>
                    <a:pt x="110" y="253"/>
                  </a:lnTo>
                  <a:lnTo>
                    <a:pt x="110" y="255"/>
                  </a:lnTo>
                  <a:lnTo>
                    <a:pt x="112" y="265"/>
                  </a:lnTo>
                  <a:lnTo>
                    <a:pt x="117" y="272"/>
                  </a:lnTo>
                  <a:lnTo>
                    <a:pt x="124" y="275"/>
                  </a:lnTo>
                  <a:lnTo>
                    <a:pt x="131" y="276"/>
                  </a:lnTo>
                  <a:lnTo>
                    <a:pt x="137" y="276"/>
                  </a:lnTo>
                  <a:lnTo>
                    <a:pt x="147" y="273"/>
                  </a:lnTo>
                  <a:lnTo>
                    <a:pt x="160" y="270"/>
                  </a:lnTo>
                  <a:lnTo>
                    <a:pt x="161" y="262"/>
                  </a:lnTo>
                  <a:lnTo>
                    <a:pt x="163" y="260"/>
                  </a:lnTo>
                  <a:lnTo>
                    <a:pt x="163" y="251"/>
                  </a:lnTo>
                  <a:lnTo>
                    <a:pt x="166" y="245"/>
                  </a:lnTo>
                  <a:lnTo>
                    <a:pt x="171" y="245"/>
                  </a:lnTo>
                  <a:lnTo>
                    <a:pt x="178" y="244"/>
                  </a:lnTo>
                  <a:lnTo>
                    <a:pt x="189" y="245"/>
                  </a:lnTo>
                  <a:lnTo>
                    <a:pt x="196" y="251"/>
                  </a:lnTo>
                  <a:lnTo>
                    <a:pt x="214" y="259"/>
                  </a:lnTo>
                  <a:lnTo>
                    <a:pt x="219" y="263"/>
                  </a:lnTo>
                  <a:lnTo>
                    <a:pt x="224" y="266"/>
                  </a:lnTo>
                  <a:lnTo>
                    <a:pt x="227" y="272"/>
                  </a:lnTo>
                  <a:lnTo>
                    <a:pt x="234" y="278"/>
                  </a:lnTo>
                  <a:lnTo>
                    <a:pt x="246" y="283"/>
                  </a:lnTo>
                  <a:lnTo>
                    <a:pt x="251" y="279"/>
                  </a:lnTo>
                  <a:lnTo>
                    <a:pt x="264" y="276"/>
                  </a:lnTo>
                  <a:lnTo>
                    <a:pt x="272" y="277"/>
                  </a:lnTo>
                  <a:lnTo>
                    <a:pt x="279" y="274"/>
                  </a:lnTo>
                  <a:lnTo>
                    <a:pt x="284" y="270"/>
                  </a:lnTo>
                  <a:lnTo>
                    <a:pt x="291" y="268"/>
                  </a:lnTo>
                  <a:lnTo>
                    <a:pt x="293" y="263"/>
                  </a:lnTo>
                  <a:lnTo>
                    <a:pt x="305" y="251"/>
                  </a:lnTo>
                  <a:lnTo>
                    <a:pt x="313" y="248"/>
                  </a:lnTo>
                  <a:lnTo>
                    <a:pt x="317" y="248"/>
                  </a:lnTo>
                  <a:lnTo>
                    <a:pt x="323" y="250"/>
                  </a:lnTo>
                  <a:lnTo>
                    <a:pt x="328" y="252"/>
                  </a:lnTo>
                  <a:lnTo>
                    <a:pt x="335" y="259"/>
                  </a:lnTo>
                  <a:lnTo>
                    <a:pt x="343" y="260"/>
                  </a:lnTo>
                  <a:lnTo>
                    <a:pt x="348" y="258"/>
                  </a:lnTo>
                  <a:lnTo>
                    <a:pt x="350" y="251"/>
                  </a:lnTo>
                  <a:lnTo>
                    <a:pt x="361" y="245"/>
                  </a:lnTo>
                  <a:lnTo>
                    <a:pt x="368" y="251"/>
                  </a:lnTo>
                  <a:lnTo>
                    <a:pt x="364" y="258"/>
                  </a:lnTo>
                  <a:lnTo>
                    <a:pt x="358" y="261"/>
                  </a:lnTo>
                  <a:lnTo>
                    <a:pt x="356" y="272"/>
                  </a:lnTo>
                  <a:lnTo>
                    <a:pt x="358" y="281"/>
                  </a:lnTo>
                  <a:lnTo>
                    <a:pt x="357" y="286"/>
                  </a:lnTo>
                  <a:lnTo>
                    <a:pt x="359" y="286"/>
                  </a:lnTo>
                  <a:lnTo>
                    <a:pt x="360" y="288"/>
                  </a:lnTo>
                  <a:lnTo>
                    <a:pt x="364" y="291"/>
                  </a:lnTo>
                  <a:lnTo>
                    <a:pt x="367" y="287"/>
                  </a:lnTo>
                  <a:lnTo>
                    <a:pt x="369" y="286"/>
                  </a:lnTo>
                  <a:lnTo>
                    <a:pt x="372" y="283"/>
                  </a:lnTo>
                  <a:lnTo>
                    <a:pt x="372" y="277"/>
                  </a:lnTo>
                  <a:lnTo>
                    <a:pt x="373" y="275"/>
                  </a:lnTo>
                  <a:lnTo>
                    <a:pt x="379" y="273"/>
                  </a:lnTo>
                  <a:lnTo>
                    <a:pt x="384" y="273"/>
                  </a:lnTo>
                  <a:lnTo>
                    <a:pt x="385" y="272"/>
                  </a:lnTo>
                  <a:lnTo>
                    <a:pt x="384" y="271"/>
                  </a:lnTo>
                  <a:lnTo>
                    <a:pt x="379" y="262"/>
                  </a:lnTo>
                  <a:lnTo>
                    <a:pt x="381" y="256"/>
                  </a:lnTo>
                  <a:lnTo>
                    <a:pt x="380" y="253"/>
                  </a:lnTo>
                  <a:lnTo>
                    <a:pt x="381" y="253"/>
                  </a:lnTo>
                  <a:lnTo>
                    <a:pt x="384" y="245"/>
                  </a:lnTo>
                  <a:lnTo>
                    <a:pt x="387" y="247"/>
                  </a:lnTo>
                  <a:lnTo>
                    <a:pt x="394" y="248"/>
                  </a:lnTo>
                  <a:lnTo>
                    <a:pt x="397" y="250"/>
                  </a:lnTo>
                  <a:lnTo>
                    <a:pt x="397" y="250"/>
                  </a:lnTo>
                  <a:lnTo>
                    <a:pt x="397" y="251"/>
                  </a:lnTo>
                  <a:lnTo>
                    <a:pt x="397" y="252"/>
                  </a:lnTo>
                  <a:lnTo>
                    <a:pt x="398" y="254"/>
                  </a:lnTo>
                  <a:lnTo>
                    <a:pt x="404" y="252"/>
                  </a:lnTo>
                  <a:lnTo>
                    <a:pt x="414" y="254"/>
                  </a:lnTo>
                  <a:lnTo>
                    <a:pt x="416" y="252"/>
                  </a:lnTo>
                  <a:lnTo>
                    <a:pt x="421" y="251"/>
                  </a:lnTo>
                  <a:lnTo>
                    <a:pt x="430" y="247"/>
                  </a:lnTo>
                  <a:lnTo>
                    <a:pt x="437" y="242"/>
                  </a:lnTo>
                  <a:lnTo>
                    <a:pt x="446" y="242"/>
                  </a:lnTo>
                  <a:lnTo>
                    <a:pt x="451" y="243"/>
                  </a:lnTo>
                  <a:lnTo>
                    <a:pt x="459" y="250"/>
                  </a:lnTo>
                  <a:lnTo>
                    <a:pt x="473" y="252"/>
                  </a:lnTo>
                  <a:lnTo>
                    <a:pt x="473" y="48"/>
                  </a:lnTo>
                  <a:lnTo>
                    <a:pt x="461" y="50"/>
                  </a:lnTo>
                  <a:lnTo>
                    <a:pt x="450" y="55"/>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78" name="Freeform 1402">
              <a:extLst>
                <a:ext uri="{FF2B5EF4-FFF2-40B4-BE49-F238E27FC236}">
                  <a16:creationId xmlns:a16="http://schemas.microsoft.com/office/drawing/2014/main" id="{03641F20-F955-473A-8248-BD33E2FB9C96}"/>
                </a:ext>
              </a:extLst>
            </p:cNvPr>
            <p:cNvSpPr>
              <a:spLocks/>
            </p:cNvSpPr>
            <p:nvPr/>
          </p:nvSpPr>
          <p:spPr bwMode="auto">
            <a:xfrm>
              <a:off x="6815400" y="4201108"/>
              <a:ext cx="204864" cy="359676"/>
            </a:xfrm>
            <a:custGeom>
              <a:avLst/>
              <a:gdLst>
                <a:gd name="T0" fmla="*/ 74 w 90"/>
                <a:gd name="T1" fmla="*/ 9 h 158"/>
                <a:gd name="T2" fmla="*/ 66 w 90"/>
                <a:gd name="T3" fmla="*/ 12 h 158"/>
                <a:gd name="T4" fmla="*/ 66 w 90"/>
                <a:gd name="T5" fmla="*/ 14 h 158"/>
                <a:gd name="T6" fmla="*/ 69 w 90"/>
                <a:gd name="T7" fmla="*/ 19 h 158"/>
                <a:gd name="T8" fmla="*/ 66 w 90"/>
                <a:gd name="T9" fmla="*/ 20 h 158"/>
                <a:gd name="T10" fmla="*/ 58 w 90"/>
                <a:gd name="T11" fmla="*/ 18 h 158"/>
                <a:gd name="T12" fmla="*/ 42 w 90"/>
                <a:gd name="T13" fmla="*/ 21 h 158"/>
                <a:gd name="T14" fmla="*/ 41 w 90"/>
                <a:gd name="T15" fmla="*/ 27 h 158"/>
                <a:gd name="T16" fmla="*/ 46 w 90"/>
                <a:gd name="T17" fmla="*/ 33 h 158"/>
                <a:gd name="T18" fmla="*/ 55 w 90"/>
                <a:gd name="T19" fmla="*/ 36 h 158"/>
                <a:gd name="T20" fmla="*/ 60 w 90"/>
                <a:gd name="T21" fmla="*/ 44 h 158"/>
                <a:gd name="T22" fmla="*/ 67 w 90"/>
                <a:gd name="T23" fmla="*/ 50 h 158"/>
                <a:gd name="T24" fmla="*/ 66 w 90"/>
                <a:gd name="T25" fmla="*/ 51 h 158"/>
                <a:gd name="T26" fmla="*/ 56 w 90"/>
                <a:gd name="T27" fmla="*/ 49 h 158"/>
                <a:gd name="T28" fmla="*/ 53 w 90"/>
                <a:gd name="T29" fmla="*/ 56 h 158"/>
                <a:gd name="T30" fmla="*/ 48 w 90"/>
                <a:gd name="T31" fmla="*/ 55 h 158"/>
                <a:gd name="T32" fmla="*/ 41 w 90"/>
                <a:gd name="T33" fmla="*/ 67 h 158"/>
                <a:gd name="T34" fmla="*/ 34 w 90"/>
                <a:gd name="T35" fmla="*/ 76 h 158"/>
                <a:gd name="T36" fmla="*/ 27 w 90"/>
                <a:gd name="T37" fmla="*/ 88 h 158"/>
                <a:gd name="T38" fmla="*/ 19 w 90"/>
                <a:gd name="T39" fmla="*/ 88 h 158"/>
                <a:gd name="T40" fmla="*/ 9 w 90"/>
                <a:gd name="T41" fmla="*/ 87 h 158"/>
                <a:gd name="T42" fmla="*/ 7 w 90"/>
                <a:gd name="T43" fmla="*/ 90 h 158"/>
                <a:gd name="T44" fmla="*/ 7 w 90"/>
                <a:gd name="T45" fmla="*/ 94 h 158"/>
                <a:gd name="T46" fmla="*/ 0 w 90"/>
                <a:gd name="T47" fmla="*/ 96 h 158"/>
                <a:gd name="T48" fmla="*/ 9 w 90"/>
                <a:gd name="T49" fmla="*/ 101 h 158"/>
                <a:gd name="T50" fmla="*/ 16 w 90"/>
                <a:gd name="T51" fmla="*/ 107 h 158"/>
                <a:gd name="T52" fmla="*/ 20 w 90"/>
                <a:gd name="T53" fmla="*/ 116 h 158"/>
                <a:gd name="T54" fmla="*/ 26 w 90"/>
                <a:gd name="T55" fmla="*/ 124 h 158"/>
                <a:gd name="T56" fmla="*/ 33 w 90"/>
                <a:gd name="T57" fmla="*/ 125 h 158"/>
                <a:gd name="T58" fmla="*/ 36 w 90"/>
                <a:gd name="T59" fmla="*/ 122 h 158"/>
                <a:gd name="T60" fmla="*/ 39 w 90"/>
                <a:gd name="T61" fmla="*/ 126 h 158"/>
                <a:gd name="T62" fmla="*/ 49 w 90"/>
                <a:gd name="T63" fmla="*/ 135 h 158"/>
                <a:gd name="T64" fmla="*/ 78 w 90"/>
                <a:gd name="T65" fmla="*/ 147 h 158"/>
                <a:gd name="T66" fmla="*/ 90 w 90"/>
                <a:gd name="T67" fmla="*/ 158 h 158"/>
                <a:gd name="T68" fmla="*/ 90 w 90"/>
                <a:gd name="T69" fmla="*/ 0 h 158"/>
                <a:gd name="T70" fmla="*/ 83 w 90"/>
                <a:gd name="T71" fmla="*/ 2 h 158"/>
                <a:gd name="T72" fmla="*/ 74 w 90"/>
                <a:gd name="T73" fmla="*/ 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 h="158">
                  <a:moveTo>
                    <a:pt x="74" y="9"/>
                  </a:moveTo>
                  <a:lnTo>
                    <a:pt x="66" y="12"/>
                  </a:lnTo>
                  <a:lnTo>
                    <a:pt x="66" y="14"/>
                  </a:lnTo>
                  <a:lnTo>
                    <a:pt x="69" y="19"/>
                  </a:lnTo>
                  <a:lnTo>
                    <a:pt x="66" y="20"/>
                  </a:lnTo>
                  <a:lnTo>
                    <a:pt x="58" y="18"/>
                  </a:lnTo>
                  <a:lnTo>
                    <a:pt x="42" y="21"/>
                  </a:lnTo>
                  <a:lnTo>
                    <a:pt x="41" y="27"/>
                  </a:lnTo>
                  <a:lnTo>
                    <a:pt x="46" y="33"/>
                  </a:lnTo>
                  <a:lnTo>
                    <a:pt x="55" y="36"/>
                  </a:lnTo>
                  <a:lnTo>
                    <a:pt x="60" y="44"/>
                  </a:lnTo>
                  <a:lnTo>
                    <a:pt x="67" y="50"/>
                  </a:lnTo>
                  <a:lnTo>
                    <a:pt x="66" y="51"/>
                  </a:lnTo>
                  <a:lnTo>
                    <a:pt x="56" y="49"/>
                  </a:lnTo>
                  <a:lnTo>
                    <a:pt x="53" y="56"/>
                  </a:lnTo>
                  <a:lnTo>
                    <a:pt x="48" y="55"/>
                  </a:lnTo>
                  <a:lnTo>
                    <a:pt x="41" y="67"/>
                  </a:lnTo>
                  <a:lnTo>
                    <a:pt x="34" y="76"/>
                  </a:lnTo>
                  <a:lnTo>
                    <a:pt x="27" y="88"/>
                  </a:lnTo>
                  <a:lnTo>
                    <a:pt x="19" y="88"/>
                  </a:lnTo>
                  <a:lnTo>
                    <a:pt x="9" y="87"/>
                  </a:lnTo>
                  <a:lnTo>
                    <a:pt x="7" y="90"/>
                  </a:lnTo>
                  <a:lnTo>
                    <a:pt x="7" y="94"/>
                  </a:lnTo>
                  <a:lnTo>
                    <a:pt x="0" y="96"/>
                  </a:lnTo>
                  <a:lnTo>
                    <a:pt x="9" y="101"/>
                  </a:lnTo>
                  <a:lnTo>
                    <a:pt x="16" y="107"/>
                  </a:lnTo>
                  <a:lnTo>
                    <a:pt x="20" y="116"/>
                  </a:lnTo>
                  <a:lnTo>
                    <a:pt x="26" y="124"/>
                  </a:lnTo>
                  <a:lnTo>
                    <a:pt x="33" y="125"/>
                  </a:lnTo>
                  <a:lnTo>
                    <a:pt x="36" y="122"/>
                  </a:lnTo>
                  <a:lnTo>
                    <a:pt x="39" y="126"/>
                  </a:lnTo>
                  <a:lnTo>
                    <a:pt x="49" y="135"/>
                  </a:lnTo>
                  <a:lnTo>
                    <a:pt x="78" y="147"/>
                  </a:lnTo>
                  <a:lnTo>
                    <a:pt x="90" y="158"/>
                  </a:lnTo>
                  <a:lnTo>
                    <a:pt x="90" y="0"/>
                  </a:lnTo>
                  <a:lnTo>
                    <a:pt x="83" y="2"/>
                  </a:lnTo>
                  <a:lnTo>
                    <a:pt x="74" y="9"/>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79" name="Freeform 1403">
              <a:extLst>
                <a:ext uri="{FF2B5EF4-FFF2-40B4-BE49-F238E27FC236}">
                  <a16:creationId xmlns:a16="http://schemas.microsoft.com/office/drawing/2014/main" id="{E33A6245-C8A7-4398-B7B1-574A79291788}"/>
                </a:ext>
              </a:extLst>
            </p:cNvPr>
            <p:cNvSpPr>
              <a:spLocks/>
            </p:cNvSpPr>
            <p:nvPr/>
          </p:nvSpPr>
          <p:spPr bwMode="auto">
            <a:xfrm>
              <a:off x="6945200" y="4096334"/>
              <a:ext cx="75064" cy="95392"/>
            </a:xfrm>
            <a:custGeom>
              <a:avLst/>
              <a:gdLst>
                <a:gd name="T0" fmla="*/ 21 w 33"/>
                <a:gd name="T1" fmla="*/ 3 h 42"/>
                <a:gd name="T2" fmla="*/ 15 w 33"/>
                <a:gd name="T3" fmla="*/ 12 h 42"/>
                <a:gd name="T4" fmla="*/ 4 w 33"/>
                <a:gd name="T5" fmla="*/ 16 h 42"/>
                <a:gd name="T6" fmla="*/ 0 w 33"/>
                <a:gd name="T7" fmla="*/ 26 h 42"/>
                <a:gd name="T8" fmla="*/ 1 w 33"/>
                <a:gd name="T9" fmla="*/ 32 h 42"/>
                <a:gd name="T10" fmla="*/ 1 w 33"/>
                <a:gd name="T11" fmla="*/ 42 h 42"/>
                <a:gd name="T12" fmla="*/ 10 w 33"/>
                <a:gd name="T13" fmla="*/ 38 h 42"/>
                <a:gd name="T14" fmla="*/ 17 w 33"/>
                <a:gd name="T15" fmla="*/ 39 h 42"/>
                <a:gd name="T16" fmla="*/ 21 w 33"/>
                <a:gd name="T17" fmla="*/ 36 h 42"/>
                <a:gd name="T18" fmla="*/ 31 w 33"/>
                <a:gd name="T19" fmla="*/ 34 h 42"/>
                <a:gd name="T20" fmla="*/ 33 w 33"/>
                <a:gd name="T21" fmla="*/ 35 h 42"/>
                <a:gd name="T22" fmla="*/ 33 w 33"/>
                <a:gd name="T23" fmla="*/ 4 h 42"/>
                <a:gd name="T24" fmla="*/ 25 w 33"/>
                <a:gd name="T25" fmla="*/ 0 h 42"/>
                <a:gd name="T26" fmla="*/ 21 w 33"/>
                <a:gd name="T27"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42">
                  <a:moveTo>
                    <a:pt x="21" y="3"/>
                  </a:moveTo>
                  <a:lnTo>
                    <a:pt x="15" y="12"/>
                  </a:lnTo>
                  <a:lnTo>
                    <a:pt x="4" y="16"/>
                  </a:lnTo>
                  <a:lnTo>
                    <a:pt x="0" y="26"/>
                  </a:lnTo>
                  <a:lnTo>
                    <a:pt x="1" y="32"/>
                  </a:lnTo>
                  <a:lnTo>
                    <a:pt x="1" y="42"/>
                  </a:lnTo>
                  <a:lnTo>
                    <a:pt x="10" y="38"/>
                  </a:lnTo>
                  <a:lnTo>
                    <a:pt x="17" y="39"/>
                  </a:lnTo>
                  <a:lnTo>
                    <a:pt x="21" y="36"/>
                  </a:lnTo>
                  <a:lnTo>
                    <a:pt x="31" y="34"/>
                  </a:lnTo>
                  <a:lnTo>
                    <a:pt x="33" y="35"/>
                  </a:lnTo>
                  <a:lnTo>
                    <a:pt x="33" y="4"/>
                  </a:lnTo>
                  <a:lnTo>
                    <a:pt x="25" y="0"/>
                  </a:lnTo>
                  <a:lnTo>
                    <a:pt x="21" y="3"/>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80" name="Freeform 1404">
              <a:extLst>
                <a:ext uri="{FF2B5EF4-FFF2-40B4-BE49-F238E27FC236}">
                  <a16:creationId xmlns:a16="http://schemas.microsoft.com/office/drawing/2014/main" id="{4D3F8D8B-4846-4F0C-A53F-23B4DBDCB826}"/>
                </a:ext>
              </a:extLst>
            </p:cNvPr>
            <p:cNvSpPr>
              <a:spLocks/>
            </p:cNvSpPr>
            <p:nvPr/>
          </p:nvSpPr>
          <p:spPr bwMode="auto">
            <a:xfrm>
              <a:off x="6052246" y="435461"/>
              <a:ext cx="968018" cy="3416919"/>
            </a:xfrm>
            <a:custGeom>
              <a:avLst/>
              <a:gdLst>
                <a:gd name="T0" fmla="*/ 397 w 426"/>
                <a:gd name="T1" fmla="*/ 161 h 1503"/>
                <a:gd name="T2" fmla="*/ 333 w 426"/>
                <a:gd name="T3" fmla="*/ 95 h 1503"/>
                <a:gd name="T4" fmla="*/ 268 w 426"/>
                <a:gd name="T5" fmla="*/ 74 h 1503"/>
                <a:gd name="T6" fmla="*/ 211 w 426"/>
                <a:gd name="T7" fmla="*/ 66 h 1503"/>
                <a:gd name="T8" fmla="*/ 193 w 426"/>
                <a:gd name="T9" fmla="*/ 49 h 1503"/>
                <a:gd name="T10" fmla="*/ 171 w 426"/>
                <a:gd name="T11" fmla="*/ 21 h 1503"/>
                <a:gd name="T12" fmla="*/ 204 w 426"/>
                <a:gd name="T13" fmla="*/ 28 h 1503"/>
                <a:gd name="T14" fmla="*/ 161 w 426"/>
                <a:gd name="T15" fmla="*/ 0 h 1503"/>
                <a:gd name="T16" fmla="*/ 153 w 426"/>
                <a:gd name="T17" fmla="*/ 30 h 1503"/>
                <a:gd name="T18" fmla="*/ 124 w 426"/>
                <a:gd name="T19" fmla="*/ 36 h 1503"/>
                <a:gd name="T20" fmla="*/ 68 w 426"/>
                <a:gd name="T21" fmla="*/ 73 h 1503"/>
                <a:gd name="T22" fmla="*/ 46 w 426"/>
                <a:gd name="T23" fmla="*/ 114 h 1503"/>
                <a:gd name="T24" fmla="*/ 62 w 426"/>
                <a:gd name="T25" fmla="*/ 179 h 1503"/>
                <a:gd name="T26" fmla="*/ 65 w 426"/>
                <a:gd name="T27" fmla="*/ 296 h 1503"/>
                <a:gd name="T28" fmla="*/ 98 w 426"/>
                <a:gd name="T29" fmla="*/ 398 h 1503"/>
                <a:gd name="T30" fmla="*/ 84 w 426"/>
                <a:gd name="T31" fmla="*/ 469 h 1503"/>
                <a:gd name="T32" fmla="*/ 115 w 426"/>
                <a:gd name="T33" fmla="*/ 543 h 1503"/>
                <a:gd name="T34" fmla="*/ 134 w 426"/>
                <a:gd name="T35" fmla="*/ 622 h 1503"/>
                <a:gd name="T36" fmla="*/ 64 w 426"/>
                <a:gd name="T37" fmla="*/ 769 h 1503"/>
                <a:gd name="T38" fmla="*/ 42 w 426"/>
                <a:gd name="T39" fmla="*/ 815 h 1503"/>
                <a:gd name="T40" fmla="*/ 46 w 426"/>
                <a:gd name="T41" fmla="*/ 839 h 1503"/>
                <a:gd name="T42" fmla="*/ 94 w 426"/>
                <a:gd name="T43" fmla="*/ 861 h 1503"/>
                <a:gd name="T44" fmla="*/ 57 w 426"/>
                <a:gd name="T45" fmla="*/ 866 h 1503"/>
                <a:gd name="T46" fmla="*/ 25 w 426"/>
                <a:gd name="T47" fmla="*/ 879 h 1503"/>
                <a:gd name="T48" fmla="*/ 28 w 426"/>
                <a:gd name="T49" fmla="*/ 909 h 1503"/>
                <a:gd name="T50" fmla="*/ 13 w 426"/>
                <a:gd name="T51" fmla="*/ 964 h 1503"/>
                <a:gd name="T52" fmla="*/ 9 w 426"/>
                <a:gd name="T53" fmla="*/ 991 h 1503"/>
                <a:gd name="T54" fmla="*/ 7 w 426"/>
                <a:gd name="T55" fmla="*/ 1010 h 1503"/>
                <a:gd name="T56" fmla="*/ 14 w 426"/>
                <a:gd name="T57" fmla="*/ 1046 h 1503"/>
                <a:gd name="T58" fmla="*/ 28 w 426"/>
                <a:gd name="T59" fmla="*/ 1096 h 1503"/>
                <a:gd name="T60" fmla="*/ 48 w 426"/>
                <a:gd name="T61" fmla="*/ 1128 h 1503"/>
                <a:gd name="T62" fmla="*/ 88 w 426"/>
                <a:gd name="T63" fmla="*/ 1145 h 1503"/>
                <a:gd name="T64" fmla="*/ 129 w 426"/>
                <a:gd name="T65" fmla="*/ 1159 h 1503"/>
                <a:gd name="T66" fmla="*/ 131 w 426"/>
                <a:gd name="T67" fmla="*/ 1196 h 1503"/>
                <a:gd name="T68" fmla="*/ 147 w 426"/>
                <a:gd name="T69" fmla="*/ 1246 h 1503"/>
                <a:gd name="T70" fmla="*/ 182 w 426"/>
                <a:gd name="T71" fmla="*/ 1273 h 1503"/>
                <a:gd name="T72" fmla="*/ 188 w 426"/>
                <a:gd name="T73" fmla="*/ 1301 h 1503"/>
                <a:gd name="T74" fmla="*/ 146 w 426"/>
                <a:gd name="T75" fmla="*/ 1310 h 1503"/>
                <a:gd name="T76" fmla="*/ 152 w 426"/>
                <a:gd name="T77" fmla="*/ 1344 h 1503"/>
                <a:gd name="T78" fmla="*/ 169 w 426"/>
                <a:gd name="T79" fmla="*/ 1377 h 1503"/>
                <a:gd name="T80" fmla="*/ 211 w 426"/>
                <a:gd name="T81" fmla="*/ 1360 h 1503"/>
                <a:gd name="T82" fmla="*/ 255 w 426"/>
                <a:gd name="T83" fmla="*/ 1389 h 1503"/>
                <a:gd name="T84" fmla="*/ 254 w 426"/>
                <a:gd name="T85" fmla="*/ 1422 h 1503"/>
                <a:gd name="T86" fmla="*/ 293 w 426"/>
                <a:gd name="T87" fmla="*/ 1455 h 1503"/>
                <a:gd name="T88" fmla="*/ 318 w 426"/>
                <a:gd name="T89" fmla="*/ 1470 h 1503"/>
                <a:gd name="T90" fmla="*/ 370 w 426"/>
                <a:gd name="T91" fmla="*/ 1474 h 1503"/>
                <a:gd name="T92" fmla="*/ 406 w 426"/>
                <a:gd name="T93" fmla="*/ 1496 h 1503"/>
                <a:gd name="T94" fmla="*/ 411 w 426"/>
                <a:gd name="T95" fmla="*/ 489 h 1503"/>
                <a:gd name="T96" fmla="*/ 379 w 426"/>
                <a:gd name="T97" fmla="*/ 478 h 1503"/>
                <a:gd name="T98" fmla="*/ 332 w 426"/>
                <a:gd name="T99" fmla="*/ 477 h 1503"/>
                <a:gd name="T100" fmla="*/ 385 w 426"/>
                <a:gd name="T101" fmla="*/ 527 h 1503"/>
                <a:gd name="T102" fmla="*/ 360 w 426"/>
                <a:gd name="T103" fmla="*/ 566 h 1503"/>
                <a:gd name="T104" fmla="*/ 305 w 426"/>
                <a:gd name="T105" fmla="*/ 527 h 1503"/>
                <a:gd name="T106" fmla="*/ 265 w 426"/>
                <a:gd name="T107" fmla="*/ 510 h 1503"/>
                <a:gd name="T108" fmla="*/ 255 w 426"/>
                <a:gd name="T109" fmla="*/ 435 h 1503"/>
                <a:gd name="T110" fmla="*/ 255 w 426"/>
                <a:gd name="T111" fmla="*/ 370 h 1503"/>
                <a:gd name="T112" fmla="*/ 223 w 426"/>
                <a:gd name="T113" fmla="*/ 342 h 1503"/>
                <a:gd name="T114" fmla="*/ 165 w 426"/>
                <a:gd name="T115" fmla="*/ 285 h 1503"/>
                <a:gd name="T116" fmla="*/ 225 w 426"/>
                <a:gd name="T117" fmla="*/ 312 h 1503"/>
                <a:gd name="T118" fmla="*/ 253 w 426"/>
                <a:gd name="T119" fmla="*/ 315 h 1503"/>
                <a:gd name="T120" fmla="*/ 296 w 426"/>
                <a:gd name="T121" fmla="*/ 345 h 1503"/>
                <a:gd name="T122" fmla="*/ 415 w 426"/>
                <a:gd name="T123" fmla="*/ 374 h 1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6" h="1503">
                  <a:moveTo>
                    <a:pt x="425" y="183"/>
                  </a:moveTo>
                  <a:lnTo>
                    <a:pt x="423" y="178"/>
                  </a:lnTo>
                  <a:lnTo>
                    <a:pt x="419" y="171"/>
                  </a:lnTo>
                  <a:lnTo>
                    <a:pt x="412" y="161"/>
                  </a:lnTo>
                  <a:lnTo>
                    <a:pt x="416" y="172"/>
                  </a:lnTo>
                  <a:lnTo>
                    <a:pt x="402" y="167"/>
                  </a:lnTo>
                  <a:lnTo>
                    <a:pt x="397" y="161"/>
                  </a:lnTo>
                  <a:lnTo>
                    <a:pt x="396" y="155"/>
                  </a:lnTo>
                  <a:lnTo>
                    <a:pt x="391" y="149"/>
                  </a:lnTo>
                  <a:lnTo>
                    <a:pt x="371" y="128"/>
                  </a:lnTo>
                  <a:lnTo>
                    <a:pt x="360" y="119"/>
                  </a:lnTo>
                  <a:lnTo>
                    <a:pt x="355" y="114"/>
                  </a:lnTo>
                  <a:lnTo>
                    <a:pt x="338" y="102"/>
                  </a:lnTo>
                  <a:lnTo>
                    <a:pt x="333" y="95"/>
                  </a:lnTo>
                  <a:lnTo>
                    <a:pt x="310" y="82"/>
                  </a:lnTo>
                  <a:lnTo>
                    <a:pt x="306" y="79"/>
                  </a:lnTo>
                  <a:lnTo>
                    <a:pt x="283" y="73"/>
                  </a:lnTo>
                  <a:lnTo>
                    <a:pt x="285" y="78"/>
                  </a:lnTo>
                  <a:lnTo>
                    <a:pt x="283" y="80"/>
                  </a:lnTo>
                  <a:lnTo>
                    <a:pt x="279" y="80"/>
                  </a:lnTo>
                  <a:lnTo>
                    <a:pt x="268" y="74"/>
                  </a:lnTo>
                  <a:lnTo>
                    <a:pt x="245" y="69"/>
                  </a:lnTo>
                  <a:lnTo>
                    <a:pt x="235" y="64"/>
                  </a:lnTo>
                  <a:lnTo>
                    <a:pt x="233" y="69"/>
                  </a:lnTo>
                  <a:lnTo>
                    <a:pt x="221" y="70"/>
                  </a:lnTo>
                  <a:lnTo>
                    <a:pt x="216" y="74"/>
                  </a:lnTo>
                  <a:lnTo>
                    <a:pt x="214" y="68"/>
                  </a:lnTo>
                  <a:lnTo>
                    <a:pt x="211" y="66"/>
                  </a:lnTo>
                  <a:lnTo>
                    <a:pt x="212" y="57"/>
                  </a:lnTo>
                  <a:lnTo>
                    <a:pt x="211" y="55"/>
                  </a:lnTo>
                  <a:lnTo>
                    <a:pt x="198" y="66"/>
                  </a:lnTo>
                  <a:lnTo>
                    <a:pt x="201" y="52"/>
                  </a:lnTo>
                  <a:lnTo>
                    <a:pt x="194" y="57"/>
                  </a:lnTo>
                  <a:lnTo>
                    <a:pt x="195" y="50"/>
                  </a:lnTo>
                  <a:lnTo>
                    <a:pt x="193" y="49"/>
                  </a:lnTo>
                  <a:lnTo>
                    <a:pt x="188" y="49"/>
                  </a:lnTo>
                  <a:lnTo>
                    <a:pt x="178" y="52"/>
                  </a:lnTo>
                  <a:lnTo>
                    <a:pt x="180" y="48"/>
                  </a:lnTo>
                  <a:lnTo>
                    <a:pt x="179" y="44"/>
                  </a:lnTo>
                  <a:lnTo>
                    <a:pt x="177" y="39"/>
                  </a:lnTo>
                  <a:lnTo>
                    <a:pt x="167" y="40"/>
                  </a:lnTo>
                  <a:lnTo>
                    <a:pt x="171" y="21"/>
                  </a:lnTo>
                  <a:lnTo>
                    <a:pt x="174" y="29"/>
                  </a:lnTo>
                  <a:lnTo>
                    <a:pt x="178" y="33"/>
                  </a:lnTo>
                  <a:lnTo>
                    <a:pt x="181" y="32"/>
                  </a:lnTo>
                  <a:lnTo>
                    <a:pt x="186" y="37"/>
                  </a:lnTo>
                  <a:lnTo>
                    <a:pt x="193" y="36"/>
                  </a:lnTo>
                  <a:lnTo>
                    <a:pt x="198" y="38"/>
                  </a:lnTo>
                  <a:lnTo>
                    <a:pt x="204" y="28"/>
                  </a:lnTo>
                  <a:lnTo>
                    <a:pt x="205" y="21"/>
                  </a:lnTo>
                  <a:lnTo>
                    <a:pt x="193" y="16"/>
                  </a:lnTo>
                  <a:lnTo>
                    <a:pt x="188" y="17"/>
                  </a:lnTo>
                  <a:lnTo>
                    <a:pt x="182" y="14"/>
                  </a:lnTo>
                  <a:lnTo>
                    <a:pt x="182" y="11"/>
                  </a:lnTo>
                  <a:lnTo>
                    <a:pt x="172" y="4"/>
                  </a:lnTo>
                  <a:lnTo>
                    <a:pt x="161" y="0"/>
                  </a:lnTo>
                  <a:lnTo>
                    <a:pt x="165" y="5"/>
                  </a:lnTo>
                  <a:lnTo>
                    <a:pt x="165" y="16"/>
                  </a:lnTo>
                  <a:lnTo>
                    <a:pt x="159" y="16"/>
                  </a:lnTo>
                  <a:lnTo>
                    <a:pt x="156" y="14"/>
                  </a:lnTo>
                  <a:lnTo>
                    <a:pt x="155" y="18"/>
                  </a:lnTo>
                  <a:lnTo>
                    <a:pt x="156" y="26"/>
                  </a:lnTo>
                  <a:lnTo>
                    <a:pt x="153" y="30"/>
                  </a:lnTo>
                  <a:lnTo>
                    <a:pt x="147" y="30"/>
                  </a:lnTo>
                  <a:lnTo>
                    <a:pt x="139" y="23"/>
                  </a:lnTo>
                  <a:lnTo>
                    <a:pt x="126" y="16"/>
                  </a:lnTo>
                  <a:lnTo>
                    <a:pt x="125" y="17"/>
                  </a:lnTo>
                  <a:lnTo>
                    <a:pt x="127" y="21"/>
                  </a:lnTo>
                  <a:lnTo>
                    <a:pt x="126" y="27"/>
                  </a:lnTo>
                  <a:lnTo>
                    <a:pt x="124" y="36"/>
                  </a:lnTo>
                  <a:lnTo>
                    <a:pt x="122" y="39"/>
                  </a:lnTo>
                  <a:lnTo>
                    <a:pt x="114" y="41"/>
                  </a:lnTo>
                  <a:lnTo>
                    <a:pt x="100" y="33"/>
                  </a:lnTo>
                  <a:lnTo>
                    <a:pt x="96" y="52"/>
                  </a:lnTo>
                  <a:lnTo>
                    <a:pt x="91" y="57"/>
                  </a:lnTo>
                  <a:lnTo>
                    <a:pt x="70" y="70"/>
                  </a:lnTo>
                  <a:lnTo>
                    <a:pt x="68" y="73"/>
                  </a:lnTo>
                  <a:lnTo>
                    <a:pt x="68" y="81"/>
                  </a:lnTo>
                  <a:lnTo>
                    <a:pt x="67" y="83"/>
                  </a:lnTo>
                  <a:lnTo>
                    <a:pt x="62" y="89"/>
                  </a:lnTo>
                  <a:lnTo>
                    <a:pt x="59" y="90"/>
                  </a:lnTo>
                  <a:lnTo>
                    <a:pt x="40" y="107"/>
                  </a:lnTo>
                  <a:lnTo>
                    <a:pt x="45" y="112"/>
                  </a:lnTo>
                  <a:lnTo>
                    <a:pt x="46" y="114"/>
                  </a:lnTo>
                  <a:lnTo>
                    <a:pt x="38" y="133"/>
                  </a:lnTo>
                  <a:lnTo>
                    <a:pt x="37" y="139"/>
                  </a:lnTo>
                  <a:lnTo>
                    <a:pt x="40" y="156"/>
                  </a:lnTo>
                  <a:lnTo>
                    <a:pt x="43" y="170"/>
                  </a:lnTo>
                  <a:lnTo>
                    <a:pt x="46" y="174"/>
                  </a:lnTo>
                  <a:lnTo>
                    <a:pt x="52" y="178"/>
                  </a:lnTo>
                  <a:lnTo>
                    <a:pt x="62" y="179"/>
                  </a:lnTo>
                  <a:lnTo>
                    <a:pt x="71" y="185"/>
                  </a:lnTo>
                  <a:lnTo>
                    <a:pt x="85" y="210"/>
                  </a:lnTo>
                  <a:lnTo>
                    <a:pt x="91" y="220"/>
                  </a:lnTo>
                  <a:lnTo>
                    <a:pt x="93" y="234"/>
                  </a:lnTo>
                  <a:lnTo>
                    <a:pt x="81" y="258"/>
                  </a:lnTo>
                  <a:lnTo>
                    <a:pt x="69" y="288"/>
                  </a:lnTo>
                  <a:lnTo>
                    <a:pt x="65" y="296"/>
                  </a:lnTo>
                  <a:lnTo>
                    <a:pt x="65" y="310"/>
                  </a:lnTo>
                  <a:lnTo>
                    <a:pt x="73" y="323"/>
                  </a:lnTo>
                  <a:lnTo>
                    <a:pt x="77" y="335"/>
                  </a:lnTo>
                  <a:lnTo>
                    <a:pt x="78" y="347"/>
                  </a:lnTo>
                  <a:lnTo>
                    <a:pt x="88" y="365"/>
                  </a:lnTo>
                  <a:lnTo>
                    <a:pt x="96" y="388"/>
                  </a:lnTo>
                  <a:lnTo>
                    <a:pt x="98" y="398"/>
                  </a:lnTo>
                  <a:lnTo>
                    <a:pt x="99" y="408"/>
                  </a:lnTo>
                  <a:lnTo>
                    <a:pt x="89" y="417"/>
                  </a:lnTo>
                  <a:lnTo>
                    <a:pt x="88" y="431"/>
                  </a:lnTo>
                  <a:lnTo>
                    <a:pt x="85" y="442"/>
                  </a:lnTo>
                  <a:lnTo>
                    <a:pt x="87" y="449"/>
                  </a:lnTo>
                  <a:lnTo>
                    <a:pt x="88" y="461"/>
                  </a:lnTo>
                  <a:lnTo>
                    <a:pt x="84" y="469"/>
                  </a:lnTo>
                  <a:lnTo>
                    <a:pt x="85" y="482"/>
                  </a:lnTo>
                  <a:lnTo>
                    <a:pt x="94" y="485"/>
                  </a:lnTo>
                  <a:lnTo>
                    <a:pt x="100" y="496"/>
                  </a:lnTo>
                  <a:lnTo>
                    <a:pt x="99" y="509"/>
                  </a:lnTo>
                  <a:lnTo>
                    <a:pt x="103" y="520"/>
                  </a:lnTo>
                  <a:lnTo>
                    <a:pt x="114" y="530"/>
                  </a:lnTo>
                  <a:lnTo>
                    <a:pt x="115" y="543"/>
                  </a:lnTo>
                  <a:lnTo>
                    <a:pt x="111" y="555"/>
                  </a:lnTo>
                  <a:lnTo>
                    <a:pt x="104" y="565"/>
                  </a:lnTo>
                  <a:lnTo>
                    <a:pt x="101" y="576"/>
                  </a:lnTo>
                  <a:lnTo>
                    <a:pt x="105" y="588"/>
                  </a:lnTo>
                  <a:lnTo>
                    <a:pt x="111" y="596"/>
                  </a:lnTo>
                  <a:lnTo>
                    <a:pt x="131" y="611"/>
                  </a:lnTo>
                  <a:lnTo>
                    <a:pt x="134" y="622"/>
                  </a:lnTo>
                  <a:lnTo>
                    <a:pt x="141" y="634"/>
                  </a:lnTo>
                  <a:lnTo>
                    <a:pt x="144" y="631"/>
                  </a:lnTo>
                  <a:lnTo>
                    <a:pt x="143" y="656"/>
                  </a:lnTo>
                  <a:lnTo>
                    <a:pt x="132" y="681"/>
                  </a:lnTo>
                  <a:lnTo>
                    <a:pt x="124" y="694"/>
                  </a:lnTo>
                  <a:lnTo>
                    <a:pt x="89" y="740"/>
                  </a:lnTo>
                  <a:lnTo>
                    <a:pt x="64" y="769"/>
                  </a:lnTo>
                  <a:lnTo>
                    <a:pt x="31" y="800"/>
                  </a:lnTo>
                  <a:lnTo>
                    <a:pt x="7" y="819"/>
                  </a:lnTo>
                  <a:lnTo>
                    <a:pt x="22" y="821"/>
                  </a:lnTo>
                  <a:lnTo>
                    <a:pt x="30" y="814"/>
                  </a:lnTo>
                  <a:lnTo>
                    <a:pt x="42" y="807"/>
                  </a:lnTo>
                  <a:lnTo>
                    <a:pt x="43" y="811"/>
                  </a:lnTo>
                  <a:lnTo>
                    <a:pt x="42" y="815"/>
                  </a:lnTo>
                  <a:lnTo>
                    <a:pt x="42" y="827"/>
                  </a:lnTo>
                  <a:lnTo>
                    <a:pt x="38" y="821"/>
                  </a:lnTo>
                  <a:lnTo>
                    <a:pt x="36" y="820"/>
                  </a:lnTo>
                  <a:lnTo>
                    <a:pt x="36" y="830"/>
                  </a:lnTo>
                  <a:lnTo>
                    <a:pt x="38" y="836"/>
                  </a:lnTo>
                  <a:lnTo>
                    <a:pt x="43" y="837"/>
                  </a:lnTo>
                  <a:lnTo>
                    <a:pt x="46" y="839"/>
                  </a:lnTo>
                  <a:lnTo>
                    <a:pt x="58" y="849"/>
                  </a:lnTo>
                  <a:lnTo>
                    <a:pt x="66" y="849"/>
                  </a:lnTo>
                  <a:lnTo>
                    <a:pt x="78" y="845"/>
                  </a:lnTo>
                  <a:lnTo>
                    <a:pt x="85" y="848"/>
                  </a:lnTo>
                  <a:lnTo>
                    <a:pt x="91" y="852"/>
                  </a:lnTo>
                  <a:lnTo>
                    <a:pt x="90" y="859"/>
                  </a:lnTo>
                  <a:lnTo>
                    <a:pt x="94" y="861"/>
                  </a:lnTo>
                  <a:lnTo>
                    <a:pt x="99" y="862"/>
                  </a:lnTo>
                  <a:lnTo>
                    <a:pt x="101" y="865"/>
                  </a:lnTo>
                  <a:lnTo>
                    <a:pt x="97" y="867"/>
                  </a:lnTo>
                  <a:lnTo>
                    <a:pt x="90" y="867"/>
                  </a:lnTo>
                  <a:lnTo>
                    <a:pt x="73" y="863"/>
                  </a:lnTo>
                  <a:lnTo>
                    <a:pt x="60" y="862"/>
                  </a:lnTo>
                  <a:lnTo>
                    <a:pt x="57" y="866"/>
                  </a:lnTo>
                  <a:lnTo>
                    <a:pt x="55" y="871"/>
                  </a:lnTo>
                  <a:lnTo>
                    <a:pt x="45" y="876"/>
                  </a:lnTo>
                  <a:lnTo>
                    <a:pt x="41" y="873"/>
                  </a:lnTo>
                  <a:lnTo>
                    <a:pt x="36" y="875"/>
                  </a:lnTo>
                  <a:lnTo>
                    <a:pt x="33" y="882"/>
                  </a:lnTo>
                  <a:lnTo>
                    <a:pt x="30" y="884"/>
                  </a:lnTo>
                  <a:lnTo>
                    <a:pt x="25" y="879"/>
                  </a:lnTo>
                  <a:lnTo>
                    <a:pt x="21" y="877"/>
                  </a:lnTo>
                  <a:lnTo>
                    <a:pt x="19" y="884"/>
                  </a:lnTo>
                  <a:lnTo>
                    <a:pt x="20" y="894"/>
                  </a:lnTo>
                  <a:lnTo>
                    <a:pt x="24" y="895"/>
                  </a:lnTo>
                  <a:lnTo>
                    <a:pt x="29" y="899"/>
                  </a:lnTo>
                  <a:lnTo>
                    <a:pt x="30" y="903"/>
                  </a:lnTo>
                  <a:lnTo>
                    <a:pt x="28" y="909"/>
                  </a:lnTo>
                  <a:lnTo>
                    <a:pt x="20" y="917"/>
                  </a:lnTo>
                  <a:lnTo>
                    <a:pt x="14" y="926"/>
                  </a:lnTo>
                  <a:lnTo>
                    <a:pt x="10" y="935"/>
                  </a:lnTo>
                  <a:lnTo>
                    <a:pt x="12" y="944"/>
                  </a:lnTo>
                  <a:lnTo>
                    <a:pt x="11" y="956"/>
                  </a:lnTo>
                  <a:lnTo>
                    <a:pt x="12" y="960"/>
                  </a:lnTo>
                  <a:lnTo>
                    <a:pt x="13" y="964"/>
                  </a:lnTo>
                  <a:lnTo>
                    <a:pt x="13" y="968"/>
                  </a:lnTo>
                  <a:lnTo>
                    <a:pt x="12" y="972"/>
                  </a:lnTo>
                  <a:lnTo>
                    <a:pt x="6" y="978"/>
                  </a:lnTo>
                  <a:lnTo>
                    <a:pt x="2" y="981"/>
                  </a:lnTo>
                  <a:lnTo>
                    <a:pt x="1" y="986"/>
                  </a:lnTo>
                  <a:lnTo>
                    <a:pt x="3" y="991"/>
                  </a:lnTo>
                  <a:lnTo>
                    <a:pt x="9" y="991"/>
                  </a:lnTo>
                  <a:lnTo>
                    <a:pt x="19" y="991"/>
                  </a:lnTo>
                  <a:lnTo>
                    <a:pt x="25" y="1002"/>
                  </a:lnTo>
                  <a:lnTo>
                    <a:pt x="24" y="1012"/>
                  </a:lnTo>
                  <a:lnTo>
                    <a:pt x="18" y="1012"/>
                  </a:lnTo>
                  <a:lnTo>
                    <a:pt x="12" y="1005"/>
                  </a:lnTo>
                  <a:lnTo>
                    <a:pt x="7" y="1000"/>
                  </a:lnTo>
                  <a:lnTo>
                    <a:pt x="7" y="1010"/>
                  </a:lnTo>
                  <a:lnTo>
                    <a:pt x="4" y="1015"/>
                  </a:lnTo>
                  <a:lnTo>
                    <a:pt x="0" y="1025"/>
                  </a:lnTo>
                  <a:lnTo>
                    <a:pt x="1" y="1029"/>
                  </a:lnTo>
                  <a:lnTo>
                    <a:pt x="4" y="1034"/>
                  </a:lnTo>
                  <a:lnTo>
                    <a:pt x="7" y="1038"/>
                  </a:lnTo>
                  <a:lnTo>
                    <a:pt x="11" y="1041"/>
                  </a:lnTo>
                  <a:lnTo>
                    <a:pt x="14" y="1046"/>
                  </a:lnTo>
                  <a:lnTo>
                    <a:pt x="15" y="1051"/>
                  </a:lnTo>
                  <a:lnTo>
                    <a:pt x="11" y="1067"/>
                  </a:lnTo>
                  <a:lnTo>
                    <a:pt x="9" y="1072"/>
                  </a:lnTo>
                  <a:lnTo>
                    <a:pt x="14" y="1074"/>
                  </a:lnTo>
                  <a:lnTo>
                    <a:pt x="19" y="1076"/>
                  </a:lnTo>
                  <a:lnTo>
                    <a:pt x="19" y="1082"/>
                  </a:lnTo>
                  <a:lnTo>
                    <a:pt x="28" y="1096"/>
                  </a:lnTo>
                  <a:lnTo>
                    <a:pt x="30" y="1102"/>
                  </a:lnTo>
                  <a:lnTo>
                    <a:pt x="32" y="1107"/>
                  </a:lnTo>
                  <a:lnTo>
                    <a:pt x="32" y="1117"/>
                  </a:lnTo>
                  <a:lnTo>
                    <a:pt x="31" y="1122"/>
                  </a:lnTo>
                  <a:lnTo>
                    <a:pt x="33" y="1128"/>
                  </a:lnTo>
                  <a:lnTo>
                    <a:pt x="43" y="1126"/>
                  </a:lnTo>
                  <a:lnTo>
                    <a:pt x="48" y="1128"/>
                  </a:lnTo>
                  <a:lnTo>
                    <a:pt x="52" y="1132"/>
                  </a:lnTo>
                  <a:lnTo>
                    <a:pt x="62" y="1131"/>
                  </a:lnTo>
                  <a:lnTo>
                    <a:pt x="67" y="1132"/>
                  </a:lnTo>
                  <a:lnTo>
                    <a:pt x="75" y="1138"/>
                  </a:lnTo>
                  <a:lnTo>
                    <a:pt x="74" y="1151"/>
                  </a:lnTo>
                  <a:lnTo>
                    <a:pt x="84" y="1147"/>
                  </a:lnTo>
                  <a:lnTo>
                    <a:pt x="88" y="1145"/>
                  </a:lnTo>
                  <a:lnTo>
                    <a:pt x="92" y="1142"/>
                  </a:lnTo>
                  <a:lnTo>
                    <a:pt x="103" y="1141"/>
                  </a:lnTo>
                  <a:lnTo>
                    <a:pt x="108" y="1142"/>
                  </a:lnTo>
                  <a:lnTo>
                    <a:pt x="113" y="1144"/>
                  </a:lnTo>
                  <a:lnTo>
                    <a:pt x="116" y="1149"/>
                  </a:lnTo>
                  <a:lnTo>
                    <a:pt x="123" y="1158"/>
                  </a:lnTo>
                  <a:lnTo>
                    <a:pt x="129" y="1159"/>
                  </a:lnTo>
                  <a:lnTo>
                    <a:pt x="129" y="1166"/>
                  </a:lnTo>
                  <a:lnTo>
                    <a:pt x="127" y="1171"/>
                  </a:lnTo>
                  <a:lnTo>
                    <a:pt x="127" y="1176"/>
                  </a:lnTo>
                  <a:lnTo>
                    <a:pt x="131" y="1181"/>
                  </a:lnTo>
                  <a:lnTo>
                    <a:pt x="133" y="1186"/>
                  </a:lnTo>
                  <a:lnTo>
                    <a:pt x="132" y="1191"/>
                  </a:lnTo>
                  <a:lnTo>
                    <a:pt x="131" y="1196"/>
                  </a:lnTo>
                  <a:lnTo>
                    <a:pt x="126" y="1199"/>
                  </a:lnTo>
                  <a:lnTo>
                    <a:pt x="124" y="1205"/>
                  </a:lnTo>
                  <a:lnTo>
                    <a:pt x="126" y="1210"/>
                  </a:lnTo>
                  <a:lnTo>
                    <a:pt x="134" y="1218"/>
                  </a:lnTo>
                  <a:lnTo>
                    <a:pt x="136" y="1228"/>
                  </a:lnTo>
                  <a:lnTo>
                    <a:pt x="144" y="1242"/>
                  </a:lnTo>
                  <a:lnTo>
                    <a:pt x="147" y="1246"/>
                  </a:lnTo>
                  <a:lnTo>
                    <a:pt x="157" y="1252"/>
                  </a:lnTo>
                  <a:lnTo>
                    <a:pt x="159" y="1256"/>
                  </a:lnTo>
                  <a:lnTo>
                    <a:pt x="160" y="1262"/>
                  </a:lnTo>
                  <a:lnTo>
                    <a:pt x="160" y="1267"/>
                  </a:lnTo>
                  <a:lnTo>
                    <a:pt x="163" y="1271"/>
                  </a:lnTo>
                  <a:lnTo>
                    <a:pt x="178" y="1269"/>
                  </a:lnTo>
                  <a:lnTo>
                    <a:pt x="182" y="1273"/>
                  </a:lnTo>
                  <a:lnTo>
                    <a:pt x="187" y="1275"/>
                  </a:lnTo>
                  <a:lnTo>
                    <a:pt x="186" y="1279"/>
                  </a:lnTo>
                  <a:lnTo>
                    <a:pt x="189" y="1283"/>
                  </a:lnTo>
                  <a:lnTo>
                    <a:pt x="195" y="1285"/>
                  </a:lnTo>
                  <a:lnTo>
                    <a:pt x="195" y="1293"/>
                  </a:lnTo>
                  <a:lnTo>
                    <a:pt x="191" y="1297"/>
                  </a:lnTo>
                  <a:lnTo>
                    <a:pt x="188" y="1301"/>
                  </a:lnTo>
                  <a:lnTo>
                    <a:pt x="180" y="1309"/>
                  </a:lnTo>
                  <a:lnTo>
                    <a:pt x="176" y="1311"/>
                  </a:lnTo>
                  <a:lnTo>
                    <a:pt x="165" y="1310"/>
                  </a:lnTo>
                  <a:lnTo>
                    <a:pt x="156" y="1303"/>
                  </a:lnTo>
                  <a:lnTo>
                    <a:pt x="152" y="1302"/>
                  </a:lnTo>
                  <a:lnTo>
                    <a:pt x="146" y="1304"/>
                  </a:lnTo>
                  <a:lnTo>
                    <a:pt x="146" y="1310"/>
                  </a:lnTo>
                  <a:lnTo>
                    <a:pt x="141" y="1312"/>
                  </a:lnTo>
                  <a:lnTo>
                    <a:pt x="141" y="1317"/>
                  </a:lnTo>
                  <a:lnTo>
                    <a:pt x="149" y="1324"/>
                  </a:lnTo>
                  <a:lnTo>
                    <a:pt x="150" y="1330"/>
                  </a:lnTo>
                  <a:lnTo>
                    <a:pt x="148" y="1335"/>
                  </a:lnTo>
                  <a:lnTo>
                    <a:pt x="153" y="1338"/>
                  </a:lnTo>
                  <a:lnTo>
                    <a:pt x="152" y="1344"/>
                  </a:lnTo>
                  <a:lnTo>
                    <a:pt x="156" y="1346"/>
                  </a:lnTo>
                  <a:lnTo>
                    <a:pt x="158" y="1351"/>
                  </a:lnTo>
                  <a:lnTo>
                    <a:pt x="157" y="1357"/>
                  </a:lnTo>
                  <a:lnTo>
                    <a:pt x="160" y="1371"/>
                  </a:lnTo>
                  <a:lnTo>
                    <a:pt x="160" y="1371"/>
                  </a:lnTo>
                  <a:lnTo>
                    <a:pt x="165" y="1374"/>
                  </a:lnTo>
                  <a:lnTo>
                    <a:pt x="169" y="1377"/>
                  </a:lnTo>
                  <a:lnTo>
                    <a:pt x="174" y="1373"/>
                  </a:lnTo>
                  <a:lnTo>
                    <a:pt x="178" y="1370"/>
                  </a:lnTo>
                  <a:lnTo>
                    <a:pt x="179" y="1365"/>
                  </a:lnTo>
                  <a:lnTo>
                    <a:pt x="183" y="1361"/>
                  </a:lnTo>
                  <a:lnTo>
                    <a:pt x="194" y="1363"/>
                  </a:lnTo>
                  <a:lnTo>
                    <a:pt x="200" y="1363"/>
                  </a:lnTo>
                  <a:lnTo>
                    <a:pt x="211" y="1360"/>
                  </a:lnTo>
                  <a:lnTo>
                    <a:pt x="222" y="1361"/>
                  </a:lnTo>
                  <a:lnTo>
                    <a:pt x="232" y="1359"/>
                  </a:lnTo>
                  <a:lnTo>
                    <a:pt x="240" y="1366"/>
                  </a:lnTo>
                  <a:lnTo>
                    <a:pt x="243" y="1371"/>
                  </a:lnTo>
                  <a:lnTo>
                    <a:pt x="243" y="1377"/>
                  </a:lnTo>
                  <a:lnTo>
                    <a:pt x="251" y="1383"/>
                  </a:lnTo>
                  <a:lnTo>
                    <a:pt x="255" y="1389"/>
                  </a:lnTo>
                  <a:lnTo>
                    <a:pt x="255" y="1394"/>
                  </a:lnTo>
                  <a:lnTo>
                    <a:pt x="249" y="1397"/>
                  </a:lnTo>
                  <a:lnTo>
                    <a:pt x="244" y="1397"/>
                  </a:lnTo>
                  <a:lnTo>
                    <a:pt x="246" y="1402"/>
                  </a:lnTo>
                  <a:lnTo>
                    <a:pt x="246" y="1407"/>
                  </a:lnTo>
                  <a:lnTo>
                    <a:pt x="249" y="1418"/>
                  </a:lnTo>
                  <a:lnTo>
                    <a:pt x="254" y="1422"/>
                  </a:lnTo>
                  <a:lnTo>
                    <a:pt x="259" y="1424"/>
                  </a:lnTo>
                  <a:lnTo>
                    <a:pt x="269" y="1426"/>
                  </a:lnTo>
                  <a:lnTo>
                    <a:pt x="275" y="1424"/>
                  </a:lnTo>
                  <a:lnTo>
                    <a:pt x="280" y="1424"/>
                  </a:lnTo>
                  <a:lnTo>
                    <a:pt x="282" y="1429"/>
                  </a:lnTo>
                  <a:lnTo>
                    <a:pt x="289" y="1437"/>
                  </a:lnTo>
                  <a:lnTo>
                    <a:pt x="293" y="1455"/>
                  </a:lnTo>
                  <a:lnTo>
                    <a:pt x="292" y="1460"/>
                  </a:lnTo>
                  <a:lnTo>
                    <a:pt x="293" y="1465"/>
                  </a:lnTo>
                  <a:lnTo>
                    <a:pt x="298" y="1469"/>
                  </a:lnTo>
                  <a:lnTo>
                    <a:pt x="303" y="1472"/>
                  </a:lnTo>
                  <a:lnTo>
                    <a:pt x="307" y="1470"/>
                  </a:lnTo>
                  <a:lnTo>
                    <a:pt x="313" y="1469"/>
                  </a:lnTo>
                  <a:lnTo>
                    <a:pt x="318" y="1470"/>
                  </a:lnTo>
                  <a:lnTo>
                    <a:pt x="326" y="1476"/>
                  </a:lnTo>
                  <a:lnTo>
                    <a:pt x="332" y="1475"/>
                  </a:lnTo>
                  <a:lnTo>
                    <a:pt x="336" y="1477"/>
                  </a:lnTo>
                  <a:lnTo>
                    <a:pt x="352" y="1472"/>
                  </a:lnTo>
                  <a:lnTo>
                    <a:pt x="362" y="1468"/>
                  </a:lnTo>
                  <a:lnTo>
                    <a:pt x="367" y="1469"/>
                  </a:lnTo>
                  <a:lnTo>
                    <a:pt x="370" y="1474"/>
                  </a:lnTo>
                  <a:lnTo>
                    <a:pt x="378" y="1488"/>
                  </a:lnTo>
                  <a:lnTo>
                    <a:pt x="385" y="1496"/>
                  </a:lnTo>
                  <a:lnTo>
                    <a:pt x="391" y="1496"/>
                  </a:lnTo>
                  <a:lnTo>
                    <a:pt x="392" y="1491"/>
                  </a:lnTo>
                  <a:lnTo>
                    <a:pt x="397" y="1492"/>
                  </a:lnTo>
                  <a:lnTo>
                    <a:pt x="401" y="1496"/>
                  </a:lnTo>
                  <a:lnTo>
                    <a:pt x="406" y="1496"/>
                  </a:lnTo>
                  <a:lnTo>
                    <a:pt x="412" y="1498"/>
                  </a:lnTo>
                  <a:lnTo>
                    <a:pt x="415" y="1503"/>
                  </a:lnTo>
                  <a:lnTo>
                    <a:pt x="426" y="1501"/>
                  </a:lnTo>
                  <a:lnTo>
                    <a:pt x="426" y="1503"/>
                  </a:lnTo>
                  <a:lnTo>
                    <a:pt x="426" y="496"/>
                  </a:lnTo>
                  <a:lnTo>
                    <a:pt x="421" y="492"/>
                  </a:lnTo>
                  <a:lnTo>
                    <a:pt x="411" y="489"/>
                  </a:lnTo>
                  <a:lnTo>
                    <a:pt x="405" y="486"/>
                  </a:lnTo>
                  <a:lnTo>
                    <a:pt x="395" y="495"/>
                  </a:lnTo>
                  <a:lnTo>
                    <a:pt x="390" y="503"/>
                  </a:lnTo>
                  <a:lnTo>
                    <a:pt x="388" y="489"/>
                  </a:lnTo>
                  <a:lnTo>
                    <a:pt x="397" y="484"/>
                  </a:lnTo>
                  <a:lnTo>
                    <a:pt x="390" y="481"/>
                  </a:lnTo>
                  <a:lnTo>
                    <a:pt x="379" y="478"/>
                  </a:lnTo>
                  <a:lnTo>
                    <a:pt x="375" y="469"/>
                  </a:lnTo>
                  <a:lnTo>
                    <a:pt x="366" y="462"/>
                  </a:lnTo>
                  <a:lnTo>
                    <a:pt x="352" y="455"/>
                  </a:lnTo>
                  <a:lnTo>
                    <a:pt x="346" y="454"/>
                  </a:lnTo>
                  <a:lnTo>
                    <a:pt x="344" y="467"/>
                  </a:lnTo>
                  <a:lnTo>
                    <a:pt x="338" y="475"/>
                  </a:lnTo>
                  <a:lnTo>
                    <a:pt x="332" y="477"/>
                  </a:lnTo>
                  <a:lnTo>
                    <a:pt x="333" y="485"/>
                  </a:lnTo>
                  <a:lnTo>
                    <a:pt x="337" y="495"/>
                  </a:lnTo>
                  <a:lnTo>
                    <a:pt x="343" y="497"/>
                  </a:lnTo>
                  <a:lnTo>
                    <a:pt x="350" y="512"/>
                  </a:lnTo>
                  <a:lnTo>
                    <a:pt x="361" y="524"/>
                  </a:lnTo>
                  <a:lnTo>
                    <a:pt x="381" y="516"/>
                  </a:lnTo>
                  <a:lnTo>
                    <a:pt x="385" y="527"/>
                  </a:lnTo>
                  <a:lnTo>
                    <a:pt x="390" y="557"/>
                  </a:lnTo>
                  <a:lnTo>
                    <a:pt x="394" y="563"/>
                  </a:lnTo>
                  <a:lnTo>
                    <a:pt x="382" y="557"/>
                  </a:lnTo>
                  <a:lnTo>
                    <a:pt x="372" y="564"/>
                  </a:lnTo>
                  <a:lnTo>
                    <a:pt x="370" y="569"/>
                  </a:lnTo>
                  <a:lnTo>
                    <a:pt x="370" y="572"/>
                  </a:lnTo>
                  <a:lnTo>
                    <a:pt x="360" y="566"/>
                  </a:lnTo>
                  <a:lnTo>
                    <a:pt x="354" y="565"/>
                  </a:lnTo>
                  <a:lnTo>
                    <a:pt x="333" y="554"/>
                  </a:lnTo>
                  <a:lnTo>
                    <a:pt x="322" y="551"/>
                  </a:lnTo>
                  <a:lnTo>
                    <a:pt x="320" y="546"/>
                  </a:lnTo>
                  <a:lnTo>
                    <a:pt x="315" y="539"/>
                  </a:lnTo>
                  <a:lnTo>
                    <a:pt x="310" y="534"/>
                  </a:lnTo>
                  <a:lnTo>
                    <a:pt x="305" y="527"/>
                  </a:lnTo>
                  <a:lnTo>
                    <a:pt x="299" y="523"/>
                  </a:lnTo>
                  <a:lnTo>
                    <a:pt x="294" y="528"/>
                  </a:lnTo>
                  <a:lnTo>
                    <a:pt x="288" y="529"/>
                  </a:lnTo>
                  <a:lnTo>
                    <a:pt x="276" y="519"/>
                  </a:lnTo>
                  <a:lnTo>
                    <a:pt x="272" y="511"/>
                  </a:lnTo>
                  <a:lnTo>
                    <a:pt x="264" y="516"/>
                  </a:lnTo>
                  <a:lnTo>
                    <a:pt x="265" y="510"/>
                  </a:lnTo>
                  <a:lnTo>
                    <a:pt x="271" y="504"/>
                  </a:lnTo>
                  <a:lnTo>
                    <a:pt x="270" y="490"/>
                  </a:lnTo>
                  <a:lnTo>
                    <a:pt x="271" y="480"/>
                  </a:lnTo>
                  <a:lnTo>
                    <a:pt x="264" y="473"/>
                  </a:lnTo>
                  <a:lnTo>
                    <a:pt x="265" y="463"/>
                  </a:lnTo>
                  <a:lnTo>
                    <a:pt x="253" y="439"/>
                  </a:lnTo>
                  <a:lnTo>
                    <a:pt x="255" y="435"/>
                  </a:lnTo>
                  <a:lnTo>
                    <a:pt x="265" y="431"/>
                  </a:lnTo>
                  <a:lnTo>
                    <a:pt x="267" y="417"/>
                  </a:lnTo>
                  <a:lnTo>
                    <a:pt x="268" y="400"/>
                  </a:lnTo>
                  <a:lnTo>
                    <a:pt x="267" y="392"/>
                  </a:lnTo>
                  <a:lnTo>
                    <a:pt x="262" y="388"/>
                  </a:lnTo>
                  <a:lnTo>
                    <a:pt x="258" y="373"/>
                  </a:lnTo>
                  <a:lnTo>
                    <a:pt x="255" y="370"/>
                  </a:lnTo>
                  <a:lnTo>
                    <a:pt x="245" y="368"/>
                  </a:lnTo>
                  <a:lnTo>
                    <a:pt x="242" y="359"/>
                  </a:lnTo>
                  <a:lnTo>
                    <a:pt x="234" y="359"/>
                  </a:lnTo>
                  <a:lnTo>
                    <a:pt x="223" y="355"/>
                  </a:lnTo>
                  <a:lnTo>
                    <a:pt x="223" y="350"/>
                  </a:lnTo>
                  <a:lnTo>
                    <a:pt x="224" y="345"/>
                  </a:lnTo>
                  <a:lnTo>
                    <a:pt x="223" y="342"/>
                  </a:lnTo>
                  <a:lnTo>
                    <a:pt x="211" y="339"/>
                  </a:lnTo>
                  <a:lnTo>
                    <a:pt x="189" y="320"/>
                  </a:lnTo>
                  <a:lnTo>
                    <a:pt x="193" y="316"/>
                  </a:lnTo>
                  <a:lnTo>
                    <a:pt x="183" y="306"/>
                  </a:lnTo>
                  <a:lnTo>
                    <a:pt x="180" y="296"/>
                  </a:lnTo>
                  <a:lnTo>
                    <a:pt x="176" y="288"/>
                  </a:lnTo>
                  <a:lnTo>
                    <a:pt x="165" y="285"/>
                  </a:lnTo>
                  <a:lnTo>
                    <a:pt x="169" y="279"/>
                  </a:lnTo>
                  <a:lnTo>
                    <a:pt x="183" y="277"/>
                  </a:lnTo>
                  <a:lnTo>
                    <a:pt x="197" y="285"/>
                  </a:lnTo>
                  <a:lnTo>
                    <a:pt x="197" y="292"/>
                  </a:lnTo>
                  <a:lnTo>
                    <a:pt x="203" y="302"/>
                  </a:lnTo>
                  <a:lnTo>
                    <a:pt x="222" y="314"/>
                  </a:lnTo>
                  <a:lnTo>
                    <a:pt x="225" y="312"/>
                  </a:lnTo>
                  <a:lnTo>
                    <a:pt x="227" y="306"/>
                  </a:lnTo>
                  <a:lnTo>
                    <a:pt x="233" y="316"/>
                  </a:lnTo>
                  <a:lnTo>
                    <a:pt x="238" y="321"/>
                  </a:lnTo>
                  <a:lnTo>
                    <a:pt x="243" y="316"/>
                  </a:lnTo>
                  <a:lnTo>
                    <a:pt x="246" y="319"/>
                  </a:lnTo>
                  <a:lnTo>
                    <a:pt x="248" y="314"/>
                  </a:lnTo>
                  <a:lnTo>
                    <a:pt x="253" y="315"/>
                  </a:lnTo>
                  <a:lnTo>
                    <a:pt x="255" y="324"/>
                  </a:lnTo>
                  <a:lnTo>
                    <a:pt x="257" y="332"/>
                  </a:lnTo>
                  <a:lnTo>
                    <a:pt x="267" y="328"/>
                  </a:lnTo>
                  <a:lnTo>
                    <a:pt x="279" y="332"/>
                  </a:lnTo>
                  <a:lnTo>
                    <a:pt x="283" y="338"/>
                  </a:lnTo>
                  <a:lnTo>
                    <a:pt x="292" y="338"/>
                  </a:lnTo>
                  <a:lnTo>
                    <a:pt x="296" y="345"/>
                  </a:lnTo>
                  <a:lnTo>
                    <a:pt x="318" y="350"/>
                  </a:lnTo>
                  <a:lnTo>
                    <a:pt x="328" y="355"/>
                  </a:lnTo>
                  <a:lnTo>
                    <a:pt x="347" y="356"/>
                  </a:lnTo>
                  <a:lnTo>
                    <a:pt x="365" y="363"/>
                  </a:lnTo>
                  <a:lnTo>
                    <a:pt x="370" y="369"/>
                  </a:lnTo>
                  <a:lnTo>
                    <a:pt x="383" y="372"/>
                  </a:lnTo>
                  <a:lnTo>
                    <a:pt x="415" y="374"/>
                  </a:lnTo>
                  <a:lnTo>
                    <a:pt x="423" y="370"/>
                  </a:lnTo>
                  <a:lnTo>
                    <a:pt x="426" y="370"/>
                  </a:lnTo>
                  <a:lnTo>
                    <a:pt x="426" y="177"/>
                  </a:lnTo>
                  <a:lnTo>
                    <a:pt x="426" y="177"/>
                  </a:lnTo>
                  <a:lnTo>
                    <a:pt x="425" y="183"/>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81" name="Freeform 1405">
              <a:extLst>
                <a:ext uri="{FF2B5EF4-FFF2-40B4-BE49-F238E27FC236}">
                  <a16:creationId xmlns:a16="http://schemas.microsoft.com/office/drawing/2014/main" id="{4E6EE2E8-2F02-4A58-A24C-92968816D6E1}"/>
                </a:ext>
              </a:extLst>
            </p:cNvPr>
            <p:cNvSpPr>
              <a:spLocks/>
            </p:cNvSpPr>
            <p:nvPr/>
          </p:nvSpPr>
          <p:spPr bwMode="auto">
            <a:xfrm>
              <a:off x="5938086" y="4785972"/>
              <a:ext cx="248650" cy="211114"/>
            </a:xfrm>
            <a:custGeom>
              <a:avLst/>
              <a:gdLst>
                <a:gd name="T0" fmla="*/ 103 w 109"/>
                <a:gd name="T1" fmla="*/ 37 h 93"/>
                <a:gd name="T2" fmla="*/ 92 w 109"/>
                <a:gd name="T3" fmla="*/ 32 h 93"/>
                <a:gd name="T4" fmla="*/ 83 w 109"/>
                <a:gd name="T5" fmla="*/ 29 h 93"/>
                <a:gd name="T6" fmla="*/ 78 w 109"/>
                <a:gd name="T7" fmla="*/ 24 h 93"/>
                <a:gd name="T8" fmla="*/ 72 w 109"/>
                <a:gd name="T9" fmla="*/ 18 h 93"/>
                <a:gd name="T10" fmla="*/ 71 w 109"/>
                <a:gd name="T11" fmla="*/ 11 h 93"/>
                <a:gd name="T12" fmla="*/ 71 w 109"/>
                <a:gd name="T13" fmla="*/ 6 h 93"/>
                <a:gd name="T14" fmla="*/ 67 w 109"/>
                <a:gd name="T15" fmla="*/ 5 h 93"/>
                <a:gd name="T16" fmla="*/ 51 w 109"/>
                <a:gd name="T17" fmla="*/ 7 h 93"/>
                <a:gd name="T18" fmla="*/ 39 w 109"/>
                <a:gd name="T19" fmla="*/ 0 h 93"/>
                <a:gd name="T20" fmla="*/ 26 w 109"/>
                <a:gd name="T21" fmla="*/ 6 h 93"/>
                <a:gd name="T22" fmla="*/ 16 w 109"/>
                <a:gd name="T23" fmla="*/ 7 h 93"/>
                <a:gd name="T24" fmla="*/ 11 w 109"/>
                <a:gd name="T25" fmla="*/ 11 h 93"/>
                <a:gd name="T26" fmla="*/ 12 w 109"/>
                <a:gd name="T27" fmla="*/ 16 h 93"/>
                <a:gd name="T28" fmla="*/ 18 w 109"/>
                <a:gd name="T29" fmla="*/ 21 h 93"/>
                <a:gd name="T30" fmla="*/ 17 w 109"/>
                <a:gd name="T31" fmla="*/ 29 h 93"/>
                <a:gd name="T32" fmla="*/ 11 w 109"/>
                <a:gd name="T33" fmla="*/ 34 h 93"/>
                <a:gd name="T34" fmla="*/ 8 w 109"/>
                <a:gd name="T35" fmla="*/ 44 h 93"/>
                <a:gd name="T36" fmla="*/ 6 w 109"/>
                <a:gd name="T37" fmla="*/ 54 h 93"/>
                <a:gd name="T38" fmla="*/ 0 w 109"/>
                <a:gd name="T39" fmla="*/ 64 h 93"/>
                <a:gd name="T40" fmla="*/ 1 w 109"/>
                <a:gd name="T41" fmla="*/ 67 h 93"/>
                <a:gd name="T42" fmla="*/ 6 w 109"/>
                <a:gd name="T43" fmla="*/ 69 h 93"/>
                <a:gd name="T44" fmla="*/ 28 w 109"/>
                <a:gd name="T45" fmla="*/ 67 h 93"/>
                <a:gd name="T46" fmla="*/ 23 w 109"/>
                <a:gd name="T47" fmla="*/ 72 h 93"/>
                <a:gd name="T48" fmla="*/ 14 w 109"/>
                <a:gd name="T49" fmla="*/ 75 h 93"/>
                <a:gd name="T50" fmla="*/ 6 w 109"/>
                <a:gd name="T51" fmla="*/ 79 h 93"/>
                <a:gd name="T52" fmla="*/ 5 w 109"/>
                <a:gd name="T53" fmla="*/ 84 h 93"/>
                <a:gd name="T54" fmla="*/ 5 w 109"/>
                <a:gd name="T55" fmla="*/ 93 h 93"/>
                <a:gd name="T56" fmla="*/ 11 w 109"/>
                <a:gd name="T57" fmla="*/ 91 h 93"/>
                <a:gd name="T58" fmla="*/ 15 w 109"/>
                <a:gd name="T59" fmla="*/ 84 h 93"/>
                <a:gd name="T60" fmla="*/ 22 w 109"/>
                <a:gd name="T61" fmla="*/ 78 h 93"/>
                <a:gd name="T62" fmla="*/ 38 w 109"/>
                <a:gd name="T63" fmla="*/ 67 h 93"/>
                <a:gd name="T64" fmla="*/ 50 w 109"/>
                <a:gd name="T65" fmla="*/ 57 h 93"/>
                <a:gd name="T66" fmla="*/ 56 w 109"/>
                <a:gd name="T67" fmla="*/ 51 h 93"/>
                <a:gd name="T68" fmla="*/ 64 w 109"/>
                <a:gd name="T69" fmla="*/ 50 h 93"/>
                <a:gd name="T70" fmla="*/ 71 w 109"/>
                <a:gd name="T71" fmla="*/ 49 h 93"/>
                <a:gd name="T72" fmla="*/ 82 w 109"/>
                <a:gd name="T73" fmla="*/ 49 h 93"/>
                <a:gd name="T74" fmla="*/ 91 w 109"/>
                <a:gd name="T75" fmla="*/ 49 h 93"/>
                <a:gd name="T76" fmla="*/ 96 w 109"/>
                <a:gd name="T77" fmla="*/ 52 h 93"/>
                <a:gd name="T78" fmla="*/ 106 w 109"/>
                <a:gd name="T79" fmla="*/ 49 h 93"/>
                <a:gd name="T80" fmla="*/ 109 w 109"/>
                <a:gd name="T81" fmla="*/ 43 h 93"/>
                <a:gd name="T82" fmla="*/ 109 w 109"/>
                <a:gd name="T83" fmla="*/ 38 h 93"/>
                <a:gd name="T84" fmla="*/ 103 w 109"/>
                <a:gd name="T85" fmla="*/ 3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9" h="93">
                  <a:moveTo>
                    <a:pt x="103" y="37"/>
                  </a:moveTo>
                  <a:lnTo>
                    <a:pt x="92" y="32"/>
                  </a:lnTo>
                  <a:lnTo>
                    <a:pt x="83" y="29"/>
                  </a:lnTo>
                  <a:lnTo>
                    <a:pt x="78" y="24"/>
                  </a:lnTo>
                  <a:lnTo>
                    <a:pt x="72" y="18"/>
                  </a:lnTo>
                  <a:lnTo>
                    <a:pt x="71" y="11"/>
                  </a:lnTo>
                  <a:lnTo>
                    <a:pt x="71" y="6"/>
                  </a:lnTo>
                  <a:lnTo>
                    <a:pt x="67" y="5"/>
                  </a:lnTo>
                  <a:lnTo>
                    <a:pt x="51" y="7"/>
                  </a:lnTo>
                  <a:lnTo>
                    <a:pt x="39" y="0"/>
                  </a:lnTo>
                  <a:lnTo>
                    <a:pt x="26" y="6"/>
                  </a:lnTo>
                  <a:lnTo>
                    <a:pt x="16" y="7"/>
                  </a:lnTo>
                  <a:lnTo>
                    <a:pt x="11" y="11"/>
                  </a:lnTo>
                  <a:lnTo>
                    <a:pt x="12" y="16"/>
                  </a:lnTo>
                  <a:lnTo>
                    <a:pt x="18" y="21"/>
                  </a:lnTo>
                  <a:lnTo>
                    <a:pt x="17" y="29"/>
                  </a:lnTo>
                  <a:lnTo>
                    <a:pt x="11" y="34"/>
                  </a:lnTo>
                  <a:lnTo>
                    <a:pt x="8" y="44"/>
                  </a:lnTo>
                  <a:lnTo>
                    <a:pt x="6" y="54"/>
                  </a:lnTo>
                  <a:lnTo>
                    <a:pt x="0" y="64"/>
                  </a:lnTo>
                  <a:lnTo>
                    <a:pt x="1" y="67"/>
                  </a:lnTo>
                  <a:lnTo>
                    <a:pt x="6" y="69"/>
                  </a:lnTo>
                  <a:lnTo>
                    <a:pt x="28" y="67"/>
                  </a:lnTo>
                  <a:lnTo>
                    <a:pt x="23" y="72"/>
                  </a:lnTo>
                  <a:lnTo>
                    <a:pt x="14" y="75"/>
                  </a:lnTo>
                  <a:lnTo>
                    <a:pt x="6" y="79"/>
                  </a:lnTo>
                  <a:lnTo>
                    <a:pt x="5" y="84"/>
                  </a:lnTo>
                  <a:lnTo>
                    <a:pt x="5" y="93"/>
                  </a:lnTo>
                  <a:lnTo>
                    <a:pt x="11" y="91"/>
                  </a:lnTo>
                  <a:lnTo>
                    <a:pt x="15" y="84"/>
                  </a:lnTo>
                  <a:lnTo>
                    <a:pt x="22" y="78"/>
                  </a:lnTo>
                  <a:lnTo>
                    <a:pt x="38" y="67"/>
                  </a:lnTo>
                  <a:lnTo>
                    <a:pt x="50" y="57"/>
                  </a:lnTo>
                  <a:lnTo>
                    <a:pt x="56" y="51"/>
                  </a:lnTo>
                  <a:lnTo>
                    <a:pt x="64" y="50"/>
                  </a:lnTo>
                  <a:lnTo>
                    <a:pt x="71" y="49"/>
                  </a:lnTo>
                  <a:lnTo>
                    <a:pt x="82" y="49"/>
                  </a:lnTo>
                  <a:lnTo>
                    <a:pt x="91" y="49"/>
                  </a:lnTo>
                  <a:lnTo>
                    <a:pt x="96" y="52"/>
                  </a:lnTo>
                  <a:lnTo>
                    <a:pt x="106" y="49"/>
                  </a:lnTo>
                  <a:lnTo>
                    <a:pt x="109" y="43"/>
                  </a:lnTo>
                  <a:lnTo>
                    <a:pt x="109" y="38"/>
                  </a:lnTo>
                  <a:lnTo>
                    <a:pt x="103" y="37"/>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82" name="Freeform 1406">
              <a:extLst>
                <a:ext uri="{FF2B5EF4-FFF2-40B4-BE49-F238E27FC236}">
                  <a16:creationId xmlns:a16="http://schemas.microsoft.com/office/drawing/2014/main" id="{557F088C-62F1-4482-8B7A-7E20244D2FEF}"/>
                </a:ext>
              </a:extLst>
            </p:cNvPr>
            <p:cNvSpPr>
              <a:spLocks/>
            </p:cNvSpPr>
            <p:nvPr/>
          </p:nvSpPr>
          <p:spPr bwMode="auto">
            <a:xfrm>
              <a:off x="2883905" y="6126155"/>
              <a:ext cx="187661" cy="4691"/>
            </a:xfrm>
            <a:custGeom>
              <a:avLst/>
              <a:gdLst>
                <a:gd name="T0" fmla="*/ 0 w 82"/>
                <a:gd name="T1" fmla="*/ 2 h 2"/>
                <a:gd name="T2" fmla="*/ 82 w 82"/>
                <a:gd name="T3" fmla="*/ 2 h 2"/>
                <a:gd name="T4" fmla="*/ 82 w 82"/>
                <a:gd name="T5" fmla="*/ 0 h 2"/>
                <a:gd name="T6" fmla="*/ 5 w 82"/>
                <a:gd name="T7" fmla="*/ 0 h 2"/>
                <a:gd name="T8" fmla="*/ 0 w 82"/>
                <a:gd name="T9" fmla="*/ 2 h 2"/>
              </a:gdLst>
              <a:ahLst/>
              <a:cxnLst>
                <a:cxn ang="0">
                  <a:pos x="T0" y="T1"/>
                </a:cxn>
                <a:cxn ang="0">
                  <a:pos x="T2" y="T3"/>
                </a:cxn>
                <a:cxn ang="0">
                  <a:pos x="T4" y="T5"/>
                </a:cxn>
                <a:cxn ang="0">
                  <a:pos x="T6" y="T7"/>
                </a:cxn>
                <a:cxn ang="0">
                  <a:pos x="T8" y="T9"/>
                </a:cxn>
              </a:cxnLst>
              <a:rect l="0" t="0" r="r" b="b"/>
              <a:pathLst>
                <a:path w="82" h="2">
                  <a:moveTo>
                    <a:pt x="0" y="2"/>
                  </a:moveTo>
                  <a:lnTo>
                    <a:pt x="82" y="2"/>
                  </a:lnTo>
                  <a:lnTo>
                    <a:pt x="82" y="0"/>
                  </a:lnTo>
                  <a:lnTo>
                    <a:pt x="5" y="0"/>
                  </a:lnTo>
                  <a:lnTo>
                    <a:pt x="0" y="2"/>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83" name="Freeform 1407">
              <a:extLst>
                <a:ext uri="{FF2B5EF4-FFF2-40B4-BE49-F238E27FC236}">
                  <a16:creationId xmlns:a16="http://schemas.microsoft.com/office/drawing/2014/main" id="{E272699B-6E95-419B-BBAE-D985250773CF}"/>
                </a:ext>
              </a:extLst>
            </p:cNvPr>
            <p:cNvSpPr>
              <a:spLocks/>
            </p:cNvSpPr>
            <p:nvPr/>
          </p:nvSpPr>
          <p:spPr bwMode="auto">
            <a:xfrm>
              <a:off x="2896415" y="5434952"/>
              <a:ext cx="803814" cy="691203"/>
            </a:xfrm>
            <a:custGeom>
              <a:avLst/>
              <a:gdLst>
                <a:gd name="T0" fmla="*/ 117 w 354"/>
                <a:gd name="T1" fmla="*/ 280 h 304"/>
                <a:gd name="T2" fmla="*/ 130 w 354"/>
                <a:gd name="T3" fmla="*/ 270 h 304"/>
                <a:gd name="T4" fmla="*/ 141 w 354"/>
                <a:gd name="T5" fmla="*/ 268 h 304"/>
                <a:gd name="T6" fmla="*/ 152 w 354"/>
                <a:gd name="T7" fmla="*/ 269 h 304"/>
                <a:gd name="T8" fmla="*/ 164 w 354"/>
                <a:gd name="T9" fmla="*/ 261 h 304"/>
                <a:gd name="T10" fmla="*/ 185 w 354"/>
                <a:gd name="T11" fmla="*/ 258 h 304"/>
                <a:gd name="T12" fmla="*/ 204 w 354"/>
                <a:gd name="T13" fmla="*/ 246 h 304"/>
                <a:gd name="T14" fmla="*/ 208 w 354"/>
                <a:gd name="T15" fmla="*/ 236 h 304"/>
                <a:gd name="T16" fmla="*/ 228 w 354"/>
                <a:gd name="T17" fmla="*/ 226 h 304"/>
                <a:gd name="T18" fmla="*/ 261 w 354"/>
                <a:gd name="T19" fmla="*/ 211 h 304"/>
                <a:gd name="T20" fmla="*/ 256 w 354"/>
                <a:gd name="T21" fmla="*/ 204 h 304"/>
                <a:gd name="T22" fmla="*/ 252 w 354"/>
                <a:gd name="T23" fmla="*/ 204 h 304"/>
                <a:gd name="T24" fmla="*/ 255 w 354"/>
                <a:gd name="T25" fmla="*/ 193 h 304"/>
                <a:gd name="T26" fmla="*/ 251 w 354"/>
                <a:gd name="T27" fmla="*/ 186 h 304"/>
                <a:gd name="T28" fmla="*/ 258 w 354"/>
                <a:gd name="T29" fmla="*/ 181 h 304"/>
                <a:gd name="T30" fmla="*/ 274 w 354"/>
                <a:gd name="T31" fmla="*/ 180 h 304"/>
                <a:gd name="T32" fmla="*/ 285 w 354"/>
                <a:gd name="T33" fmla="*/ 171 h 304"/>
                <a:gd name="T34" fmla="*/ 287 w 354"/>
                <a:gd name="T35" fmla="*/ 163 h 304"/>
                <a:gd name="T36" fmla="*/ 297 w 354"/>
                <a:gd name="T37" fmla="*/ 162 h 304"/>
                <a:gd name="T38" fmla="*/ 326 w 354"/>
                <a:gd name="T39" fmla="*/ 159 h 304"/>
                <a:gd name="T40" fmla="*/ 347 w 354"/>
                <a:gd name="T41" fmla="*/ 162 h 304"/>
                <a:gd name="T42" fmla="*/ 347 w 354"/>
                <a:gd name="T43" fmla="*/ 158 h 304"/>
                <a:gd name="T44" fmla="*/ 354 w 354"/>
                <a:gd name="T45" fmla="*/ 147 h 304"/>
                <a:gd name="T46" fmla="*/ 343 w 354"/>
                <a:gd name="T47" fmla="*/ 136 h 304"/>
                <a:gd name="T48" fmla="*/ 336 w 354"/>
                <a:gd name="T49" fmla="*/ 119 h 304"/>
                <a:gd name="T50" fmla="*/ 337 w 354"/>
                <a:gd name="T51" fmla="*/ 107 h 304"/>
                <a:gd name="T52" fmla="*/ 332 w 354"/>
                <a:gd name="T53" fmla="*/ 96 h 304"/>
                <a:gd name="T54" fmla="*/ 334 w 354"/>
                <a:gd name="T55" fmla="*/ 81 h 304"/>
                <a:gd name="T56" fmla="*/ 333 w 354"/>
                <a:gd name="T57" fmla="*/ 64 h 304"/>
                <a:gd name="T58" fmla="*/ 332 w 354"/>
                <a:gd name="T59" fmla="*/ 56 h 304"/>
                <a:gd name="T60" fmla="*/ 328 w 354"/>
                <a:gd name="T61" fmla="*/ 52 h 304"/>
                <a:gd name="T62" fmla="*/ 320 w 354"/>
                <a:gd name="T63" fmla="*/ 43 h 304"/>
                <a:gd name="T64" fmla="*/ 307 w 354"/>
                <a:gd name="T65" fmla="*/ 34 h 304"/>
                <a:gd name="T66" fmla="*/ 292 w 354"/>
                <a:gd name="T67" fmla="*/ 33 h 304"/>
                <a:gd name="T68" fmla="*/ 277 w 354"/>
                <a:gd name="T69" fmla="*/ 29 h 304"/>
                <a:gd name="T70" fmla="*/ 250 w 354"/>
                <a:gd name="T71" fmla="*/ 28 h 304"/>
                <a:gd name="T72" fmla="*/ 212 w 354"/>
                <a:gd name="T73" fmla="*/ 22 h 304"/>
                <a:gd name="T74" fmla="*/ 183 w 354"/>
                <a:gd name="T75" fmla="*/ 5 h 304"/>
                <a:gd name="T76" fmla="*/ 161 w 354"/>
                <a:gd name="T77" fmla="*/ 58 h 304"/>
                <a:gd name="T78" fmla="*/ 142 w 354"/>
                <a:gd name="T79" fmla="*/ 88 h 304"/>
                <a:gd name="T80" fmla="*/ 97 w 354"/>
                <a:gd name="T81" fmla="*/ 111 h 304"/>
                <a:gd name="T82" fmla="*/ 74 w 354"/>
                <a:gd name="T83" fmla="*/ 131 h 304"/>
                <a:gd name="T84" fmla="*/ 54 w 354"/>
                <a:gd name="T85" fmla="*/ 171 h 304"/>
                <a:gd name="T86" fmla="*/ 54 w 354"/>
                <a:gd name="T87" fmla="*/ 171 h 304"/>
                <a:gd name="T88" fmla="*/ 36 w 354"/>
                <a:gd name="T89" fmla="*/ 196 h 304"/>
                <a:gd name="T90" fmla="*/ 32 w 354"/>
                <a:gd name="T91" fmla="*/ 227 h 304"/>
                <a:gd name="T92" fmla="*/ 39 w 354"/>
                <a:gd name="T93" fmla="*/ 254 h 304"/>
                <a:gd name="T94" fmla="*/ 17 w 354"/>
                <a:gd name="T95" fmla="*/ 289 h 304"/>
                <a:gd name="T96" fmla="*/ 4 w 354"/>
                <a:gd name="T97" fmla="*/ 303 h 304"/>
                <a:gd name="T98" fmla="*/ 77 w 354"/>
                <a:gd name="T99" fmla="*/ 303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4" h="304">
                  <a:moveTo>
                    <a:pt x="95" y="289"/>
                  </a:moveTo>
                  <a:lnTo>
                    <a:pt x="108" y="281"/>
                  </a:lnTo>
                  <a:lnTo>
                    <a:pt x="117" y="280"/>
                  </a:lnTo>
                  <a:lnTo>
                    <a:pt x="121" y="276"/>
                  </a:lnTo>
                  <a:lnTo>
                    <a:pt x="126" y="274"/>
                  </a:lnTo>
                  <a:lnTo>
                    <a:pt x="130" y="270"/>
                  </a:lnTo>
                  <a:lnTo>
                    <a:pt x="133" y="268"/>
                  </a:lnTo>
                  <a:lnTo>
                    <a:pt x="138" y="269"/>
                  </a:lnTo>
                  <a:lnTo>
                    <a:pt x="141" y="268"/>
                  </a:lnTo>
                  <a:lnTo>
                    <a:pt x="145" y="269"/>
                  </a:lnTo>
                  <a:lnTo>
                    <a:pt x="151" y="269"/>
                  </a:lnTo>
                  <a:lnTo>
                    <a:pt x="152" y="269"/>
                  </a:lnTo>
                  <a:lnTo>
                    <a:pt x="152" y="262"/>
                  </a:lnTo>
                  <a:lnTo>
                    <a:pt x="154" y="260"/>
                  </a:lnTo>
                  <a:lnTo>
                    <a:pt x="164" y="261"/>
                  </a:lnTo>
                  <a:lnTo>
                    <a:pt x="167" y="259"/>
                  </a:lnTo>
                  <a:lnTo>
                    <a:pt x="174" y="259"/>
                  </a:lnTo>
                  <a:lnTo>
                    <a:pt x="185" y="258"/>
                  </a:lnTo>
                  <a:lnTo>
                    <a:pt x="196" y="253"/>
                  </a:lnTo>
                  <a:lnTo>
                    <a:pt x="200" y="249"/>
                  </a:lnTo>
                  <a:lnTo>
                    <a:pt x="204" y="246"/>
                  </a:lnTo>
                  <a:lnTo>
                    <a:pt x="206" y="242"/>
                  </a:lnTo>
                  <a:lnTo>
                    <a:pt x="206" y="240"/>
                  </a:lnTo>
                  <a:lnTo>
                    <a:pt x="208" y="236"/>
                  </a:lnTo>
                  <a:lnTo>
                    <a:pt x="215" y="230"/>
                  </a:lnTo>
                  <a:lnTo>
                    <a:pt x="224" y="227"/>
                  </a:lnTo>
                  <a:lnTo>
                    <a:pt x="228" y="226"/>
                  </a:lnTo>
                  <a:lnTo>
                    <a:pt x="245" y="215"/>
                  </a:lnTo>
                  <a:lnTo>
                    <a:pt x="260" y="213"/>
                  </a:lnTo>
                  <a:lnTo>
                    <a:pt x="261" y="211"/>
                  </a:lnTo>
                  <a:lnTo>
                    <a:pt x="260" y="208"/>
                  </a:lnTo>
                  <a:lnTo>
                    <a:pt x="257" y="206"/>
                  </a:lnTo>
                  <a:lnTo>
                    <a:pt x="256" y="204"/>
                  </a:lnTo>
                  <a:lnTo>
                    <a:pt x="254" y="204"/>
                  </a:lnTo>
                  <a:lnTo>
                    <a:pt x="253" y="205"/>
                  </a:lnTo>
                  <a:lnTo>
                    <a:pt x="252" y="204"/>
                  </a:lnTo>
                  <a:lnTo>
                    <a:pt x="253" y="197"/>
                  </a:lnTo>
                  <a:lnTo>
                    <a:pt x="256" y="194"/>
                  </a:lnTo>
                  <a:lnTo>
                    <a:pt x="255" y="193"/>
                  </a:lnTo>
                  <a:lnTo>
                    <a:pt x="252" y="192"/>
                  </a:lnTo>
                  <a:lnTo>
                    <a:pt x="251" y="191"/>
                  </a:lnTo>
                  <a:lnTo>
                    <a:pt x="251" y="186"/>
                  </a:lnTo>
                  <a:lnTo>
                    <a:pt x="252" y="183"/>
                  </a:lnTo>
                  <a:lnTo>
                    <a:pt x="255" y="181"/>
                  </a:lnTo>
                  <a:lnTo>
                    <a:pt x="258" y="181"/>
                  </a:lnTo>
                  <a:lnTo>
                    <a:pt x="263" y="182"/>
                  </a:lnTo>
                  <a:lnTo>
                    <a:pt x="268" y="181"/>
                  </a:lnTo>
                  <a:lnTo>
                    <a:pt x="274" y="180"/>
                  </a:lnTo>
                  <a:lnTo>
                    <a:pt x="283" y="176"/>
                  </a:lnTo>
                  <a:lnTo>
                    <a:pt x="284" y="174"/>
                  </a:lnTo>
                  <a:lnTo>
                    <a:pt x="285" y="171"/>
                  </a:lnTo>
                  <a:lnTo>
                    <a:pt x="284" y="167"/>
                  </a:lnTo>
                  <a:lnTo>
                    <a:pt x="286" y="163"/>
                  </a:lnTo>
                  <a:lnTo>
                    <a:pt x="287" y="163"/>
                  </a:lnTo>
                  <a:lnTo>
                    <a:pt x="291" y="165"/>
                  </a:lnTo>
                  <a:lnTo>
                    <a:pt x="295" y="163"/>
                  </a:lnTo>
                  <a:lnTo>
                    <a:pt x="297" y="162"/>
                  </a:lnTo>
                  <a:lnTo>
                    <a:pt x="303" y="160"/>
                  </a:lnTo>
                  <a:lnTo>
                    <a:pt x="324" y="160"/>
                  </a:lnTo>
                  <a:lnTo>
                    <a:pt x="326" y="159"/>
                  </a:lnTo>
                  <a:lnTo>
                    <a:pt x="334" y="161"/>
                  </a:lnTo>
                  <a:lnTo>
                    <a:pt x="343" y="160"/>
                  </a:lnTo>
                  <a:lnTo>
                    <a:pt x="347" y="162"/>
                  </a:lnTo>
                  <a:lnTo>
                    <a:pt x="350" y="162"/>
                  </a:lnTo>
                  <a:lnTo>
                    <a:pt x="350" y="161"/>
                  </a:lnTo>
                  <a:lnTo>
                    <a:pt x="347" y="158"/>
                  </a:lnTo>
                  <a:lnTo>
                    <a:pt x="347" y="153"/>
                  </a:lnTo>
                  <a:lnTo>
                    <a:pt x="351" y="148"/>
                  </a:lnTo>
                  <a:lnTo>
                    <a:pt x="354" y="147"/>
                  </a:lnTo>
                  <a:lnTo>
                    <a:pt x="354" y="146"/>
                  </a:lnTo>
                  <a:lnTo>
                    <a:pt x="350" y="143"/>
                  </a:lnTo>
                  <a:lnTo>
                    <a:pt x="343" y="136"/>
                  </a:lnTo>
                  <a:lnTo>
                    <a:pt x="339" y="127"/>
                  </a:lnTo>
                  <a:lnTo>
                    <a:pt x="339" y="123"/>
                  </a:lnTo>
                  <a:lnTo>
                    <a:pt x="336" y="119"/>
                  </a:lnTo>
                  <a:lnTo>
                    <a:pt x="335" y="114"/>
                  </a:lnTo>
                  <a:lnTo>
                    <a:pt x="335" y="110"/>
                  </a:lnTo>
                  <a:lnTo>
                    <a:pt x="337" y="107"/>
                  </a:lnTo>
                  <a:lnTo>
                    <a:pt x="337" y="103"/>
                  </a:lnTo>
                  <a:lnTo>
                    <a:pt x="336" y="100"/>
                  </a:lnTo>
                  <a:lnTo>
                    <a:pt x="332" y="96"/>
                  </a:lnTo>
                  <a:lnTo>
                    <a:pt x="333" y="93"/>
                  </a:lnTo>
                  <a:lnTo>
                    <a:pt x="333" y="87"/>
                  </a:lnTo>
                  <a:lnTo>
                    <a:pt x="334" y="81"/>
                  </a:lnTo>
                  <a:lnTo>
                    <a:pt x="333" y="74"/>
                  </a:lnTo>
                  <a:lnTo>
                    <a:pt x="331" y="68"/>
                  </a:lnTo>
                  <a:lnTo>
                    <a:pt x="333" y="64"/>
                  </a:lnTo>
                  <a:lnTo>
                    <a:pt x="330" y="57"/>
                  </a:lnTo>
                  <a:lnTo>
                    <a:pt x="330" y="56"/>
                  </a:lnTo>
                  <a:lnTo>
                    <a:pt x="332" y="56"/>
                  </a:lnTo>
                  <a:lnTo>
                    <a:pt x="332" y="55"/>
                  </a:lnTo>
                  <a:lnTo>
                    <a:pt x="330" y="53"/>
                  </a:lnTo>
                  <a:lnTo>
                    <a:pt x="328" y="52"/>
                  </a:lnTo>
                  <a:lnTo>
                    <a:pt x="325" y="48"/>
                  </a:lnTo>
                  <a:lnTo>
                    <a:pt x="324" y="46"/>
                  </a:lnTo>
                  <a:lnTo>
                    <a:pt x="320" y="43"/>
                  </a:lnTo>
                  <a:lnTo>
                    <a:pt x="319" y="40"/>
                  </a:lnTo>
                  <a:lnTo>
                    <a:pt x="319" y="36"/>
                  </a:lnTo>
                  <a:lnTo>
                    <a:pt x="307" y="34"/>
                  </a:lnTo>
                  <a:lnTo>
                    <a:pt x="303" y="35"/>
                  </a:lnTo>
                  <a:lnTo>
                    <a:pt x="299" y="35"/>
                  </a:lnTo>
                  <a:lnTo>
                    <a:pt x="292" y="33"/>
                  </a:lnTo>
                  <a:lnTo>
                    <a:pt x="287" y="29"/>
                  </a:lnTo>
                  <a:lnTo>
                    <a:pt x="283" y="27"/>
                  </a:lnTo>
                  <a:lnTo>
                    <a:pt x="277" y="29"/>
                  </a:lnTo>
                  <a:lnTo>
                    <a:pt x="266" y="29"/>
                  </a:lnTo>
                  <a:lnTo>
                    <a:pt x="254" y="29"/>
                  </a:lnTo>
                  <a:lnTo>
                    <a:pt x="250" y="28"/>
                  </a:lnTo>
                  <a:lnTo>
                    <a:pt x="233" y="33"/>
                  </a:lnTo>
                  <a:lnTo>
                    <a:pt x="227" y="32"/>
                  </a:lnTo>
                  <a:lnTo>
                    <a:pt x="212" y="22"/>
                  </a:lnTo>
                  <a:lnTo>
                    <a:pt x="202" y="11"/>
                  </a:lnTo>
                  <a:lnTo>
                    <a:pt x="197" y="0"/>
                  </a:lnTo>
                  <a:lnTo>
                    <a:pt x="183" y="5"/>
                  </a:lnTo>
                  <a:lnTo>
                    <a:pt x="179" y="7"/>
                  </a:lnTo>
                  <a:lnTo>
                    <a:pt x="168" y="36"/>
                  </a:lnTo>
                  <a:lnTo>
                    <a:pt x="161" y="58"/>
                  </a:lnTo>
                  <a:lnTo>
                    <a:pt x="154" y="68"/>
                  </a:lnTo>
                  <a:lnTo>
                    <a:pt x="149" y="79"/>
                  </a:lnTo>
                  <a:lnTo>
                    <a:pt x="142" y="88"/>
                  </a:lnTo>
                  <a:lnTo>
                    <a:pt x="127" y="98"/>
                  </a:lnTo>
                  <a:lnTo>
                    <a:pt x="117" y="103"/>
                  </a:lnTo>
                  <a:lnTo>
                    <a:pt x="97" y="111"/>
                  </a:lnTo>
                  <a:lnTo>
                    <a:pt x="87" y="115"/>
                  </a:lnTo>
                  <a:lnTo>
                    <a:pt x="81" y="122"/>
                  </a:lnTo>
                  <a:lnTo>
                    <a:pt x="74" y="131"/>
                  </a:lnTo>
                  <a:lnTo>
                    <a:pt x="60" y="148"/>
                  </a:lnTo>
                  <a:lnTo>
                    <a:pt x="61" y="156"/>
                  </a:lnTo>
                  <a:lnTo>
                    <a:pt x="54" y="171"/>
                  </a:lnTo>
                  <a:lnTo>
                    <a:pt x="55" y="170"/>
                  </a:lnTo>
                  <a:lnTo>
                    <a:pt x="54" y="171"/>
                  </a:lnTo>
                  <a:lnTo>
                    <a:pt x="54" y="171"/>
                  </a:lnTo>
                  <a:lnTo>
                    <a:pt x="48" y="174"/>
                  </a:lnTo>
                  <a:lnTo>
                    <a:pt x="48" y="177"/>
                  </a:lnTo>
                  <a:lnTo>
                    <a:pt x="36" y="196"/>
                  </a:lnTo>
                  <a:lnTo>
                    <a:pt x="34" y="202"/>
                  </a:lnTo>
                  <a:lnTo>
                    <a:pt x="34" y="220"/>
                  </a:lnTo>
                  <a:lnTo>
                    <a:pt x="32" y="227"/>
                  </a:lnTo>
                  <a:lnTo>
                    <a:pt x="39" y="239"/>
                  </a:lnTo>
                  <a:lnTo>
                    <a:pt x="40" y="251"/>
                  </a:lnTo>
                  <a:lnTo>
                    <a:pt x="39" y="254"/>
                  </a:lnTo>
                  <a:lnTo>
                    <a:pt x="28" y="272"/>
                  </a:lnTo>
                  <a:lnTo>
                    <a:pt x="20" y="286"/>
                  </a:lnTo>
                  <a:lnTo>
                    <a:pt x="17" y="289"/>
                  </a:lnTo>
                  <a:lnTo>
                    <a:pt x="14" y="292"/>
                  </a:lnTo>
                  <a:lnTo>
                    <a:pt x="11" y="295"/>
                  </a:lnTo>
                  <a:lnTo>
                    <a:pt x="4" y="303"/>
                  </a:lnTo>
                  <a:lnTo>
                    <a:pt x="0" y="304"/>
                  </a:lnTo>
                  <a:lnTo>
                    <a:pt x="77" y="304"/>
                  </a:lnTo>
                  <a:lnTo>
                    <a:pt x="77" y="303"/>
                  </a:lnTo>
                  <a:lnTo>
                    <a:pt x="95" y="289"/>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84" name="Freeform 1408">
              <a:extLst>
                <a:ext uri="{FF2B5EF4-FFF2-40B4-BE49-F238E27FC236}">
                  <a16:creationId xmlns:a16="http://schemas.microsoft.com/office/drawing/2014/main" id="{17E09E3E-CCE6-4B4A-A02D-7DC84BB1CC1C}"/>
                </a:ext>
              </a:extLst>
            </p:cNvPr>
            <p:cNvSpPr>
              <a:spLocks/>
            </p:cNvSpPr>
            <p:nvPr/>
          </p:nvSpPr>
          <p:spPr bwMode="auto">
            <a:xfrm>
              <a:off x="3018395" y="5821212"/>
              <a:ext cx="3128" cy="3128"/>
            </a:xfrm>
            <a:custGeom>
              <a:avLst/>
              <a:gdLst>
                <a:gd name="T0" fmla="*/ 0 w 1"/>
                <a:gd name="T1" fmla="*/ 1 h 1"/>
                <a:gd name="T2" fmla="*/ 1 w 1"/>
                <a:gd name="T3" fmla="*/ 0 h 1"/>
                <a:gd name="T4" fmla="*/ 0 w 1"/>
                <a:gd name="T5" fmla="*/ 1 h 1"/>
                <a:gd name="T6" fmla="*/ 0 w 1"/>
                <a:gd name="T7" fmla="*/ 1 h 1"/>
              </a:gdLst>
              <a:ahLst/>
              <a:cxnLst>
                <a:cxn ang="0">
                  <a:pos x="T0" y="T1"/>
                </a:cxn>
                <a:cxn ang="0">
                  <a:pos x="T2" y="T3"/>
                </a:cxn>
                <a:cxn ang="0">
                  <a:pos x="T4" y="T5"/>
                </a:cxn>
                <a:cxn ang="0">
                  <a:pos x="T6" y="T7"/>
                </a:cxn>
              </a:cxnLst>
              <a:rect l="0" t="0" r="r" b="b"/>
              <a:pathLst>
                <a:path w="1" h="1">
                  <a:moveTo>
                    <a:pt x="0" y="1"/>
                  </a:moveTo>
                  <a:lnTo>
                    <a:pt x="1" y="0"/>
                  </a:lnTo>
                  <a:lnTo>
                    <a:pt x="0" y="1"/>
                  </a:lnTo>
                  <a:lnTo>
                    <a:pt x="0" y="1"/>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85" name="Freeform 1409">
              <a:extLst>
                <a:ext uri="{FF2B5EF4-FFF2-40B4-BE49-F238E27FC236}">
                  <a16:creationId xmlns:a16="http://schemas.microsoft.com/office/drawing/2014/main" id="{007B7433-23CC-43D5-84F0-34891255A9BF}"/>
                </a:ext>
              </a:extLst>
            </p:cNvPr>
            <p:cNvSpPr>
              <a:spLocks/>
            </p:cNvSpPr>
            <p:nvPr/>
          </p:nvSpPr>
          <p:spPr bwMode="auto">
            <a:xfrm>
              <a:off x="4970068" y="5428697"/>
              <a:ext cx="15638" cy="18766"/>
            </a:xfrm>
            <a:custGeom>
              <a:avLst/>
              <a:gdLst>
                <a:gd name="T0" fmla="*/ 4 w 7"/>
                <a:gd name="T1" fmla="*/ 2 h 8"/>
                <a:gd name="T2" fmla="*/ 0 w 7"/>
                <a:gd name="T3" fmla="*/ 0 h 8"/>
                <a:gd name="T4" fmla="*/ 0 w 7"/>
                <a:gd name="T5" fmla="*/ 2 h 8"/>
                <a:gd name="T6" fmla="*/ 0 w 7"/>
                <a:gd name="T7" fmla="*/ 3 h 8"/>
                <a:gd name="T8" fmla="*/ 3 w 7"/>
                <a:gd name="T9" fmla="*/ 7 h 8"/>
                <a:gd name="T10" fmla="*/ 6 w 7"/>
                <a:gd name="T11" fmla="*/ 8 h 8"/>
                <a:gd name="T12" fmla="*/ 7 w 7"/>
                <a:gd name="T13" fmla="*/ 7 h 8"/>
                <a:gd name="T14" fmla="*/ 5 w 7"/>
                <a:gd name="T15" fmla="*/ 4 h 8"/>
                <a:gd name="T16" fmla="*/ 4 w 7"/>
                <a:gd name="T17"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8">
                  <a:moveTo>
                    <a:pt x="4" y="2"/>
                  </a:moveTo>
                  <a:lnTo>
                    <a:pt x="0" y="0"/>
                  </a:lnTo>
                  <a:lnTo>
                    <a:pt x="0" y="2"/>
                  </a:lnTo>
                  <a:lnTo>
                    <a:pt x="0" y="3"/>
                  </a:lnTo>
                  <a:lnTo>
                    <a:pt x="3" y="7"/>
                  </a:lnTo>
                  <a:lnTo>
                    <a:pt x="6" y="8"/>
                  </a:lnTo>
                  <a:lnTo>
                    <a:pt x="7" y="7"/>
                  </a:lnTo>
                  <a:lnTo>
                    <a:pt x="5" y="4"/>
                  </a:lnTo>
                  <a:lnTo>
                    <a:pt x="4" y="2"/>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86" name="Freeform 1410">
              <a:extLst>
                <a:ext uri="{FF2B5EF4-FFF2-40B4-BE49-F238E27FC236}">
                  <a16:creationId xmlns:a16="http://schemas.microsoft.com/office/drawing/2014/main" id="{7E8B988E-50AF-44A8-A903-B183E0040146}"/>
                </a:ext>
              </a:extLst>
            </p:cNvPr>
            <p:cNvSpPr>
              <a:spLocks/>
            </p:cNvSpPr>
            <p:nvPr/>
          </p:nvSpPr>
          <p:spPr bwMode="auto">
            <a:xfrm>
              <a:off x="2370965" y="5744586"/>
              <a:ext cx="35969" cy="20329"/>
            </a:xfrm>
            <a:custGeom>
              <a:avLst/>
              <a:gdLst>
                <a:gd name="T0" fmla="*/ 10 w 16"/>
                <a:gd name="T1" fmla="*/ 0 h 9"/>
                <a:gd name="T2" fmla="*/ 9 w 16"/>
                <a:gd name="T3" fmla="*/ 0 h 9"/>
                <a:gd name="T4" fmla="*/ 6 w 16"/>
                <a:gd name="T5" fmla="*/ 1 h 9"/>
                <a:gd name="T6" fmla="*/ 1 w 16"/>
                <a:gd name="T7" fmla="*/ 0 h 9"/>
                <a:gd name="T8" fmla="*/ 0 w 16"/>
                <a:gd name="T9" fmla="*/ 2 h 9"/>
                <a:gd name="T10" fmla="*/ 3 w 16"/>
                <a:gd name="T11" fmla="*/ 8 h 9"/>
                <a:gd name="T12" fmla="*/ 11 w 16"/>
                <a:gd name="T13" fmla="*/ 9 h 9"/>
                <a:gd name="T14" fmla="*/ 16 w 16"/>
                <a:gd name="T15" fmla="*/ 8 h 9"/>
                <a:gd name="T16" fmla="*/ 15 w 16"/>
                <a:gd name="T17" fmla="*/ 2 h 9"/>
                <a:gd name="T18" fmla="*/ 10 w 16"/>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9">
                  <a:moveTo>
                    <a:pt x="10" y="0"/>
                  </a:moveTo>
                  <a:lnTo>
                    <a:pt x="9" y="0"/>
                  </a:lnTo>
                  <a:lnTo>
                    <a:pt x="6" y="1"/>
                  </a:lnTo>
                  <a:lnTo>
                    <a:pt x="1" y="0"/>
                  </a:lnTo>
                  <a:lnTo>
                    <a:pt x="0" y="2"/>
                  </a:lnTo>
                  <a:lnTo>
                    <a:pt x="3" y="8"/>
                  </a:lnTo>
                  <a:lnTo>
                    <a:pt x="11" y="9"/>
                  </a:lnTo>
                  <a:lnTo>
                    <a:pt x="16" y="8"/>
                  </a:lnTo>
                  <a:lnTo>
                    <a:pt x="15" y="2"/>
                  </a:lnTo>
                  <a:lnTo>
                    <a:pt x="10" y="0"/>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87" name="Freeform 1411">
              <a:extLst>
                <a:ext uri="{FF2B5EF4-FFF2-40B4-BE49-F238E27FC236}">
                  <a16:creationId xmlns:a16="http://schemas.microsoft.com/office/drawing/2014/main" id="{30744183-2062-4199-AC99-CA514E495AA5}"/>
                </a:ext>
              </a:extLst>
            </p:cNvPr>
            <p:cNvSpPr>
              <a:spLocks/>
            </p:cNvSpPr>
            <p:nvPr/>
          </p:nvSpPr>
          <p:spPr bwMode="auto">
            <a:xfrm>
              <a:off x="2431955" y="5714873"/>
              <a:ext cx="9383" cy="10947"/>
            </a:xfrm>
            <a:custGeom>
              <a:avLst/>
              <a:gdLst>
                <a:gd name="T0" fmla="*/ 0 w 4"/>
                <a:gd name="T1" fmla="*/ 5 h 5"/>
                <a:gd name="T2" fmla="*/ 2 w 4"/>
                <a:gd name="T3" fmla="*/ 5 h 5"/>
                <a:gd name="T4" fmla="*/ 4 w 4"/>
                <a:gd name="T5" fmla="*/ 0 h 5"/>
                <a:gd name="T6" fmla="*/ 1 w 4"/>
                <a:gd name="T7" fmla="*/ 1 h 5"/>
                <a:gd name="T8" fmla="*/ 0 w 4"/>
                <a:gd name="T9" fmla="*/ 5 h 5"/>
              </a:gdLst>
              <a:ahLst/>
              <a:cxnLst>
                <a:cxn ang="0">
                  <a:pos x="T0" y="T1"/>
                </a:cxn>
                <a:cxn ang="0">
                  <a:pos x="T2" y="T3"/>
                </a:cxn>
                <a:cxn ang="0">
                  <a:pos x="T4" y="T5"/>
                </a:cxn>
                <a:cxn ang="0">
                  <a:pos x="T6" y="T7"/>
                </a:cxn>
                <a:cxn ang="0">
                  <a:pos x="T8" y="T9"/>
                </a:cxn>
              </a:cxnLst>
              <a:rect l="0" t="0" r="r" b="b"/>
              <a:pathLst>
                <a:path w="4" h="5">
                  <a:moveTo>
                    <a:pt x="0" y="5"/>
                  </a:moveTo>
                  <a:lnTo>
                    <a:pt x="2" y="5"/>
                  </a:lnTo>
                  <a:lnTo>
                    <a:pt x="4" y="0"/>
                  </a:lnTo>
                  <a:lnTo>
                    <a:pt x="1" y="1"/>
                  </a:lnTo>
                  <a:lnTo>
                    <a:pt x="0" y="5"/>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88" name="Freeform 1412">
              <a:extLst>
                <a:ext uri="{FF2B5EF4-FFF2-40B4-BE49-F238E27FC236}">
                  <a16:creationId xmlns:a16="http://schemas.microsoft.com/office/drawing/2014/main" id="{9AF23FA9-0D73-4D6C-B868-72CBEC4FA8CB}"/>
                </a:ext>
              </a:extLst>
            </p:cNvPr>
            <p:cNvSpPr>
              <a:spLocks/>
            </p:cNvSpPr>
            <p:nvPr/>
          </p:nvSpPr>
          <p:spPr bwMode="auto">
            <a:xfrm>
              <a:off x="5306295" y="4304319"/>
              <a:ext cx="364374" cy="498855"/>
            </a:xfrm>
            <a:custGeom>
              <a:avLst/>
              <a:gdLst>
                <a:gd name="T0" fmla="*/ 145 w 160"/>
                <a:gd name="T1" fmla="*/ 111 h 220"/>
                <a:gd name="T2" fmla="*/ 145 w 160"/>
                <a:gd name="T3" fmla="*/ 93 h 220"/>
                <a:gd name="T4" fmla="*/ 139 w 160"/>
                <a:gd name="T5" fmla="*/ 85 h 220"/>
                <a:gd name="T6" fmla="*/ 110 w 160"/>
                <a:gd name="T7" fmla="*/ 60 h 220"/>
                <a:gd name="T8" fmla="*/ 95 w 160"/>
                <a:gd name="T9" fmla="*/ 48 h 220"/>
                <a:gd name="T10" fmla="*/ 82 w 160"/>
                <a:gd name="T11" fmla="*/ 20 h 220"/>
                <a:gd name="T12" fmla="*/ 62 w 160"/>
                <a:gd name="T13" fmla="*/ 5 h 220"/>
                <a:gd name="T14" fmla="*/ 44 w 160"/>
                <a:gd name="T15" fmla="*/ 3 h 220"/>
                <a:gd name="T16" fmla="*/ 19 w 160"/>
                <a:gd name="T17" fmla="*/ 14 h 220"/>
                <a:gd name="T18" fmla="*/ 15 w 160"/>
                <a:gd name="T19" fmla="*/ 22 h 220"/>
                <a:gd name="T20" fmla="*/ 16 w 160"/>
                <a:gd name="T21" fmla="*/ 27 h 220"/>
                <a:gd name="T22" fmla="*/ 16 w 160"/>
                <a:gd name="T23" fmla="*/ 33 h 220"/>
                <a:gd name="T24" fmla="*/ 21 w 160"/>
                <a:gd name="T25" fmla="*/ 33 h 220"/>
                <a:gd name="T26" fmla="*/ 19 w 160"/>
                <a:gd name="T27" fmla="*/ 35 h 220"/>
                <a:gd name="T28" fmla="*/ 19 w 160"/>
                <a:gd name="T29" fmla="*/ 39 h 220"/>
                <a:gd name="T30" fmla="*/ 22 w 160"/>
                <a:gd name="T31" fmla="*/ 43 h 220"/>
                <a:gd name="T32" fmla="*/ 27 w 160"/>
                <a:gd name="T33" fmla="*/ 45 h 220"/>
                <a:gd name="T34" fmla="*/ 34 w 160"/>
                <a:gd name="T35" fmla="*/ 47 h 220"/>
                <a:gd name="T36" fmla="*/ 30 w 160"/>
                <a:gd name="T37" fmla="*/ 49 h 220"/>
                <a:gd name="T38" fmla="*/ 25 w 160"/>
                <a:gd name="T39" fmla="*/ 51 h 220"/>
                <a:gd name="T40" fmla="*/ 26 w 160"/>
                <a:gd name="T41" fmla="*/ 61 h 220"/>
                <a:gd name="T42" fmla="*/ 35 w 160"/>
                <a:gd name="T43" fmla="*/ 67 h 220"/>
                <a:gd name="T44" fmla="*/ 31 w 160"/>
                <a:gd name="T45" fmla="*/ 77 h 220"/>
                <a:gd name="T46" fmla="*/ 25 w 160"/>
                <a:gd name="T47" fmla="*/ 86 h 220"/>
                <a:gd name="T48" fmla="*/ 26 w 160"/>
                <a:gd name="T49" fmla="*/ 95 h 220"/>
                <a:gd name="T50" fmla="*/ 32 w 160"/>
                <a:gd name="T51" fmla="*/ 97 h 220"/>
                <a:gd name="T52" fmla="*/ 36 w 160"/>
                <a:gd name="T53" fmla="*/ 104 h 220"/>
                <a:gd name="T54" fmla="*/ 38 w 160"/>
                <a:gd name="T55" fmla="*/ 106 h 220"/>
                <a:gd name="T56" fmla="*/ 44 w 160"/>
                <a:gd name="T57" fmla="*/ 111 h 220"/>
                <a:gd name="T58" fmla="*/ 32 w 160"/>
                <a:gd name="T59" fmla="*/ 112 h 220"/>
                <a:gd name="T60" fmla="*/ 31 w 160"/>
                <a:gd name="T61" fmla="*/ 114 h 220"/>
                <a:gd name="T62" fmla="*/ 40 w 160"/>
                <a:gd name="T63" fmla="*/ 125 h 220"/>
                <a:gd name="T64" fmla="*/ 37 w 160"/>
                <a:gd name="T65" fmla="*/ 132 h 220"/>
                <a:gd name="T66" fmla="*/ 32 w 160"/>
                <a:gd name="T67" fmla="*/ 134 h 220"/>
                <a:gd name="T68" fmla="*/ 25 w 160"/>
                <a:gd name="T69" fmla="*/ 136 h 220"/>
                <a:gd name="T70" fmla="*/ 21 w 160"/>
                <a:gd name="T71" fmla="*/ 135 h 220"/>
                <a:gd name="T72" fmla="*/ 22 w 160"/>
                <a:gd name="T73" fmla="*/ 139 h 220"/>
                <a:gd name="T74" fmla="*/ 23 w 160"/>
                <a:gd name="T75" fmla="*/ 149 h 220"/>
                <a:gd name="T76" fmla="*/ 20 w 160"/>
                <a:gd name="T77" fmla="*/ 149 h 220"/>
                <a:gd name="T78" fmla="*/ 15 w 160"/>
                <a:gd name="T79" fmla="*/ 143 h 220"/>
                <a:gd name="T80" fmla="*/ 8 w 160"/>
                <a:gd name="T81" fmla="*/ 153 h 220"/>
                <a:gd name="T82" fmla="*/ 3 w 160"/>
                <a:gd name="T83" fmla="*/ 160 h 220"/>
                <a:gd name="T84" fmla="*/ 0 w 160"/>
                <a:gd name="T85" fmla="*/ 169 h 220"/>
                <a:gd name="T86" fmla="*/ 4 w 160"/>
                <a:gd name="T87" fmla="*/ 176 h 220"/>
                <a:gd name="T88" fmla="*/ 0 w 160"/>
                <a:gd name="T89" fmla="*/ 189 h 220"/>
                <a:gd name="T90" fmla="*/ 24 w 160"/>
                <a:gd name="T91" fmla="*/ 208 h 220"/>
                <a:gd name="T92" fmla="*/ 35 w 160"/>
                <a:gd name="T93" fmla="*/ 209 h 220"/>
                <a:gd name="T94" fmla="*/ 42 w 160"/>
                <a:gd name="T95" fmla="*/ 188 h 220"/>
                <a:gd name="T96" fmla="*/ 60 w 160"/>
                <a:gd name="T97" fmla="*/ 188 h 220"/>
                <a:gd name="T98" fmla="*/ 79 w 160"/>
                <a:gd name="T99" fmla="*/ 209 h 220"/>
                <a:gd name="T100" fmla="*/ 85 w 160"/>
                <a:gd name="T101" fmla="*/ 208 h 220"/>
                <a:gd name="T102" fmla="*/ 100 w 160"/>
                <a:gd name="T103" fmla="*/ 199 h 220"/>
                <a:gd name="T104" fmla="*/ 105 w 160"/>
                <a:gd name="T105" fmla="*/ 201 h 220"/>
                <a:gd name="T106" fmla="*/ 124 w 160"/>
                <a:gd name="T107" fmla="*/ 198 h 220"/>
                <a:gd name="T108" fmla="*/ 145 w 160"/>
                <a:gd name="T109" fmla="*/ 200 h 220"/>
                <a:gd name="T110" fmla="*/ 160 w 160"/>
                <a:gd name="T111" fmla="*/ 16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 h="220">
                  <a:moveTo>
                    <a:pt x="145" y="139"/>
                  </a:moveTo>
                  <a:lnTo>
                    <a:pt x="143" y="125"/>
                  </a:lnTo>
                  <a:lnTo>
                    <a:pt x="145" y="111"/>
                  </a:lnTo>
                  <a:lnTo>
                    <a:pt x="156" y="106"/>
                  </a:lnTo>
                  <a:lnTo>
                    <a:pt x="150" y="104"/>
                  </a:lnTo>
                  <a:lnTo>
                    <a:pt x="145" y="93"/>
                  </a:lnTo>
                  <a:lnTo>
                    <a:pt x="151" y="86"/>
                  </a:lnTo>
                  <a:lnTo>
                    <a:pt x="147" y="79"/>
                  </a:lnTo>
                  <a:lnTo>
                    <a:pt x="139" y="85"/>
                  </a:lnTo>
                  <a:lnTo>
                    <a:pt x="120" y="78"/>
                  </a:lnTo>
                  <a:lnTo>
                    <a:pt x="110" y="70"/>
                  </a:lnTo>
                  <a:lnTo>
                    <a:pt x="110" y="60"/>
                  </a:lnTo>
                  <a:lnTo>
                    <a:pt x="107" y="54"/>
                  </a:lnTo>
                  <a:lnTo>
                    <a:pt x="102" y="50"/>
                  </a:lnTo>
                  <a:lnTo>
                    <a:pt x="95" y="48"/>
                  </a:lnTo>
                  <a:lnTo>
                    <a:pt x="89" y="39"/>
                  </a:lnTo>
                  <a:lnTo>
                    <a:pt x="87" y="27"/>
                  </a:lnTo>
                  <a:lnTo>
                    <a:pt x="82" y="20"/>
                  </a:lnTo>
                  <a:lnTo>
                    <a:pt x="76" y="12"/>
                  </a:lnTo>
                  <a:lnTo>
                    <a:pt x="66" y="8"/>
                  </a:lnTo>
                  <a:lnTo>
                    <a:pt x="62" y="5"/>
                  </a:lnTo>
                  <a:lnTo>
                    <a:pt x="59" y="0"/>
                  </a:lnTo>
                  <a:lnTo>
                    <a:pt x="51" y="3"/>
                  </a:lnTo>
                  <a:lnTo>
                    <a:pt x="44" y="3"/>
                  </a:lnTo>
                  <a:lnTo>
                    <a:pt x="33" y="10"/>
                  </a:lnTo>
                  <a:lnTo>
                    <a:pt x="23" y="11"/>
                  </a:lnTo>
                  <a:lnTo>
                    <a:pt x="19" y="14"/>
                  </a:lnTo>
                  <a:lnTo>
                    <a:pt x="10" y="15"/>
                  </a:lnTo>
                  <a:lnTo>
                    <a:pt x="15" y="20"/>
                  </a:lnTo>
                  <a:lnTo>
                    <a:pt x="15" y="22"/>
                  </a:lnTo>
                  <a:lnTo>
                    <a:pt x="14" y="24"/>
                  </a:lnTo>
                  <a:lnTo>
                    <a:pt x="15" y="25"/>
                  </a:lnTo>
                  <a:lnTo>
                    <a:pt x="16" y="27"/>
                  </a:lnTo>
                  <a:lnTo>
                    <a:pt x="14" y="31"/>
                  </a:lnTo>
                  <a:lnTo>
                    <a:pt x="14" y="32"/>
                  </a:lnTo>
                  <a:lnTo>
                    <a:pt x="16" y="33"/>
                  </a:lnTo>
                  <a:lnTo>
                    <a:pt x="17" y="32"/>
                  </a:lnTo>
                  <a:lnTo>
                    <a:pt x="20" y="32"/>
                  </a:lnTo>
                  <a:lnTo>
                    <a:pt x="21" y="33"/>
                  </a:lnTo>
                  <a:lnTo>
                    <a:pt x="22" y="34"/>
                  </a:lnTo>
                  <a:lnTo>
                    <a:pt x="20" y="35"/>
                  </a:lnTo>
                  <a:lnTo>
                    <a:pt x="19" y="35"/>
                  </a:lnTo>
                  <a:lnTo>
                    <a:pt x="19" y="37"/>
                  </a:lnTo>
                  <a:lnTo>
                    <a:pt x="19" y="38"/>
                  </a:lnTo>
                  <a:lnTo>
                    <a:pt x="19" y="39"/>
                  </a:lnTo>
                  <a:lnTo>
                    <a:pt x="19" y="42"/>
                  </a:lnTo>
                  <a:lnTo>
                    <a:pt x="20" y="43"/>
                  </a:lnTo>
                  <a:lnTo>
                    <a:pt x="22" y="43"/>
                  </a:lnTo>
                  <a:lnTo>
                    <a:pt x="23" y="44"/>
                  </a:lnTo>
                  <a:lnTo>
                    <a:pt x="25" y="45"/>
                  </a:lnTo>
                  <a:lnTo>
                    <a:pt x="27" y="45"/>
                  </a:lnTo>
                  <a:lnTo>
                    <a:pt x="31" y="46"/>
                  </a:lnTo>
                  <a:lnTo>
                    <a:pt x="33" y="46"/>
                  </a:lnTo>
                  <a:lnTo>
                    <a:pt x="34" y="47"/>
                  </a:lnTo>
                  <a:lnTo>
                    <a:pt x="35" y="48"/>
                  </a:lnTo>
                  <a:lnTo>
                    <a:pt x="32" y="49"/>
                  </a:lnTo>
                  <a:lnTo>
                    <a:pt x="30" y="49"/>
                  </a:lnTo>
                  <a:lnTo>
                    <a:pt x="27" y="48"/>
                  </a:lnTo>
                  <a:lnTo>
                    <a:pt x="26" y="49"/>
                  </a:lnTo>
                  <a:lnTo>
                    <a:pt x="25" y="51"/>
                  </a:lnTo>
                  <a:lnTo>
                    <a:pt x="23" y="54"/>
                  </a:lnTo>
                  <a:lnTo>
                    <a:pt x="24" y="60"/>
                  </a:lnTo>
                  <a:lnTo>
                    <a:pt x="26" y="61"/>
                  </a:lnTo>
                  <a:lnTo>
                    <a:pt x="25" y="65"/>
                  </a:lnTo>
                  <a:lnTo>
                    <a:pt x="33" y="65"/>
                  </a:lnTo>
                  <a:lnTo>
                    <a:pt x="35" y="67"/>
                  </a:lnTo>
                  <a:lnTo>
                    <a:pt x="34" y="69"/>
                  </a:lnTo>
                  <a:lnTo>
                    <a:pt x="34" y="72"/>
                  </a:lnTo>
                  <a:lnTo>
                    <a:pt x="31" y="77"/>
                  </a:lnTo>
                  <a:lnTo>
                    <a:pt x="27" y="84"/>
                  </a:lnTo>
                  <a:lnTo>
                    <a:pt x="25" y="84"/>
                  </a:lnTo>
                  <a:lnTo>
                    <a:pt x="25" y="86"/>
                  </a:lnTo>
                  <a:lnTo>
                    <a:pt x="26" y="88"/>
                  </a:lnTo>
                  <a:lnTo>
                    <a:pt x="24" y="91"/>
                  </a:lnTo>
                  <a:lnTo>
                    <a:pt x="26" y="95"/>
                  </a:lnTo>
                  <a:lnTo>
                    <a:pt x="28" y="96"/>
                  </a:lnTo>
                  <a:lnTo>
                    <a:pt x="30" y="97"/>
                  </a:lnTo>
                  <a:lnTo>
                    <a:pt x="32" y="97"/>
                  </a:lnTo>
                  <a:lnTo>
                    <a:pt x="33" y="98"/>
                  </a:lnTo>
                  <a:lnTo>
                    <a:pt x="34" y="101"/>
                  </a:lnTo>
                  <a:lnTo>
                    <a:pt x="36" y="104"/>
                  </a:lnTo>
                  <a:lnTo>
                    <a:pt x="38" y="104"/>
                  </a:lnTo>
                  <a:lnTo>
                    <a:pt x="39" y="104"/>
                  </a:lnTo>
                  <a:lnTo>
                    <a:pt x="38" y="106"/>
                  </a:lnTo>
                  <a:lnTo>
                    <a:pt x="42" y="107"/>
                  </a:lnTo>
                  <a:lnTo>
                    <a:pt x="44" y="108"/>
                  </a:lnTo>
                  <a:lnTo>
                    <a:pt x="44" y="111"/>
                  </a:lnTo>
                  <a:lnTo>
                    <a:pt x="40" y="113"/>
                  </a:lnTo>
                  <a:lnTo>
                    <a:pt x="35" y="113"/>
                  </a:lnTo>
                  <a:lnTo>
                    <a:pt x="32" y="112"/>
                  </a:lnTo>
                  <a:lnTo>
                    <a:pt x="31" y="112"/>
                  </a:lnTo>
                  <a:lnTo>
                    <a:pt x="30" y="112"/>
                  </a:lnTo>
                  <a:lnTo>
                    <a:pt x="31" y="114"/>
                  </a:lnTo>
                  <a:lnTo>
                    <a:pt x="35" y="118"/>
                  </a:lnTo>
                  <a:lnTo>
                    <a:pt x="38" y="124"/>
                  </a:lnTo>
                  <a:lnTo>
                    <a:pt x="40" y="125"/>
                  </a:lnTo>
                  <a:lnTo>
                    <a:pt x="39" y="129"/>
                  </a:lnTo>
                  <a:lnTo>
                    <a:pt x="38" y="131"/>
                  </a:lnTo>
                  <a:lnTo>
                    <a:pt x="37" y="132"/>
                  </a:lnTo>
                  <a:lnTo>
                    <a:pt x="35" y="131"/>
                  </a:lnTo>
                  <a:lnTo>
                    <a:pt x="34" y="130"/>
                  </a:lnTo>
                  <a:lnTo>
                    <a:pt x="32" y="134"/>
                  </a:lnTo>
                  <a:lnTo>
                    <a:pt x="30" y="135"/>
                  </a:lnTo>
                  <a:lnTo>
                    <a:pt x="26" y="135"/>
                  </a:lnTo>
                  <a:lnTo>
                    <a:pt x="25" y="136"/>
                  </a:lnTo>
                  <a:lnTo>
                    <a:pt x="23" y="136"/>
                  </a:lnTo>
                  <a:lnTo>
                    <a:pt x="23" y="134"/>
                  </a:lnTo>
                  <a:lnTo>
                    <a:pt x="21" y="135"/>
                  </a:lnTo>
                  <a:lnTo>
                    <a:pt x="19" y="137"/>
                  </a:lnTo>
                  <a:lnTo>
                    <a:pt x="20" y="138"/>
                  </a:lnTo>
                  <a:lnTo>
                    <a:pt x="22" y="139"/>
                  </a:lnTo>
                  <a:lnTo>
                    <a:pt x="22" y="142"/>
                  </a:lnTo>
                  <a:lnTo>
                    <a:pt x="23" y="144"/>
                  </a:lnTo>
                  <a:lnTo>
                    <a:pt x="23" y="149"/>
                  </a:lnTo>
                  <a:lnTo>
                    <a:pt x="23" y="150"/>
                  </a:lnTo>
                  <a:lnTo>
                    <a:pt x="21" y="150"/>
                  </a:lnTo>
                  <a:lnTo>
                    <a:pt x="20" y="149"/>
                  </a:lnTo>
                  <a:lnTo>
                    <a:pt x="19" y="144"/>
                  </a:lnTo>
                  <a:lnTo>
                    <a:pt x="17" y="143"/>
                  </a:lnTo>
                  <a:lnTo>
                    <a:pt x="15" y="143"/>
                  </a:lnTo>
                  <a:lnTo>
                    <a:pt x="9" y="149"/>
                  </a:lnTo>
                  <a:lnTo>
                    <a:pt x="9" y="152"/>
                  </a:lnTo>
                  <a:lnTo>
                    <a:pt x="8" y="153"/>
                  </a:lnTo>
                  <a:lnTo>
                    <a:pt x="8" y="159"/>
                  </a:lnTo>
                  <a:lnTo>
                    <a:pt x="5" y="160"/>
                  </a:lnTo>
                  <a:lnTo>
                    <a:pt x="3" y="160"/>
                  </a:lnTo>
                  <a:lnTo>
                    <a:pt x="1" y="162"/>
                  </a:lnTo>
                  <a:lnTo>
                    <a:pt x="1" y="169"/>
                  </a:lnTo>
                  <a:lnTo>
                    <a:pt x="0" y="169"/>
                  </a:lnTo>
                  <a:lnTo>
                    <a:pt x="0" y="171"/>
                  </a:lnTo>
                  <a:lnTo>
                    <a:pt x="2" y="174"/>
                  </a:lnTo>
                  <a:lnTo>
                    <a:pt x="4" y="176"/>
                  </a:lnTo>
                  <a:lnTo>
                    <a:pt x="3" y="178"/>
                  </a:lnTo>
                  <a:lnTo>
                    <a:pt x="0" y="184"/>
                  </a:lnTo>
                  <a:lnTo>
                    <a:pt x="0" y="189"/>
                  </a:lnTo>
                  <a:lnTo>
                    <a:pt x="11" y="197"/>
                  </a:lnTo>
                  <a:lnTo>
                    <a:pt x="19" y="205"/>
                  </a:lnTo>
                  <a:lnTo>
                    <a:pt x="24" y="208"/>
                  </a:lnTo>
                  <a:lnTo>
                    <a:pt x="28" y="217"/>
                  </a:lnTo>
                  <a:lnTo>
                    <a:pt x="32" y="220"/>
                  </a:lnTo>
                  <a:lnTo>
                    <a:pt x="35" y="209"/>
                  </a:lnTo>
                  <a:lnTo>
                    <a:pt x="34" y="203"/>
                  </a:lnTo>
                  <a:lnTo>
                    <a:pt x="37" y="193"/>
                  </a:lnTo>
                  <a:lnTo>
                    <a:pt x="42" y="188"/>
                  </a:lnTo>
                  <a:lnTo>
                    <a:pt x="46" y="182"/>
                  </a:lnTo>
                  <a:lnTo>
                    <a:pt x="51" y="187"/>
                  </a:lnTo>
                  <a:lnTo>
                    <a:pt x="60" y="188"/>
                  </a:lnTo>
                  <a:lnTo>
                    <a:pt x="65" y="196"/>
                  </a:lnTo>
                  <a:lnTo>
                    <a:pt x="71" y="198"/>
                  </a:lnTo>
                  <a:lnTo>
                    <a:pt x="79" y="209"/>
                  </a:lnTo>
                  <a:lnTo>
                    <a:pt x="80" y="210"/>
                  </a:lnTo>
                  <a:lnTo>
                    <a:pt x="83" y="210"/>
                  </a:lnTo>
                  <a:lnTo>
                    <a:pt x="85" y="208"/>
                  </a:lnTo>
                  <a:lnTo>
                    <a:pt x="87" y="203"/>
                  </a:lnTo>
                  <a:lnTo>
                    <a:pt x="98" y="199"/>
                  </a:lnTo>
                  <a:lnTo>
                    <a:pt x="100" y="199"/>
                  </a:lnTo>
                  <a:lnTo>
                    <a:pt x="103" y="205"/>
                  </a:lnTo>
                  <a:lnTo>
                    <a:pt x="105" y="204"/>
                  </a:lnTo>
                  <a:lnTo>
                    <a:pt x="105" y="201"/>
                  </a:lnTo>
                  <a:lnTo>
                    <a:pt x="111" y="198"/>
                  </a:lnTo>
                  <a:lnTo>
                    <a:pt x="121" y="200"/>
                  </a:lnTo>
                  <a:lnTo>
                    <a:pt x="124" y="198"/>
                  </a:lnTo>
                  <a:lnTo>
                    <a:pt x="134" y="199"/>
                  </a:lnTo>
                  <a:lnTo>
                    <a:pt x="140" y="198"/>
                  </a:lnTo>
                  <a:lnTo>
                    <a:pt x="145" y="200"/>
                  </a:lnTo>
                  <a:lnTo>
                    <a:pt x="145" y="184"/>
                  </a:lnTo>
                  <a:lnTo>
                    <a:pt x="152" y="167"/>
                  </a:lnTo>
                  <a:lnTo>
                    <a:pt x="160" y="160"/>
                  </a:lnTo>
                  <a:lnTo>
                    <a:pt x="150" y="149"/>
                  </a:lnTo>
                  <a:lnTo>
                    <a:pt x="145" y="139"/>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89" name="Freeform 1413">
              <a:extLst>
                <a:ext uri="{FF2B5EF4-FFF2-40B4-BE49-F238E27FC236}">
                  <a16:creationId xmlns:a16="http://schemas.microsoft.com/office/drawing/2014/main" id="{5BF01DB2-C5C2-4FC7-9A93-71F919F80678}"/>
                </a:ext>
              </a:extLst>
            </p:cNvPr>
            <p:cNvSpPr>
              <a:spLocks/>
            </p:cNvSpPr>
            <p:nvPr/>
          </p:nvSpPr>
          <p:spPr bwMode="auto">
            <a:xfrm>
              <a:off x="5520540" y="3057966"/>
              <a:ext cx="4692" cy="25021"/>
            </a:xfrm>
            <a:custGeom>
              <a:avLst/>
              <a:gdLst>
                <a:gd name="T0" fmla="*/ 0 w 2"/>
                <a:gd name="T1" fmla="*/ 10 h 11"/>
                <a:gd name="T2" fmla="*/ 2 w 2"/>
                <a:gd name="T3" fmla="*/ 0 h 11"/>
                <a:gd name="T4" fmla="*/ 0 w 2"/>
                <a:gd name="T5" fmla="*/ 11 h 11"/>
                <a:gd name="T6" fmla="*/ 0 w 2"/>
                <a:gd name="T7" fmla="*/ 10 h 11"/>
              </a:gdLst>
              <a:ahLst/>
              <a:cxnLst>
                <a:cxn ang="0">
                  <a:pos x="T0" y="T1"/>
                </a:cxn>
                <a:cxn ang="0">
                  <a:pos x="T2" y="T3"/>
                </a:cxn>
                <a:cxn ang="0">
                  <a:pos x="T4" y="T5"/>
                </a:cxn>
                <a:cxn ang="0">
                  <a:pos x="T6" y="T7"/>
                </a:cxn>
              </a:cxnLst>
              <a:rect l="0" t="0" r="r" b="b"/>
              <a:pathLst>
                <a:path w="2" h="11">
                  <a:moveTo>
                    <a:pt x="0" y="10"/>
                  </a:moveTo>
                  <a:lnTo>
                    <a:pt x="2" y="0"/>
                  </a:lnTo>
                  <a:lnTo>
                    <a:pt x="0" y="11"/>
                  </a:lnTo>
                  <a:lnTo>
                    <a:pt x="0" y="10"/>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90" name="Freeform 1414">
              <a:extLst>
                <a:ext uri="{FF2B5EF4-FFF2-40B4-BE49-F238E27FC236}">
                  <a16:creationId xmlns:a16="http://schemas.microsoft.com/office/drawing/2014/main" id="{9BBB4924-9D3B-44ED-8F75-42F9ED0BC11C}"/>
                </a:ext>
              </a:extLst>
            </p:cNvPr>
            <p:cNvSpPr>
              <a:spLocks/>
            </p:cNvSpPr>
            <p:nvPr/>
          </p:nvSpPr>
          <p:spPr bwMode="auto">
            <a:xfrm>
              <a:off x="5398561" y="3082987"/>
              <a:ext cx="272108" cy="178274"/>
            </a:xfrm>
            <a:custGeom>
              <a:avLst/>
              <a:gdLst>
                <a:gd name="T0" fmla="*/ 120 w 120"/>
                <a:gd name="T1" fmla="*/ 44 h 78"/>
                <a:gd name="T2" fmla="*/ 114 w 120"/>
                <a:gd name="T3" fmla="*/ 29 h 78"/>
                <a:gd name="T4" fmla="*/ 109 w 120"/>
                <a:gd name="T5" fmla="*/ 25 h 78"/>
                <a:gd name="T6" fmla="*/ 98 w 120"/>
                <a:gd name="T7" fmla="*/ 26 h 78"/>
                <a:gd name="T8" fmla="*/ 87 w 120"/>
                <a:gd name="T9" fmla="*/ 24 h 78"/>
                <a:gd name="T10" fmla="*/ 82 w 120"/>
                <a:gd name="T11" fmla="*/ 23 h 78"/>
                <a:gd name="T12" fmla="*/ 78 w 120"/>
                <a:gd name="T13" fmla="*/ 20 h 78"/>
                <a:gd name="T14" fmla="*/ 73 w 120"/>
                <a:gd name="T15" fmla="*/ 18 h 78"/>
                <a:gd name="T16" fmla="*/ 69 w 120"/>
                <a:gd name="T17" fmla="*/ 14 h 78"/>
                <a:gd name="T18" fmla="*/ 62 w 120"/>
                <a:gd name="T19" fmla="*/ 17 h 78"/>
                <a:gd name="T20" fmla="*/ 62 w 120"/>
                <a:gd name="T21" fmla="*/ 19 h 78"/>
                <a:gd name="T22" fmla="*/ 60 w 120"/>
                <a:gd name="T23" fmla="*/ 22 h 78"/>
                <a:gd name="T24" fmla="*/ 60 w 120"/>
                <a:gd name="T25" fmla="*/ 33 h 78"/>
                <a:gd name="T26" fmla="*/ 59 w 120"/>
                <a:gd name="T27" fmla="*/ 39 h 78"/>
                <a:gd name="T28" fmla="*/ 51 w 120"/>
                <a:gd name="T29" fmla="*/ 39 h 78"/>
                <a:gd name="T30" fmla="*/ 45 w 120"/>
                <a:gd name="T31" fmla="*/ 36 h 78"/>
                <a:gd name="T32" fmla="*/ 41 w 120"/>
                <a:gd name="T33" fmla="*/ 36 h 78"/>
                <a:gd name="T34" fmla="*/ 38 w 120"/>
                <a:gd name="T35" fmla="*/ 31 h 78"/>
                <a:gd name="T36" fmla="*/ 43 w 120"/>
                <a:gd name="T37" fmla="*/ 25 h 78"/>
                <a:gd name="T38" fmla="*/ 48 w 120"/>
                <a:gd name="T39" fmla="*/ 19 h 78"/>
                <a:gd name="T40" fmla="*/ 53 w 120"/>
                <a:gd name="T41" fmla="*/ 8 h 78"/>
                <a:gd name="T42" fmla="*/ 54 w 120"/>
                <a:gd name="T43" fmla="*/ 0 h 78"/>
                <a:gd name="T44" fmla="*/ 52 w 120"/>
                <a:gd name="T45" fmla="*/ 11 h 78"/>
                <a:gd name="T46" fmla="*/ 45 w 120"/>
                <a:gd name="T47" fmla="*/ 21 h 78"/>
                <a:gd name="T48" fmla="*/ 37 w 120"/>
                <a:gd name="T49" fmla="*/ 31 h 78"/>
                <a:gd name="T50" fmla="*/ 31 w 120"/>
                <a:gd name="T51" fmla="*/ 35 h 78"/>
                <a:gd name="T52" fmla="*/ 17 w 120"/>
                <a:gd name="T53" fmla="*/ 36 h 78"/>
                <a:gd name="T54" fmla="*/ 14 w 120"/>
                <a:gd name="T55" fmla="*/ 40 h 78"/>
                <a:gd name="T56" fmla="*/ 14 w 120"/>
                <a:gd name="T57" fmla="*/ 47 h 78"/>
                <a:gd name="T58" fmla="*/ 10 w 120"/>
                <a:gd name="T59" fmla="*/ 57 h 78"/>
                <a:gd name="T60" fmla="*/ 8 w 120"/>
                <a:gd name="T61" fmla="*/ 60 h 78"/>
                <a:gd name="T62" fmla="*/ 2 w 120"/>
                <a:gd name="T63" fmla="*/ 65 h 78"/>
                <a:gd name="T64" fmla="*/ 0 w 120"/>
                <a:gd name="T65" fmla="*/ 67 h 78"/>
                <a:gd name="T66" fmla="*/ 9 w 120"/>
                <a:gd name="T67" fmla="*/ 70 h 78"/>
                <a:gd name="T68" fmla="*/ 52 w 120"/>
                <a:gd name="T69" fmla="*/ 78 h 78"/>
                <a:gd name="T70" fmla="*/ 84 w 120"/>
                <a:gd name="T71" fmla="*/ 78 h 78"/>
                <a:gd name="T72" fmla="*/ 103 w 120"/>
                <a:gd name="T73" fmla="*/ 74 h 78"/>
                <a:gd name="T74" fmla="*/ 118 w 120"/>
                <a:gd name="T75" fmla="*/ 71 h 78"/>
                <a:gd name="T76" fmla="*/ 117 w 120"/>
                <a:gd name="T77" fmla="*/ 65 h 78"/>
                <a:gd name="T78" fmla="*/ 117 w 120"/>
                <a:gd name="T79" fmla="*/ 54 h 78"/>
                <a:gd name="T80" fmla="*/ 120 w 120"/>
                <a:gd name="T81" fmla="*/ 4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0" h="78">
                  <a:moveTo>
                    <a:pt x="120" y="44"/>
                  </a:moveTo>
                  <a:lnTo>
                    <a:pt x="114" y="29"/>
                  </a:lnTo>
                  <a:lnTo>
                    <a:pt x="109" y="25"/>
                  </a:lnTo>
                  <a:lnTo>
                    <a:pt x="98" y="26"/>
                  </a:lnTo>
                  <a:lnTo>
                    <a:pt x="87" y="24"/>
                  </a:lnTo>
                  <a:lnTo>
                    <a:pt x="82" y="23"/>
                  </a:lnTo>
                  <a:lnTo>
                    <a:pt x="78" y="20"/>
                  </a:lnTo>
                  <a:lnTo>
                    <a:pt x="73" y="18"/>
                  </a:lnTo>
                  <a:lnTo>
                    <a:pt x="69" y="14"/>
                  </a:lnTo>
                  <a:lnTo>
                    <a:pt x="62" y="17"/>
                  </a:lnTo>
                  <a:lnTo>
                    <a:pt x="62" y="19"/>
                  </a:lnTo>
                  <a:lnTo>
                    <a:pt x="60" y="22"/>
                  </a:lnTo>
                  <a:lnTo>
                    <a:pt x="60" y="33"/>
                  </a:lnTo>
                  <a:lnTo>
                    <a:pt x="59" y="39"/>
                  </a:lnTo>
                  <a:lnTo>
                    <a:pt x="51" y="39"/>
                  </a:lnTo>
                  <a:lnTo>
                    <a:pt x="45" y="36"/>
                  </a:lnTo>
                  <a:lnTo>
                    <a:pt x="41" y="36"/>
                  </a:lnTo>
                  <a:lnTo>
                    <a:pt x="38" y="31"/>
                  </a:lnTo>
                  <a:lnTo>
                    <a:pt x="43" y="25"/>
                  </a:lnTo>
                  <a:lnTo>
                    <a:pt x="48" y="19"/>
                  </a:lnTo>
                  <a:lnTo>
                    <a:pt x="53" y="8"/>
                  </a:lnTo>
                  <a:lnTo>
                    <a:pt x="54" y="0"/>
                  </a:lnTo>
                  <a:lnTo>
                    <a:pt x="52" y="11"/>
                  </a:lnTo>
                  <a:lnTo>
                    <a:pt x="45" y="21"/>
                  </a:lnTo>
                  <a:lnTo>
                    <a:pt x="37" y="31"/>
                  </a:lnTo>
                  <a:lnTo>
                    <a:pt x="31" y="35"/>
                  </a:lnTo>
                  <a:lnTo>
                    <a:pt x="17" y="36"/>
                  </a:lnTo>
                  <a:lnTo>
                    <a:pt x="14" y="40"/>
                  </a:lnTo>
                  <a:lnTo>
                    <a:pt x="14" y="47"/>
                  </a:lnTo>
                  <a:lnTo>
                    <a:pt x="10" y="57"/>
                  </a:lnTo>
                  <a:lnTo>
                    <a:pt x="8" y="60"/>
                  </a:lnTo>
                  <a:lnTo>
                    <a:pt x="2" y="65"/>
                  </a:lnTo>
                  <a:lnTo>
                    <a:pt x="0" y="67"/>
                  </a:lnTo>
                  <a:lnTo>
                    <a:pt x="9" y="70"/>
                  </a:lnTo>
                  <a:lnTo>
                    <a:pt x="52" y="78"/>
                  </a:lnTo>
                  <a:lnTo>
                    <a:pt x="84" y="78"/>
                  </a:lnTo>
                  <a:lnTo>
                    <a:pt x="103" y="74"/>
                  </a:lnTo>
                  <a:lnTo>
                    <a:pt x="118" y="71"/>
                  </a:lnTo>
                  <a:lnTo>
                    <a:pt x="117" y="65"/>
                  </a:lnTo>
                  <a:lnTo>
                    <a:pt x="117" y="54"/>
                  </a:lnTo>
                  <a:lnTo>
                    <a:pt x="120" y="44"/>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91" name="Freeform 1415">
              <a:extLst>
                <a:ext uri="{FF2B5EF4-FFF2-40B4-BE49-F238E27FC236}">
                  <a16:creationId xmlns:a16="http://schemas.microsoft.com/office/drawing/2014/main" id="{F1C96FB0-8F8F-4D05-98F7-2943A51C2D89}"/>
                </a:ext>
              </a:extLst>
            </p:cNvPr>
            <p:cNvSpPr>
              <a:spLocks/>
            </p:cNvSpPr>
            <p:nvPr/>
          </p:nvSpPr>
          <p:spPr bwMode="auto">
            <a:xfrm>
              <a:off x="6668399" y="5689852"/>
              <a:ext cx="350300" cy="406590"/>
            </a:xfrm>
            <a:custGeom>
              <a:avLst/>
              <a:gdLst>
                <a:gd name="T0" fmla="*/ 110 w 154"/>
                <a:gd name="T1" fmla="*/ 18 h 179"/>
                <a:gd name="T2" fmla="*/ 94 w 154"/>
                <a:gd name="T3" fmla="*/ 26 h 179"/>
                <a:gd name="T4" fmla="*/ 64 w 154"/>
                <a:gd name="T5" fmla="*/ 44 h 179"/>
                <a:gd name="T6" fmla="*/ 58 w 154"/>
                <a:gd name="T7" fmla="*/ 46 h 179"/>
                <a:gd name="T8" fmla="*/ 50 w 154"/>
                <a:gd name="T9" fmla="*/ 45 h 179"/>
                <a:gd name="T10" fmla="*/ 46 w 154"/>
                <a:gd name="T11" fmla="*/ 43 h 179"/>
                <a:gd name="T12" fmla="*/ 41 w 154"/>
                <a:gd name="T13" fmla="*/ 37 h 179"/>
                <a:gd name="T14" fmla="*/ 35 w 154"/>
                <a:gd name="T15" fmla="*/ 34 h 179"/>
                <a:gd name="T16" fmla="*/ 32 w 154"/>
                <a:gd name="T17" fmla="*/ 28 h 179"/>
                <a:gd name="T18" fmla="*/ 29 w 154"/>
                <a:gd name="T19" fmla="*/ 27 h 179"/>
                <a:gd name="T20" fmla="*/ 21 w 154"/>
                <a:gd name="T21" fmla="*/ 28 h 179"/>
                <a:gd name="T22" fmla="*/ 21 w 154"/>
                <a:gd name="T23" fmla="*/ 42 h 179"/>
                <a:gd name="T24" fmla="*/ 21 w 154"/>
                <a:gd name="T25" fmla="*/ 44 h 179"/>
                <a:gd name="T26" fmla="*/ 21 w 154"/>
                <a:gd name="T27" fmla="*/ 49 h 179"/>
                <a:gd name="T28" fmla="*/ 20 w 154"/>
                <a:gd name="T29" fmla="*/ 55 h 179"/>
                <a:gd name="T30" fmla="*/ 19 w 154"/>
                <a:gd name="T31" fmla="*/ 62 h 179"/>
                <a:gd name="T32" fmla="*/ 20 w 154"/>
                <a:gd name="T33" fmla="*/ 68 h 179"/>
                <a:gd name="T34" fmla="*/ 19 w 154"/>
                <a:gd name="T35" fmla="*/ 72 h 179"/>
                <a:gd name="T36" fmla="*/ 18 w 154"/>
                <a:gd name="T37" fmla="*/ 78 h 179"/>
                <a:gd name="T38" fmla="*/ 17 w 154"/>
                <a:gd name="T39" fmla="*/ 80 h 179"/>
                <a:gd name="T40" fmla="*/ 18 w 154"/>
                <a:gd name="T41" fmla="*/ 82 h 179"/>
                <a:gd name="T42" fmla="*/ 16 w 154"/>
                <a:gd name="T43" fmla="*/ 91 h 179"/>
                <a:gd name="T44" fmla="*/ 18 w 154"/>
                <a:gd name="T45" fmla="*/ 95 h 179"/>
                <a:gd name="T46" fmla="*/ 11 w 154"/>
                <a:gd name="T47" fmla="*/ 107 h 179"/>
                <a:gd name="T48" fmla="*/ 7 w 154"/>
                <a:gd name="T49" fmla="*/ 122 h 179"/>
                <a:gd name="T50" fmla="*/ 4 w 154"/>
                <a:gd name="T51" fmla="*/ 157 h 179"/>
                <a:gd name="T52" fmla="*/ 0 w 154"/>
                <a:gd name="T53" fmla="*/ 163 h 179"/>
                <a:gd name="T54" fmla="*/ 0 w 154"/>
                <a:gd name="T55" fmla="*/ 168 h 179"/>
                <a:gd name="T56" fmla="*/ 0 w 154"/>
                <a:gd name="T57" fmla="*/ 168 h 179"/>
                <a:gd name="T58" fmla="*/ 2 w 154"/>
                <a:gd name="T59" fmla="*/ 173 h 179"/>
                <a:gd name="T60" fmla="*/ 42 w 154"/>
                <a:gd name="T61" fmla="*/ 179 h 179"/>
                <a:gd name="T62" fmla="*/ 54 w 154"/>
                <a:gd name="T63" fmla="*/ 166 h 179"/>
                <a:gd name="T64" fmla="*/ 54 w 154"/>
                <a:gd name="T65" fmla="*/ 164 h 179"/>
                <a:gd name="T66" fmla="*/ 64 w 154"/>
                <a:gd name="T67" fmla="*/ 148 h 179"/>
                <a:gd name="T68" fmla="*/ 92 w 154"/>
                <a:gd name="T69" fmla="*/ 143 h 179"/>
                <a:gd name="T70" fmla="*/ 94 w 154"/>
                <a:gd name="T71" fmla="*/ 138 h 179"/>
                <a:gd name="T72" fmla="*/ 97 w 154"/>
                <a:gd name="T73" fmla="*/ 126 h 179"/>
                <a:gd name="T74" fmla="*/ 112 w 154"/>
                <a:gd name="T75" fmla="*/ 118 h 179"/>
                <a:gd name="T76" fmla="*/ 112 w 154"/>
                <a:gd name="T77" fmla="*/ 117 h 179"/>
                <a:gd name="T78" fmla="*/ 77 w 154"/>
                <a:gd name="T79" fmla="*/ 82 h 179"/>
                <a:gd name="T80" fmla="*/ 72 w 154"/>
                <a:gd name="T81" fmla="*/ 78 h 179"/>
                <a:gd name="T82" fmla="*/ 99 w 154"/>
                <a:gd name="T83" fmla="*/ 71 h 179"/>
                <a:gd name="T84" fmla="*/ 143 w 154"/>
                <a:gd name="T85" fmla="*/ 62 h 179"/>
                <a:gd name="T86" fmla="*/ 154 w 154"/>
                <a:gd name="T87" fmla="*/ 49 h 179"/>
                <a:gd name="T88" fmla="*/ 143 w 154"/>
                <a:gd name="T89" fmla="*/ 0 h 179"/>
                <a:gd name="T90" fmla="*/ 110 w 154"/>
                <a:gd name="T91" fmla="*/ 1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4" h="179">
                  <a:moveTo>
                    <a:pt x="110" y="18"/>
                  </a:moveTo>
                  <a:lnTo>
                    <a:pt x="94" y="26"/>
                  </a:lnTo>
                  <a:lnTo>
                    <a:pt x="64" y="44"/>
                  </a:lnTo>
                  <a:lnTo>
                    <a:pt x="58" y="46"/>
                  </a:lnTo>
                  <a:lnTo>
                    <a:pt x="50" y="45"/>
                  </a:lnTo>
                  <a:lnTo>
                    <a:pt x="46" y="43"/>
                  </a:lnTo>
                  <a:lnTo>
                    <a:pt x="41" y="37"/>
                  </a:lnTo>
                  <a:lnTo>
                    <a:pt x="35" y="34"/>
                  </a:lnTo>
                  <a:lnTo>
                    <a:pt x="32" y="28"/>
                  </a:lnTo>
                  <a:lnTo>
                    <a:pt x="29" y="27"/>
                  </a:lnTo>
                  <a:lnTo>
                    <a:pt x="21" y="28"/>
                  </a:lnTo>
                  <a:lnTo>
                    <a:pt x="21" y="42"/>
                  </a:lnTo>
                  <a:lnTo>
                    <a:pt x="21" y="44"/>
                  </a:lnTo>
                  <a:lnTo>
                    <a:pt x="21" y="49"/>
                  </a:lnTo>
                  <a:lnTo>
                    <a:pt x="20" y="55"/>
                  </a:lnTo>
                  <a:lnTo>
                    <a:pt x="19" y="62"/>
                  </a:lnTo>
                  <a:lnTo>
                    <a:pt x="20" y="68"/>
                  </a:lnTo>
                  <a:lnTo>
                    <a:pt x="19" y="72"/>
                  </a:lnTo>
                  <a:lnTo>
                    <a:pt x="18" y="78"/>
                  </a:lnTo>
                  <a:lnTo>
                    <a:pt x="17" y="80"/>
                  </a:lnTo>
                  <a:lnTo>
                    <a:pt x="18" y="82"/>
                  </a:lnTo>
                  <a:lnTo>
                    <a:pt x="16" y="91"/>
                  </a:lnTo>
                  <a:lnTo>
                    <a:pt x="18" y="95"/>
                  </a:lnTo>
                  <a:lnTo>
                    <a:pt x="11" y="107"/>
                  </a:lnTo>
                  <a:lnTo>
                    <a:pt x="7" y="122"/>
                  </a:lnTo>
                  <a:lnTo>
                    <a:pt x="4" y="157"/>
                  </a:lnTo>
                  <a:lnTo>
                    <a:pt x="0" y="163"/>
                  </a:lnTo>
                  <a:lnTo>
                    <a:pt x="0" y="168"/>
                  </a:lnTo>
                  <a:lnTo>
                    <a:pt x="0" y="168"/>
                  </a:lnTo>
                  <a:lnTo>
                    <a:pt x="2" y="173"/>
                  </a:lnTo>
                  <a:lnTo>
                    <a:pt x="42" y="179"/>
                  </a:lnTo>
                  <a:lnTo>
                    <a:pt x="54" y="166"/>
                  </a:lnTo>
                  <a:lnTo>
                    <a:pt x="54" y="164"/>
                  </a:lnTo>
                  <a:lnTo>
                    <a:pt x="64" y="148"/>
                  </a:lnTo>
                  <a:lnTo>
                    <a:pt x="92" y="143"/>
                  </a:lnTo>
                  <a:lnTo>
                    <a:pt x="94" y="138"/>
                  </a:lnTo>
                  <a:lnTo>
                    <a:pt x="97" y="126"/>
                  </a:lnTo>
                  <a:lnTo>
                    <a:pt x="112" y="118"/>
                  </a:lnTo>
                  <a:lnTo>
                    <a:pt x="112" y="117"/>
                  </a:lnTo>
                  <a:lnTo>
                    <a:pt x="77" y="82"/>
                  </a:lnTo>
                  <a:lnTo>
                    <a:pt x="72" y="78"/>
                  </a:lnTo>
                  <a:lnTo>
                    <a:pt x="99" y="71"/>
                  </a:lnTo>
                  <a:lnTo>
                    <a:pt x="143" y="62"/>
                  </a:lnTo>
                  <a:lnTo>
                    <a:pt x="154" y="49"/>
                  </a:lnTo>
                  <a:lnTo>
                    <a:pt x="143" y="0"/>
                  </a:lnTo>
                  <a:lnTo>
                    <a:pt x="110" y="18"/>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92" name="Rectangle 1416">
              <a:extLst>
                <a:ext uri="{FF2B5EF4-FFF2-40B4-BE49-F238E27FC236}">
                  <a16:creationId xmlns:a16="http://schemas.microsoft.com/office/drawing/2014/main" id="{7392A799-5159-4FA5-A7A0-4446ACB4C450}"/>
                </a:ext>
              </a:extLst>
            </p:cNvPr>
            <p:cNvSpPr>
              <a:spLocks noChangeArrowheads="1"/>
            </p:cNvSpPr>
            <p:nvPr/>
          </p:nvSpPr>
          <p:spPr bwMode="auto">
            <a:xfrm>
              <a:off x="6715315" y="5785245"/>
              <a:ext cx="3128" cy="3128"/>
            </a:xfrm>
            <a:prstGeom prst="rect">
              <a:avLst/>
            </a:prstGeom>
            <a:solidFill>
              <a:schemeClr val="tx1">
                <a:lumMod val="85000"/>
                <a:lumOff val="15000"/>
              </a:schemeClr>
            </a:solidFill>
            <a:ln w="3175">
              <a:solidFill>
                <a:schemeClr val="bg1"/>
              </a:solidFill>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93" name="Freeform 1417">
              <a:extLst>
                <a:ext uri="{FF2B5EF4-FFF2-40B4-BE49-F238E27FC236}">
                  <a16:creationId xmlns:a16="http://schemas.microsoft.com/office/drawing/2014/main" id="{C79ED1A9-E18B-4D6A-8F0D-77F09289657A}"/>
                </a:ext>
              </a:extLst>
            </p:cNvPr>
            <p:cNvSpPr>
              <a:spLocks/>
            </p:cNvSpPr>
            <p:nvPr/>
          </p:nvSpPr>
          <p:spPr bwMode="auto">
            <a:xfrm>
              <a:off x="6715315" y="5785245"/>
              <a:ext cx="0" cy="0"/>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94" name="Freeform 1418">
              <a:extLst>
                <a:ext uri="{FF2B5EF4-FFF2-40B4-BE49-F238E27FC236}">
                  <a16:creationId xmlns:a16="http://schemas.microsoft.com/office/drawing/2014/main" id="{4C7CAD68-5586-4BC5-B9D7-D8D0C5267603}"/>
                </a:ext>
              </a:extLst>
            </p:cNvPr>
            <p:cNvSpPr>
              <a:spLocks/>
            </p:cNvSpPr>
            <p:nvPr/>
          </p:nvSpPr>
          <p:spPr bwMode="auto">
            <a:xfrm>
              <a:off x="3653314" y="2288573"/>
              <a:ext cx="42224" cy="126668"/>
            </a:xfrm>
            <a:custGeom>
              <a:avLst/>
              <a:gdLst>
                <a:gd name="T0" fmla="*/ 11 w 19"/>
                <a:gd name="T1" fmla="*/ 1 h 56"/>
                <a:gd name="T2" fmla="*/ 11 w 19"/>
                <a:gd name="T3" fmla="*/ 0 h 56"/>
                <a:gd name="T4" fmla="*/ 9 w 19"/>
                <a:gd name="T5" fmla="*/ 4 h 56"/>
                <a:gd name="T6" fmla="*/ 4 w 19"/>
                <a:gd name="T7" fmla="*/ 7 h 56"/>
                <a:gd name="T8" fmla="*/ 3 w 19"/>
                <a:gd name="T9" fmla="*/ 10 h 56"/>
                <a:gd name="T10" fmla="*/ 4 w 19"/>
                <a:gd name="T11" fmla="*/ 13 h 56"/>
                <a:gd name="T12" fmla="*/ 6 w 19"/>
                <a:gd name="T13" fmla="*/ 18 h 56"/>
                <a:gd name="T14" fmla="*/ 8 w 19"/>
                <a:gd name="T15" fmla="*/ 22 h 56"/>
                <a:gd name="T16" fmla="*/ 0 w 19"/>
                <a:gd name="T17" fmla="*/ 29 h 56"/>
                <a:gd name="T18" fmla="*/ 2 w 19"/>
                <a:gd name="T19" fmla="*/ 33 h 56"/>
                <a:gd name="T20" fmla="*/ 6 w 19"/>
                <a:gd name="T21" fmla="*/ 35 h 56"/>
                <a:gd name="T22" fmla="*/ 10 w 19"/>
                <a:gd name="T23" fmla="*/ 30 h 56"/>
                <a:gd name="T24" fmla="*/ 11 w 19"/>
                <a:gd name="T25" fmla="*/ 34 h 56"/>
                <a:gd name="T26" fmla="*/ 11 w 19"/>
                <a:gd name="T27" fmla="*/ 40 h 56"/>
                <a:gd name="T28" fmla="*/ 9 w 19"/>
                <a:gd name="T29" fmla="*/ 56 h 56"/>
                <a:gd name="T30" fmla="*/ 17 w 19"/>
                <a:gd name="T31" fmla="*/ 46 h 56"/>
                <a:gd name="T32" fmla="*/ 17 w 19"/>
                <a:gd name="T33" fmla="*/ 40 h 56"/>
                <a:gd name="T34" fmla="*/ 19 w 19"/>
                <a:gd name="T35" fmla="*/ 34 h 56"/>
                <a:gd name="T36" fmla="*/ 18 w 19"/>
                <a:gd name="T37" fmla="*/ 27 h 56"/>
                <a:gd name="T38" fmla="*/ 19 w 19"/>
                <a:gd name="T39" fmla="*/ 25 h 56"/>
                <a:gd name="T40" fmla="*/ 19 w 19"/>
                <a:gd name="T41" fmla="*/ 19 h 56"/>
                <a:gd name="T42" fmla="*/ 19 w 19"/>
                <a:gd name="T43" fmla="*/ 16 h 56"/>
                <a:gd name="T44" fmla="*/ 12 w 19"/>
                <a:gd name="T45" fmla="*/ 13 h 56"/>
                <a:gd name="T46" fmla="*/ 11 w 19"/>
                <a:gd name="T47" fmla="*/ 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 h="56">
                  <a:moveTo>
                    <a:pt x="11" y="1"/>
                  </a:moveTo>
                  <a:lnTo>
                    <a:pt x="11" y="0"/>
                  </a:lnTo>
                  <a:lnTo>
                    <a:pt x="9" y="4"/>
                  </a:lnTo>
                  <a:lnTo>
                    <a:pt x="4" y="7"/>
                  </a:lnTo>
                  <a:lnTo>
                    <a:pt x="3" y="10"/>
                  </a:lnTo>
                  <a:lnTo>
                    <a:pt x="4" y="13"/>
                  </a:lnTo>
                  <a:lnTo>
                    <a:pt x="6" y="18"/>
                  </a:lnTo>
                  <a:lnTo>
                    <a:pt x="8" y="22"/>
                  </a:lnTo>
                  <a:lnTo>
                    <a:pt x="0" y="29"/>
                  </a:lnTo>
                  <a:lnTo>
                    <a:pt x="2" y="33"/>
                  </a:lnTo>
                  <a:lnTo>
                    <a:pt x="6" y="35"/>
                  </a:lnTo>
                  <a:lnTo>
                    <a:pt x="10" y="30"/>
                  </a:lnTo>
                  <a:lnTo>
                    <a:pt x="11" y="34"/>
                  </a:lnTo>
                  <a:lnTo>
                    <a:pt x="11" y="40"/>
                  </a:lnTo>
                  <a:lnTo>
                    <a:pt x="9" y="56"/>
                  </a:lnTo>
                  <a:lnTo>
                    <a:pt x="17" y="46"/>
                  </a:lnTo>
                  <a:lnTo>
                    <a:pt x="17" y="40"/>
                  </a:lnTo>
                  <a:lnTo>
                    <a:pt x="19" y="34"/>
                  </a:lnTo>
                  <a:lnTo>
                    <a:pt x="18" y="27"/>
                  </a:lnTo>
                  <a:lnTo>
                    <a:pt x="19" y="25"/>
                  </a:lnTo>
                  <a:lnTo>
                    <a:pt x="19" y="19"/>
                  </a:lnTo>
                  <a:lnTo>
                    <a:pt x="19" y="16"/>
                  </a:lnTo>
                  <a:lnTo>
                    <a:pt x="12" y="13"/>
                  </a:lnTo>
                  <a:lnTo>
                    <a:pt x="11" y="1"/>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95" name="Freeform 1419">
              <a:extLst>
                <a:ext uri="{FF2B5EF4-FFF2-40B4-BE49-F238E27FC236}">
                  <a16:creationId xmlns:a16="http://schemas.microsoft.com/office/drawing/2014/main" id="{CDA9D7A3-ADEB-497C-A1BF-41746CF4E371}"/>
                </a:ext>
              </a:extLst>
            </p:cNvPr>
            <p:cNvSpPr>
              <a:spLocks/>
            </p:cNvSpPr>
            <p:nvPr/>
          </p:nvSpPr>
          <p:spPr bwMode="auto">
            <a:xfrm>
              <a:off x="3202928" y="2645121"/>
              <a:ext cx="71937" cy="111030"/>
            </a:xfrm>
            <a:custGeom>
              <a:avLst/>
              <a:gdLst>
                <a:gd name="T0" fmla="*/ 29 w 32"/>
                <a:gd name="T1" fmla="*/ 14 h 49"/>
                <a:gd name="T2" fmla="*/ 31 w 32"/>
                <a:gd name="T3" fmla="*/ 0 h 49"/>
                <a:gd name="T4" fmla="*/ 27 w 32"/>
                <a:gd name="T5" fmla="*/ 2 h 49"/>
                <a:gd name="T6" fmla="*/ 19 w 32"/>
                <a:gd name="T7" fmla="*/ 5 h 49"/>
                <a:gd name="T8" fmla="*/ 10 w 32"/>
                <a:gd name="T9" fmla="*/ 12 h 49"/>
                <a:gd name="T10" fmla="*/ 10 w 32"/>
                <a:gd name="T11" fmla="*/ 16 h 49"/>
                <a:gd name="T12" fmla="*/ 11 w 32"/>
                <a:gd name="T13" fmla="*/ 19 h 49"/>
                <a:gd name="T14" fmla="*/ 7 w 32"/>
                <a:gd name="T15" fmla="*/ 20 h 49"/>
                <a:gd name="T16" fmla="*/ 3 w 32"/>
                <a:gd name="T17" fmla="*/ 17 h 49"/>
                <a:gd name="T18" fmla="*/ 0 w 32"/>
                <a:gd name="T19" fmla="*/ 23 h 49"/>
                <a:gd name="T20" fmla="*/ 0 w 32"/>
                <a:gd name="T21" fmla="*/ 32 h 49"/>
                <a:gd name="T22" fmla="*/ 5 w 32"/>
                <a:gd name="T23" fmla="*/ 39 h 49"/>
                <a:gd name="T24" fmla="*/ 2 w 32"/>
                <a:gd name="T25" fmla="*/ 42 h 49"/>
                <a:gd name="T26" fmla="*/ 2 w 32"/>
                <a:gd name="T27" fmla="*/ 44 h 49"/>
                <a:gd name="T28" fmla="*/ 3 w 32"/>
                <a:gd name="T29" fmla="*/ 49 h 49"/>
                <a:gd name="T30" fmla="*/ 9 w 32"/>
                <a:gd name="T31" fmla="*/ 44 h 49"/>
                <a:gd name="T32" fmla="*/ 10 w 32"/>
                <a:gd name="T33" fmla="*/ 41 h 49"/>
                <a:gd name="T34" fmla="*/ 13 w 32"/>
                <a:gd name="T35" fmla="*/ 40 h 49"/>
                <a:gd name="T36" fmla="*/ 15 w 32"/>
                <a:gd name="T37" fmla="*/ 35 h 49"/>
                <a:gd name="T38" fmla="*/ 19 w 32"/>
                <a:gd name="T39" fmla="*/ 37 h 49"/>
                <a:gd name="T40" fmla="*/ 25 w 32"/>
                <a:gd name="T41" fmla="*/ 32 h 49"/>
                <a:gd name="T42" fmla="*/ 26 w 32"/>
                <a:gd name="T43" fmla="*/ 27 h 49"/>
                <a:gd name="T44" fmla="*/ 24 w 32"/>
                <a:gd name="T45" fmla="*/ 27 h 49"/>
                <a:gd name="T46" fmla="*/ 24 w 32"/>
                <a:gd name="T47" fmla="*/ 22 h 49"/>
                <a:gd name="T48" fmla="*/ 26 w 32"/>
                <a:gd name="T49" fmla="*/ 19 h 49"/>
                <a:gd name="T50" fmla="*/ 29 w 32"/>
                <a:gd name="T51" fmla="*/ 19 h 49"/>
                <a:gd name="T52" fmla="*/ 32 w 32"/>
                <a:gd name="T53" fmla="*/ 16 h 49"/>
                <a:gd name="T54" fmla="*/ 31 w 32"/>
                <a:gd name="T55" fmla="*/ 16 h 49"/>
                <a:gd name="T56" fmla="*/ 29 w 32"/>
                <a:gd name="T57" fmla="*/ 1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 h="49">
                  <a:moveTo>
                    <a:pt x="29" y="14"/>
                  </a:moveTo>
                  <a:lnTo>
                    <a:pt x="31" y="0"/>
                  </a:lnTo>
                  <a:lnTo>
                    <a:pt x="27" y="2"/>
                  </a:lnTo>
                  <a:lnTo>
                    <a:pt x="19" y="5"/>
                  </a:lnTo>
                  <a:lnTo>
                    <a:pt x="10" y="12"/>
                  </a:lnTo>
                  <a:lnTo>
                    <a:pt x="10" y="16"/>
                  </a:lnTo>
                  <a:lnTo>
                    <a:pt x="11" y="19"/>
                  </a:lnTo>
                  <a:lnTo>
                    <a:pt x="7" y="20"/>
                  </a:lnTo>
                  <a:lnTo>
                    <a:pt x="3" y="17"/>
                  </a:lnTo>
                  <a:lnTo>
                    <a:pt x="0" y="23"/>
                  </a:lnTo>
                  <a:lnTo>
                    <a:pt x="0" y="32"/>
                  </a:lnTo>
                  <a:lnTo>
                    <a:pt x="5" y="39"/>
                  </a:lnTo>
                  <a:lnTo>
                    <a:pt x="2" y="42"/>
                  </a:lnTo>
                  <a:lnTo>
                    <a:pt x="2" y="44"/>
                  </a:lnTo>
                  <a:lnTo>
                    <a:pt x="3" y="49"/>
                  </a:lnTo>
                  <a:lnTo>
                    <a:pt x="9" y="44"/>
                  </a:lnTo>
                  <a:lnTo>
                    <a:pt x="10" y="41"/>
                  </a:lnTo>
                  <a:lnTo>
                    <a:pt x="13" y="40"/>
                  </a:lnTo>
                  <a:lnTo>
                    <a:pt x="15" y="35"/>
                  </a:lnTo>
                  <a:lnTo>
                    <a:pt x="19" y="37"/>
                  </a:lnTo>
                  <a:lnTo>
                    <a:pt x="25" y="32"/>
                  </a:lnTo>
                  <a:lnTo>
                    <a:pt x="26" y="27"/>
                  </a:lnTo>
                  <a:lnTo>
                    <a:pt x="24" y="27"/>
                  </a:lnTo>
                  <a:lnTo>
                    <a:pt x="24" y="22"/>
                  </a:lnTo>
                  <a:lnTo>
                    <a:pt x="26" y="19"/>
                  </a:lnTo>
                  <a:lnTo>
                    <a:pt x="29" y="19"/>
                  </a:lnTo>
                  <a:lnTo>
                    <a:pt x="32" y="16"/>
                  </a:lnTo>
                  <a:lnTo>
                    <a:pt x="31" y="16"/>
                  </a:lnTo>
                  <a:lnTo>
                    <a:pt x="29" y="14"/>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96" name="Freeform 1420">
              <a:extLst>
                <a:ext uri="{FF2B5EF4-FFF2-40B4-BE49-F238E27FC236}">
                  <a16:creationId xmlns:a16="http://schemas.microsoft.com/office/drawing/2014/main" id="{193AC243-B346-4A0B-8D50-168805E10975}"/>
                </a:ext>
              </a:extLst>
            </p:cNvPr>
            <p:cNvSpPr>
              <a:spLocks/>
            </p:cNvSpPr>
            <p:nvPr/>
          </p:nvSpPr>
          <p:spPr bwMode="auto">
            <a:xfrm>
              <a:off x="3168524" y="2770225"/>
              <a:ext cx="34404" cy="20329"/>
            </a:xfrm>
            <a:custGeom>
              <a:avLst/>
              <a:gdLst>
                <a:gd name="T0" fmla="*/ 0 w 15"/>
                <a:gd name="T1" fmla="*/ 1 h 9"/>
                <a:gd name="T2" fmla="*/ 0 w 15"/>
                <a:gd name="T3" fmla="*/ 5 h 9"/>
                <a:gd name="T4" fmla="*/ 6 w 15"/>
                <a:gd name="T5" fmla="*/ 9 h 9"/>
                <a:gd name="T6" fmla="*/ 12 w 15"/>
                <a:gd name="T7" fmla="*/ 9 h 9"/>
                <a:gd name="T8" fmla="*/ 13 w 15"/>
                <a:gd name="T9" fmla="*/ 2 h 9"/>
                <a:gd name="T10" fmla="*/ 15 w 15"/>
                <a:gd name="T11" fmla="*/ 1 h 9"/>
                <a:gd name="T12" fmla="*/ 11 w 15"/>
                <a:gd name="T13" fmla="*/ 0 h 9"/>
                <a:gd name="T14" fmla="*/ 0 w 15"/>
                <a:gd name="T15" fmla="*/ 1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9">
                  <a:moveTo>
                    <a:pt x="0" y="1"/>
                  </a:moveTo>
                  <a:lnTo>
                    <a:pt x="0" y="5"/>
                  </a:lnTo>
                  <a:lnTo>
                    <a:pt x="6" y="9"/>
                  </a:lnTo>
                  <a:lnTo>
                    <a:pt x="12" y="9"/>
                  </a:lnTo>
                  <a:lnTo>
                    <a:pt x="13" y="2"/>
                  </a:lnTo>
                  <a:lnTo>
                    <a:pt x="15" y="1"/>
                  </a:lnTo>
                  <a:lnTo>
                    <a:pt x="11" y="0"/>
                  </a:lnTo>
                  <a:lnTo>
                    <a:pt x="0" y="1"/>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97" name="Freeform 1421">
              <a:extLst>
                <a:ext uri="{FF2B5EF4-FFF2-40B4-BE49-F238E27FC236}">
                  <a16:creationId xmlns:a16="http://schemas.microsoft.com/office/drawing/2014/main" id="{439DBD00-874C-439A-A641-A66E09006FD6}"/>
                </a:ext>
              </a:extLst>
            </p:cNvPr>
            <p:cNvSpPr>
              <a:spLocks/>
            </p:cNvSpPr>
            <p:nvPr/>
          </p:nvSpPr>
          <p:spPr bwMode="auto">
            <a:xfrm>
              <a:off x="3514133" y="2534090"/>
              <a:ext cx="51606" cy="34404"/>
            </a:xfrm>
            <a:custGeom>
              <a:avLst/>
              <a:gdLst>
                <a:gd name="T0" fmla="*/ 9 w 23"/>
                <a:gd name="T1" fmla="*/ 10 h 15"/>
                <a:gd name="T2" fmla="*/ 7 w 23"/>
                <a:gd name="T3" fmla="*/ 5 h 15"/>
                <a:gd name="T4" fmla="*/ 4 w 23"/>
                <a:gd name="T5" fmla="*/ 0 h 15"/>
                <a:gd name="T6" fmla="*/ 2 w 23"/>
                <a:gd name="T7" fmla="*/ 0 h 15"/>
                <a:gd name="T8" fmla="*/ 0 w 23"/>
                <a:gd name="T9" fmla="*/ 7 h 15"/>
                <a:gd name="T10" fmla="*/ 0 w 23"/>
                <a:gd name="T11" fmla="*/ 11 h 15"/>
                <a:gd name="T12" fmla="*/ 4 w 23"/>
                <a:gd name="T13" fmla="*/ 14 h 15"/>
                <a:gd name="T14" fmla="*/ 13 w 23"/>
                <a:gd name="T15" fmla="*/ 13 h 15"/>
                <a:gd name="T16" fmla="*/ 19 w 23"/>
                <a:gd name="T17" fmla="*/ 15 h 15"/>
                <a:gd name="T18" fmla="*/ 22 w 23"/>
                <a:gd name="T19" fmla="*/ 14 h 15"/>
                <a:gd name="T20" fmla="*/ 23 w 23"/>
                <a:gd name="T21" fmla="*/ 13 h 15"/>
                <a:gd name="T22" fmla="*/ 20 w 23"/>
                <a:gd name="T23" fmla="*/ 11 h 15"/>
                <a:gd name="T24" fmla="*/ 9 w 23"/>
                <a:gd name="T25"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15">
                  <a:moveTo>
                    <a:pt x="9" y="10"/>
                  </a:moveTo>
                  <a:lnTo>
                    <a:pt x="7" y="5"/>
                  </a:lnTo>
                  <a:lnTo>
                    <a:pt x="4" y="0"/>
                  </a:lnTo>
                  <a:lnTo>
                    <a:pt x="2" y="0"/>
                  </a:lnTo>
                  <a:lnTo>
                    <a:pt x="0" y="7"/>
                  </a:lnTo>
                  <a:lnTo>
                    <a:pt x="0" y="11"/>
                  </a:lnTo>
                  <a:lnTo>
                    <a:pt x="4" y="14"/>
                  </a:lnTo>
                  <a:lnTo>
                    <a:pt x="13" y="13"/>
                  </a:lnTo>
                  <a:lnTo>
                    <a:pt x="19" y="15"/>
                  </a:lnTo>
                  <a:lnTo>
                    <a:pt x="22" y="14"/>
                  </a:lnTo>
                  <a:lnTo>
                    <a:pt x="23" y="13"/>
                  </a:lnTo>
                  <a:lnTo>
                    <a:pt x="20" y="11"/>
                  </a:lnTo>
                  <a:lnTo>
                    <a:pt x="9" y="10"/>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98" name="Freeform 1422">
              <a:extLst>
                <a:ext uri="{FF2B5EF4-FFF2-40B4-BE49-F238E27FC236}">
                  <a16:creationId xmlns:a16="http://schemas.microsoft.com/office/drawing/2014/main" id="{85B214DA-E916-4B75-BA4B-18D7B167F1A8}"/>
                </a:ext>
              </a:extLst>
            </p:cNvPr>
            <p:cNvSpPr>
              <a:spLocks/>
            </p:cNvSpPr>
            <p:nvPr/>
          </p:nvSpPr>
          <p:spPr bwMode="auto">
            <a:xfrm>
              <a:off x="3507878" y="2571621"/>
              <a:ext cx="17202" cy="17202"/>
            </a:xfrm>
            <a:custGeom>
              <a:avLst/>
              <a:gdLst>
                <a:gd name="T0" fmla="*/ 3 w 8"/>
                <a:gd name="T1" fmla="*/ 0 h 7"/>
                <a:gd name="T2" fmla="*/ 0 w 8"/>
                <a:gd name="T3" fmla="*/ 0 h 7"/>
                <a:gd name="T4" fmla="*/ 0 w 8"/>
                <a:gd name="T5" fmla="*/ 4 h 7"/>
                <a:gd name="T6" fmla="*/ 3 w 8"/>
                <a:gd name="T7" fmla="*/ 7 h 7"/>
                <a:gd name="T8" fmla="*/ 7 w 8"/>
                <a:gd name="T9" fmla="*/ 5 h 7"/>
                <a:gd name="T10" fmla="*/ 8 w 8"/>
                <a:gd name="T11" fmla="*/ 3 h 7"/>
                <a:gd name="T12" fmla="*/ 6 w 8"/>
                <a:gd name="T13" fmla="*/ 1 h 7"/>
                <a:gd name="T14" fmla="*/ 3 w 8"/>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7">
                  <a:moveTo>
                    <a:pt x="3" y="0"/>
                  </a:moveTo>
                  <a:lnTo>
                    <a:pt x="0" y="0"/>
                  </a:lnTo>
                  <a:lnTo>
                    <a:pt x="0" y="4"/>
                  </a:lnTo>
                  <a:lnTo>
                    <a:pt x="3" y="7"/>
                  </a:lnTo>
                  <a:lnTo>
                    <a:pt x="7" y="5"/>
                  </a:lnTo>
                  <a:lnTo>
                    <a:pt x="8" y="3"/>
                  </a:lnTo>
                  <a:lnTo>
                    <a:pt x="6" y="1"/>
                  </a:lnTo>
                  <a:lnTo>
                    <a:pt x="3" y="0"/>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99" name="Freeform 1423">
              <a:extLst>
                <a:ext uri="{FF2B5EF4-FFF2-40B4-BE49-F238E27FC236}">
                  <a16:creationId xmlns:a16="http://schemas.microsoft.com/office/drawing/2014/main" id="{A4E5766D-EA44-4A45-B6F8-A5731DD8E5B9}"/>
                </a:ext>
              </a:extLst>
            </p:cNvPr>
            <p:cNvSpPr>
              <a:spLocks/>
            </p:cNvSpPr>
            <p:nvPr/>
          </p:nvSpPr>
          <p:spPr bwMode="auto">
            <a:xfrm>
              <a:off x="3284248" y="2616972"/>
              <a:ext cx="647430" cy="1226025"/>
            </a:xfrm>
            <a:custGeom>
              <a:avLst/>
              <a:gdLst>
                <a:gd name="T0" fmla="*/ 235 w 285"/>
                <a:gd name="T1" fmla="*/ 378 h 539"/>
                <a:gd name="T2" fmla="*/ 235 w 285"/>
                <a:gd name="T3" fmla="*/ 354 h 539"/>
                <a:gd name="T4" fmla="*/ 209 w 285"/>
                <a:gd name="T5" fmla="*/ 321 h 539"/>
                <a:gd name="T6" fmla="*/ 222 w 285"/>
                <a:gd name="T7" fmla="*/ 313 h 539"/>
                <a:gd name="T8" fmla="*/ 192 w 285"/>
                <a:gd name="T9" fmla="*/ 269 h 539"/>
                <a:gd name="T10" fmla="*/ 166 w 285"/>
                <a:gd name="T11" fmla="*/ 231 h 539"/>
                <a:gd name="T12" fmla="*/ 124 w 285"/>
                <a:gd name="T13" fmla="*/ 176 h 539"/>
                <a:gd name="T14" fmla="*/ 114 w 285"/>
                <a:gd name="T15" fmla="*/ 166 h 539"/>
                <a:gd name="T16" fmla="*/ 121 w 285"/>
                <a:gd name="T17" fmla="*/ 147 h 539"/>
                <a:gd name="T18" fmla="*/ 143 w 285"/>
                <a:gd name="T19" fmla="*/ 107 h 539"/>
                <a:gd name="T20" fmla="*/ 132 w 285"/>
                <a:gd name="T21" fmla="*/ 67 h 539"/>
                <a:gd name="T22" fmla="*/ 70 w 285"/>
                <a:gd name="T23" fmla="*/ 75 h 539"/>
                <a:gd name="T24" fmla="*/ 82 w 285"/>
                <a:gd name="T25" fmla="*/ 57 h 539"/>
                <a:gd name="T26" fmla="*/ 97 w 285"/>
                <a:gd name="T27" fmla="*/ 26 h 539"/>
                <a:gd name="T28" fmla="*/ 74 w 285"/>
                <a:gd name="T29" fmla="*/ 5 h 539"/>
                <a:gd name="T30" fmla="*/ 35 w 285"/>
                <a:gd name="T31" fmla="*/ 28 h 539"/>
                <a:gd name="T32" fmla="*/ 13 w 285"/>
                <a:gd name="T33" fmla="*/ 58 h 539"/>
                <a:gd name="T34" fmla="*/ 11 w 285"/>
                <a:gd name="T35" fmla="*/ 86 h 539"/>
                <a:gd name="T36" fmla="*/ 18 w 285"/>
                <a:gd name="T37" fmla="*/ 97 h 539"/>
                <a:gd name="T38" fmla="*/ 12 w 285"/>
                <a:gd name="T39" fmla="*/ 113 h 539"/>
                <a:gd name="T40" fmla="*/ 6 w 285"/>
                <a:gd name="T41" fmla="*/ 134 h 539"/>
                <a:gd name="T42" fmla="*/ 29 w 285"/>
                <a:gd name="T43" fmla="*/ 137 h 539"/>
                <a:gd name="T44" fmla="*/ 17 w 285"/>
                <a:gd name="T45" fmla="*/ 182 h 539"/>
                <a:gd name="T46" fmla="*/ 12 w 285"/>
                <a:gd name="T47" fmla="*/ 219 h 539"/>
                <a:gd name="T48" fmla="*/ 27 w 285"/>
                <a:gd name="T49" fmla="*/ 184 h 539"/>
                <a:gd name="T50" fmla="*/ 30 w 285"/>
                <a:gd name="T51" fmla="*/ 187 h 539"/>
                <a:gd name="T52" fmla="*/ 41 w 285"/>
                <a:gd name="T53" fmla="*/ 182 h 539"/>
                <a:gd name="T54" fmla="*/ 46 w 285"/>
                <a:gd name="T55" fmla="*/ 188 h 539"/>
                <a:gd name="T56" fmla="*/ 45 w 285"/>
                <a:gd name="T57" fmla="*/ 226 h 539"/>
                <a:gd name="T58" fmla="*/ 39 w 285"/>
                <a:gd name="T59" fmla="*/ 261 h 539"/>
                <a:gd name="T60" fmla="*/ 57 w 285"/>
                <a:gd name="T61" fmla="*/ 260 h 539"/>
                <a:gd name="T62" fmla="*/ 91 w 285"/>
                <a:gd name="T63" fmla="*/ 247 h 539"/>
                <a:gd name="T64" fmla="*/ 91 w 285"/>
                <a:gd name="T65" fmla="*/ 269 h 539"/>
                <a:gd name="T66" fmla="*/ 100 w 285"/>
                <a:gd name="T67" fmla="*/ 290 h 539"/>
                <a:gd name="T68" fmla="*/ 118 w 285"/>
                <a:gd name="T69" fmla="*/ 306 h 539"/>
                <a:gd name="T70" fmla="*/ 114 w 285"/>
                <a:gd name="T71" fmla="*/ 338 h 539"/>
                <a:gd name="T72" fmla="*/ 67 w 285"/>
                <a:gd name="T73" fmla="*/ 359 h 539"/>
                <a:gd name="T74" fmla="*/ 73 w 285"/>
                <a:gd name="T75" fmla="*/ 388 h 539"/>
                <a:gd name="T76" fmla="*/ 33 w 285"/>
                <a:gd name="T77" fmla="*/ 434 h 539"/>
                <a:gd name="T78" fmla="*/ 53 w 285"/>
                <a:gd name="T79" fmla="*/ 440 h 539"/>
                <a:gd name="T80" fmla="*/ 79 w 285"/>
                <a:gd name="T81" fmla="*/ 445 h 539"/>
                <a:gd name="T82" fmla="*/ 107 w 285"/>
                <a:gd name="T83" fmla="*/ 457 h 539"/>
                <a:gd name="T84" fmla="*/ 115 w 285"/>
                <a:gd name="T85" fmla="*/ 462 h 539"/>
                <a:gd name="T86" fmla="*/ 69 w 285"/>
                <a:gd name="T87" fmla="*/ 480 h 539"/>
                <a:gd name="T88" fmla="*/ 18 w 285"/>
                <a:gd name="T89" fmla="*/ 539 h 539"/>
                <a:gd name="T90" fmla="*/ 38 w 285"/>
                <a:gd name="T91" fmla="*/ 536 h 539"/>
                <a:gd name="T92" fmla="*/ 89 w 285"/>
                <a:gd name="T93" fmla="*/ 524 h 539"/>
                <a:gd name="T94" fmla="*/ 120 w 285"/>
                <a:gd name="T95" fmla="*/ 497 h 539"/>
                <a:gd name="T96" fmla="*/ 150 w 285"/>
                <a:gd name="T97" fmla="*/ 504 h 539"/>
                <a:gd name="T98" fmla="*/ 173 w 285"/>
                <a:gd name="T99" fmla="*/ 489 h 539"/>
                <a:gd name="T100" fmla="*/ 217 w 285"/>
                <a:gd name="T101" fmla="*/ 493 h 539"/>
                <a:gd name="T102" fmla="*/ 272 w 285"/>
                <a:gd name="T103" fmla="*/ 463 h 539"/>
                <a:gd name="T104" fmla="*/ 252 w 285"/>
                <a:gd name="T105" fmla="*/ 446 h 539"/>
                <a:gd name="T106" fmla="*/ 262 w 285"/>
                <a:gd name="T107" fmla="*/ 436 h 539"/>
                <a:gd name="T108" fmla="*/ 281 w 285"/>
                <a:gd name="T109" fmla="*/ 417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5" h="539">
                  <a:moveTo>
                    <a:pt x="276" y="374"/>
                  </a:moveTo>
                  <a:lnTo>
                    <a:pt x="270" y="370"/>
                  </a:lnTo>
                  <a:lnTo>
                    <a:pt x="265" y="367"/>
                  </a:lnTo>
                  <a:lnTo>
                    <a:pt x="256" y="366"/>
                  </a:lnTo>
                  <a:lnTo>
                    <a:pt x="241" y="370"/>
                  </a:lnTo>
                  <a:lnTo>
                    <a:pt x="235" y="378"/>
                  </a:lnTo>
                  <a:lnTo>
                    <a:pt x="232" y="376"/>
                  </a:lnTo>
                  <a:lnTo>
                    <a:pt x="226" y="375"/>
                  </a:lnTo>
                  <a:lnTo>
                    <a:pt x="222" y="374"/>
                  </a:lnTo>
                  <a:lnTo>
                    <a:pt x="226" y="368"/>
                  </a:lnTo>
                  <a:lnTo>
                    <a:pt x="233" y="359"/>
                  </a:lnTo>
                  <a:lnTo>
                    <a:pt x="235" y="354"/>
                  </a:lnTo>
                  <a:lnTo>
                    <a:pt x="235" y="348"/>
                  </a:lnTo>
                  <a:lnTo>
                    <a:pt x="228" y="339"/>
                  </a:lnTo>
                  <a:lnTo>
                    <a:pt x="225" y="336"/>
                  </a:lnTo>
                  <a:lnTo>
                    <a:pt x="222" y="332"/>
                  </a:lnTo>
                  <a:lnTo>
                    <a:pt x="219" y="330"/>
                  </a:lnTo>
                  <a:lnTo>
                    <a:pt x="209" y="321"/>
                  </a:lnTo>
                  <a:lnTo>
                    <a:pt x="213" y="319"/>
                  </a:lnTo>
                  <a:lnTo>
                    <a:pt x="219" y="327"/>
                  </a:lnTo>
                  <a:lnTo>
                    <a:pt x="228" y="328"/>
                  </a:lnTo>
                  <a:lnTo>
                    <a:pt x="228" y="327"/>
                  </a:lnTo>
                  <a:lnTo>
                    <a:pt x="227" y="317"/>
                  </a:lnTo>
                  <a:lnTo>
                    <a:pt x="222" y="313"/>
                  </a:lnTo>
                  <a:lnTo>
                    <a:pt x="216" y="305"/>
                  </a:lnTo>
                  <a:lnTo>
                    <a:pt x="214" y="295"/>
                  </a:lnTo>
                  <a:lnTo>
                    <a:pt x="208" y="287"/>
                  </a:lnTo>
                  <a:lnTo>
                    <a:pt x="206" y="281"/>
                  </a:lnTo>
                  <a:lnTo>
                    <a:pt x="199" y="272"/>
                  </a:lnTo>
                  <a:lnTo>
                    <a:pt x="192" y="269"/>
                  </a:lnTo>
                  <a:lnTo>
                    <a:pt x="183" y="267"/>
                  </a:lnTo>
                  <a:lnTo>
                    <a:pt x="181" y="264"/>
                  </a:lnTo>
                  <a:lnTo>
                    <a:pt x="177" y="256"/>
                  </a:lnTo>
                  <a:lnTo>
                    <a:pt x="173" y="248"/>
                  </a:lnTo>
                  <a:lnTo>
                    <a:pt x="169" y="239"/>
                  </a:lnTo>
                  <a:lnTo>
                    <a:pt x="166" y="231"/>
                  </a:lnTo>
                  <a:lnTo>
                    <a:pt x="164" y="206"/>
                  </a:lnTo>
                  <a:lnTo>
                    <a:pt x="158" y="202"/>
                  </a:lnTo>
                  <a:lnTo>
                    <a:pt x="151" y="194"/>
                  </a:lnTo>
                  <a:lnTo>
                    <a:pt x="147" y="187"/>
                  </a:lnTo>
                  <a:lnTo>
                    <a:pt x="128" y="177"/>
                  </a:lnTo>
                  <a:lnTo>
                    <a:pt x="124" y="176"/>
                  </a:lnTo>
                  <a:lnTo>
                    <a:pt x="113" y="180"/>
                  </a:lnTo>
                  <a:lnTo>
                    <a:pt x="103" y="177"/>
                  </a:lnTo>
                  <a:lnTo>
                    <a:pt x="103" y="176"/>
                  </a:lnTo>
                  <a:lnTo>
                    <a:pt x="104" y="171"/>
                  </a:lnTo>
                  <a:lnTo>
                    <a:pt x="108" y="167"/>
                  </a:lnTo>
                  <a:lnTo>
                    <a:pt x="114" y="166"/>
                  </a:lnTo>
                  <a:lnTo>
                    <a:pt x="120" y="165"/>
                  </a:lnTo>
                  <a:lnTo>
                    <a:pt x="127" y="161"/>
                  </a:lnTo>
                  <a:lnTo>
                    <a:pt x="119" y="153"/>
                  </a:lnTo>
                  <a:lnTo>
                    <a:pt x="116" y="150"/>
                  </a:lnTo>
                  <a:lnTo>
                    <a:pt x="115" y="147"/>
                  </a:lnTo>
                  <a:lnTo>
                    <a:pt x="121" y="147"/>
                  </a:lnTo>
                  <a:lnTo>
                    <a:pt x="125" y="145"/>
                  </a:lnTo>
                  <a:lnTo>
                    <a:pt x="129" y="139"/>
                  </a:lnTo>
                  <a:lnTo>
                    <a:pt x="130" y="134"/>
                  </a:lnTo>
                  <a:lnTo>
                    <a:pt x="139" y="121"/>
                  </a:lnTo>
                  <a:lnTo>
                    <a:pt x="140" y="114"/>
                  </a:lnTo>
                  <a:lnTo>
                    <a:pt x="143" y="107"/>
                  </a:lnTo>
                  <a:lnTo>
                    <a:pt x="146" y="96"/>
                  </a:lnTo>
                  <a:lnTo>
                    <a:pt x="154" y="85"/>
                  </a:lnTo>
                  <a:lnTo>
                    <a:pt x="154" y="73"/>
                  </a:lnTo>
                  <a:lnTo>
                    <a:pt x="152" y="67"/>
                  </a:lnTo>
                  <a:lnTo>
                    <a:pt x="141" y="66"/>
                  </a:lnTo>
                  <a:lnTo>
                    <a:pt x="132" y="67"/>
                  </a:lnTo>
                  <a:lnTo>
                    <a:pt x="117" y="65"/>
                  </a:lnTo>
                  <a:lnTo>
                    <a:pt x="109" y="66"/>
                  </a:lnTo>
                  <a:lnTo>
                    <a:pt x="102" y="64"/>
                  </a:lnTo>
                  <a:lnTo>
                    <a:pt x="78" y="73"/>
                  </a:lnTo>
                  <a:lnTo>
                    <a:pt x="73" y="77"/>
                  </a:lnTo>
                  <a:lnTo>
                    <a:pt x="70" y="75"/>
                  </a:lnTo>
                  <a:lnTo>
                    <a:pt x="71" y="69"/>
                  </a:lnTo>
                  <a:lnTo>
                    <a:pt x="71" y="67"/>
                  </a:lnTo>
                  <a:lnTo>
                    <a:pt x="65" y="69"/>
                  </a:lnTo>
                  <a:lnTo>
                    <a:pt x="65" y="66"/>
                  </a:lnTo>
                  <a:lnTo>
                    <a:pt x="75" y="63"/>
                  </a:lnTo>
                  <a:lnTo>
                    <a:pt x="82" y="57"/>
                  </a:lnTo>
                  <a:lnTo>
                    <a:pt x="70" y="56"/>
                  </a:lnTo>
                  <a:lnTo>
                    <a:pt x="71" y="51"/>
                  </a:lnTo>
                  <a:lnTo>
                    <a:pt x="72" y="52"/>
                  </a:lnTo>
                  <a:lnTo>
                    <a:pt x="79" y="43"/>
                  </a:lnTo>
                  <a:lnTo>
                    <a:pt x="92" y="35"/>
                  </a:lnTo>
                  <a:lnTo>
                    <a:pt x="97" y="26"/>
                  </a:lnTo>
                  <a:lnTo>
                    <a:pt x="106" y="20"/>
                  </a:lnTo>
                  <a:lnTo>
                    <a:pt x="108" y="3"/>
                  </a:lnTo>
                  <a:lnTo>
                    <a:pt x="100" y="0"/>
                  </a:lnTo>
                  <a:lnTo>
                    <a:pt x="91" y="4"/>
                  </a:lnTo>
                  <a:lnTo>
                    <a:pt x="82" y="5"/>
                  </a:lnTo>
                  <a:lnTo>
                    <a:pt x="74" y="5"/>
                  </a:lnTo>
                  <a:lnTo>
                    <a:pt x="63" y="8"/>
                  </a:lnTo>
                  <a:lnTo>
                    <a:pt x="62" y="7"/>
                  </a:lnTo>
                  <a:lnTo>
                    <a:pt x="49" y="4"/>
                  </a:lnTo>
                  <a:lnTo>
                    <a:pt x="42" y="6"/>
                  </a:lnTo>
                  <a:lnTo>
                    <a:pt x="36" y="18"/>
                  </a:lnTo>
                  <a:lnTo>
                    <a:pt x="35" y="28"/>
                  </a:lnTo>
                  <a:lnTo>
                    <a:pt x="27" y="28"/>
                  </a:lnTo>
                  <a:lnTo>
                    <a:pt x="28" y="38"/>
                  </a:lnTo>
                  <a:lnTo>
                    <a:pt x="24" y="40"/>
                  </a:lnTo>
                  <a:lnTo>
                    <a:pt x="25" y="43"/>
                  </a:lnTo>
                  <a:lnTo>
                    <a:pt x="30" y="49"/>
                  </a:lnTo>
                  <a:lnTo>
                    <a:pt x="13" y="58"/>
                  </a:lnTo>
                  <a:lnTo>
                    <a:pt x="13" y="72"/>
                  </a:lnTo>
                  <a:lnTo>
                    <a:pt x="17" y="75"/>
                  </a:lnTo>
                  <a:lnTo>
                    <a:pt x="16" y="76"/>
                  </a:lnTo>
                  <a:lnTo>
                    <a:pt x="12" y="75"/>
                  </a:lnTo>
                  <a:lnTo>
                    <a:pt x="9" y="76"/>
                  </a:lnTo>
                  <a:lnTo>
                    <a:pt x="11" y="86"/>
                  </a:lnTo>
                  <a:lnTo>
                    <a:pt x="15" y="87"/>
                  </a:lnTo>
                  <a:lnTo>
                    <a:pt x="22" y="85"/>
                  </a:lnTo>
                  <a:lnTo>
                    <a:pt x="22" y="88"/>
                  </a:lnTo>
                  <a:lnTo>
                    <a:pt x="17" y="90"/>
                  </a:lnTo>
                  <a:lnTo>
                    <a:pt x="22" y="91"/>
                  </a:lnTo>
                  <a:lnTo>
                    <a:pt x="18" y="97"/>
                  </a:lnTo>
                  <a:lnTo>
                    <a:pt x="17" y="100"/>
                  </a:lnTo>
                  <a:lnTo>
                    <a:pt x="18" y="104"/>
                  </a:lnTo>
                  <a:lnTo>
                    <a:pt x="16" y="104"/>
                  </a:lnTo>
                  <a:lnTo>
                    <a:pt x="14" y="108"/>
                  </a:lnTo>
                  <a:lnTo>
                    <a:pt x="14" y="111"/>
                  </a:lnTo>
                  <a:lnTo>
                    <a:pt x="12" y="113"/>
                  </a:lnTo>
                  <a:lnTo>
                    <a:pt x="11" y="118"/>
                  </a:lnTo>
                  <a:lnTo>
                    <a:pt x="9" y="127"/>
                  </a:lnTo>
                  <a:lnTo>
                    <a:pt x="3" y="129"/>
                  </a:lnTo>
                  <a:lnTo>
                    <a:pt x="0" y="131"/>
                  </a:lnTo>
                  <a:lnTo>
                    <a:pt x="0" y="133"/>
                  </a:lnTo>
                  <a:lnTo>
                    <a:pt x="6" y="134"/>
                  </a:lnTo>
                  <a:lnTo>
                    <a:pt x="6" y="139"/>
                  </a:lnTo>
                  <a:lnTo>
                    <a:pt x="15" y="147"/>
                  </a:lnTo>
                  <a:lnTo>
                    <a:pt x="22" y="143"/>
                  </a:lnTo>
                  <a:lnTo>
                    <a:pt x="28" y="136"/>
                  </a:lnTo>
                  <a:lnTo>
                    <a:pt x="29" y="135"/>
                  </a:lnTo>
                  <a:lnTo>
                    <a:pt x="29" y="137"/>
                  </a:lnTo>
                  <a:lnTo>
                    <a:pt x="29" y="141"/>
                  </a:lnTo>
                  <a:lnTo>
                    <a:pt x="22" y="160"/>
                  </a:lnTo>
                  <a:lnTo>
                    <a:pt x="19" y="168"/>
                  </a:lnTo>
                  <a:lnTo>
                    <a:pt x="19" y="171"/>
                  </a:lnTo>
                  <a:lnTo>
                    <a:pt x="18" y="175"/>
                  </a:lnTo>
                  <a:lnTo>
                    <a:pt x="17" y="182"/>
                  </a:lnTo>
                  <a:lnTo>
                    <a:pt x="17" y="188"/>
                  </a:lnTo>
                  <a:lnTo>
                    <a:pt x="20" y="187"/>
                  </a:lnTo>
                  <a:lnTo>
                    <a:pt x="22" y="190"/>
                  </a:lnTo>
                  <a:lnTo>
                    <a:pt x="22" y="193"/>
                  </a:lnTo>
                  <a:lnTo>
                    <a:pt x="16" y="204"/>
                  </a:lnTo>
                  <a:lnTo>
                    <a:pt x="12" y="219"/>
                  </a:lnTo>
                  <a:lnTo>
                    <a:pt x="12" y="222"/>
                  </a:lnTo>
                  <a:lnTo>
                    <a:pt x="16" y="222"/>
                  </a:lnTo>
                  <a:lnTo>
                    <a:pt x="18" y="218"/>
                  </a:lnTo>
                  <a:lnTo>
                    <a:pt x="20" y="211"/>
                  </a:lnTo>
                  <a:lnTo>
                    <a:pt x="28" y="193"/>
                  </a:lnTo>
                  <a:lnTo>
                    <a:pt x="27" y="184"/>
                  </a:lnTo>
                  <a:lnTo>
                    <a:pt x="25" y="179"/>
                  </a:lnTo>
                  <a:lnTo>
                    <a:pt x="25" y="177"/>
                  </a:lnTo>
                  <a:lnTo>
                    <a:pt x="36" y="164"/>
                  </a:lnTo>
                  <a:lnTo>
                    <a:pt x="35" y="168"/>
                  </a:lnTo>
                  <a:lnTo>
                    <a:pt x="30" y="179"/>
                  </a:lnTo>
                  <a:lnTo>
                    <a:pt x="30" y="187"/>
                  </a:lnTo>
                  <a:lnTo>
                    <a:pt x="31" y="184"/>
                  </a:lnTo>
                  <a:lnTo>
                    <a:pt x="34" y="184"/>
                  </a:lnTo>
                  <a:lnTo>
                    <a:pt x="35" y="181"/>
                  </a:lnTo>
                  <a:lnTo>
                    <a:pt x="36" y="180"/>
                  </a:lnTo>
                  <a:lnTo>
                    <a:pt x="40" y="182"/>
                  </a:lnTo>
                  <a:lnTo>
                    <a:pt x="41" y="182"/>
                  </a:lnTo>
                  <a:lnTo>
                    <a:pt x="41" y="173"/>
                  </a:lnTo>
                  <a:lnTo>
                    <a:pt x="48" y="177"/>
                  </a:lnTo>
                  <a:lnTo>
                    <a:pt x="52" y="180"/>
                  </a:lnTo>
                  <a:lnTo>
                    <a:pt x="48" y="181"/>
                  </a:lnTo>
                  <a:lnTo>
                    <a:pt x="47" y="184"/>
                  </a:lnTo>
                  <a:lnTo>
                    <a:pt x="46" y="188"/>
                  </a:lnTo>
                  <a:lnTo>
                    <a:pt x="45" y="198"/>
                  </a:lnTo>
                  <a:lnTo>
                    <a:pt x="47" y="201"/>
                  </a:lnTo>
                  <a:lnTo>
                    <a:pt x="50" y="204"/>
                  </a:lnTo>
                  <a:lnTo>
                    <a:pt x="52" y="211"/>
                  </a:lnTo>
                  <a:lnTo>
                    <a:pt x="48" y="217"/>
                  </a:lnTo>
                  <a:lnTo>
                    <a:pt x="45" y="226"/>
                  </a:lnTo>
                  <a:lnTo>
                    <a:pt x="40" y="235"/>
                  </a:lnTo>
                  <a:lnTo>
                    <a:pt x="39" y="240"/>
                  </a:lnTo>
                  <a:lnTo>
                    <a:pt x="39" y="247"/>
                  </a:lnTo>
                  <a:lnTo>
                    <a:pt x="35" y="242"/>
                  </a:lnTo>
                  <a:lnTo>
                    <a:pt x="34" y="247"/>
                  </a:lnTo>
                  <a:lnTo>
                    <a:pt x="39" y="261"/>
                  </a:lnTo>
                  <a:lnTo>
                    <a:pt x="41" y="264"/>
                  </a:lnTo>
                  <a:lnTo>
                    <a:pt x="44" y="263"/>
                  </a:lnTo>
                  <a:lnTo>
                    <a:pt x="42" y="254"/>
                  </a:lnTo>
                  <a:lnTo>
                    <a:pt x="44" y="252"/>
                  </a:lnTo>
                  <a:lnTo>
                    <a:pt x="46" y="251"/>
                  </a:lnTo>
                  <a:lnTo>
                    <a:pt x="57" y="260"/>
                  </a:lnTo>
                  <a:lnTo>
                    <a:pt x="60" y="261"/>
                  </a:lnTo>
                  <a:lnTo>
                    <a:pt x="62" y="257"/>
                  </a:lnTo>
                  <a:lnTo>
                    <a:pt x="62" y="252"/>
                  </a:lnTo>
                  <a:lnTo>
                    <a:pt x="79" y="253"/>
                  </a:lnTo>
                  <a:lnTo>
                    <a:pt x="89" y="248"/>
                  </a:lnTo>
                  <a:lnTo>
                    <a:pt x="91" y="247"/>
                  </a:lnTo>
                  <a:lnTo>
                    <a:pt x="95" y="244"/>
                  </a:lnTo>
                  <a:lnTo>
                    <a:pt x="109" y="245"/>
                  </a:lnTo>
                  <a:lnTo>
                    <a:pt x="107" y="247"/>
                  </a:lnTo>
                  <a:lnTo>
                    <a:pt x="104" y="247"/>
                  </a:lnTo>
                  <a:lnTo>
                    <a:pt x="98" y="252"/>
                  </a:lnTo>
                  <a:lnTo>
                    <a:pt x="91" y="269"/>
                  </a:lnTo>
                  <a:lnTo>
                    <a:pt x="90" y="274"/>
                  </a:lnTo>
                  <a:lnTo>
                    <a:pt x="91" y="279"/>
                  </a:lnTo>
                  <a:lnTo>
                    <a:pt x="96" y="285"/>
                  </a:lnTo>
                  <a:lnTo>
                    <a:pt x="98" y="291"/>
                  </a:lnTo>
                  <a:lnTo>
                    <a:pt x="98" y="292"/>
                  </a:lnTo>
                  <a:lnTo>
                    <a:pt x="100" y="290"/>
                  </a:lnTo>
                  <a:lnTo>
                    <a:pt x="104" y="298"/>
                  </a:lnTo>
                  <a:lnTo>
                    <a:pt x="114" y="295"/>
                  </a:lnTo>
                  <a:lnTo>
                    <a:pt x="119" y="290"/>
                  </a:lnTo>
                  <a:lnTo>
                    <a:pt x="123" y="291"/>
                  </a:lnTo>
                  <a:lnTo>
                    <a:pt x="119" y="294"/>
                  </a:lnTo>
                  <a:lnTo>
                    <a:pt x="118" y="306"/>
                  </a:lnTo>
                  <a:lnTo>
                    <a:pt x="115" y="309"/>
                  </a:lnTo>
                  <a:lnTo>
                    <a:pt x="113" y="317"/>
                  </a:lnTo>
                  <a:lnTo>
                    <a:pt x="119" y="319"/>
                  </a:lnTo>
                  <a:lnTo>
                    <a:pt x="115" y="325"/>
                  </a:lnTo>
                  <a:lnTo>
                    <a:pt x="112" y="334"/>
                  </a:lnTo>
                  <a:lnTo>
                    <a:pt x="114" y="338"/>
                  </a:lnTo>
                  <a:lnTo>
                    <a:pt x="117" y="340"/>
                  </a:lnTo>
                  <a:lnTo>
                    <a:pt x="115" y="341"/>
                  </a:lnTo>
                  <a:lnTo>
                    <a:pt x="112" y="346"/>
                  </a:lnTo>
                  <a:lnTo>
                    <a:pt x="84" y="345"/>
                  </a:lnTo>
                  <a:lnTo>
                    <a:pt x="75" y="351"/>
                  </a:lnTo>
                  <a:lnTo>
                    <a:pt x="67" y="359"/>
                  </a:lnTo>
                  <a:lnTo>
                    <a:pt x="52" y="374"/>
                  </a:lnTo>
                  <a:lnTo>
                    <a:pt x="55" y="376"/>
                  </a:lnTo>
                  <a:lnTo>
                    <a:pt x="64" y="370"/>
                  </a:lnTo>
                  <a:lnTo>
                    <a:pt x="72" y="368"/>
                  </a:lnTo>
                  <a:lnTo>
                    <a:pt x="73" y="374"/>
                  </a:lnTo>
                  <a:lnTo>
                    <a:pt x="73" y="388"/>
                  </a:lnTo>
                  <a:lnTo>
                    <a:pt x="74" y="390"/>
                  </a:lnTo>
                  <a:lnTo>
                    <a:pt x="79" y="394"/>
                  </a:lnTo>
                  <a:lnTo>
                    <a:pt x="71" y="408"/>
                  </a:lnTo>
                  <a:lnTo>
                    <a:pt x="51" y="421"/>
                  </a:lnTo>
                  <a:lnTo>
                    <a:pt x="30" y="432"/>
                  </a:lnTo>
                  <a:lnTo>
                    <a:pt x="33" y="434"/>
                  </a:lnTo>
                  <a:lnTo>
                    <a:pt x="34" y="439"/>
                  </a:lnTo>
                  <a:lnTo>
                    <a:pt x="37" y="445"/>
                  </a:lnTo>
                  <a:lnTo>
                    <a:pt x="39" y="446"/>
                  </a:lnTo>
                  <a:lnTo>
                    <a:pt x="44" y="447"/>
                  </a:lnTo>
                  <a:lnTo>
                    <a:pt x="48" y="445"/>
                  </a:lnTo>
                  <a:lnTo>
                    <a:pt x="53" y="440"/>
                  </a:lnTo>
                  <a:lnTo>
                    <a:pt x="60" y="436"/>
                  </a:lnTo>
                  <a:lnTo>
                    <a:pt x="62" y="439"/>
                  </a:lnTo>
                  <a:lnTo>
                    <a:pt x="63" y="446"/>
                  </a:lnTo>
                  <a:lnTo>
                    <a:pt x="67" y="448"/>
                  </a:lnTo>
                  <a:lnTo>
                    <a:pt x="74" y="449"/>
                  </a:lnTo>
                  <a:lnTo>
                    <a:pt x="79" y="445"/>
                  </a:lnTo>
                  <a:lnTo>
                    <a:pt x="81" y="444"/>
                  </a:lnTo>
                  <a:lnTo>
                    <a:pt x="83" y="446"/>
                  </a:lnTo>
                  <a:lnTo>
                    <a:pt x="93" y="458"/>
                  </a:lnTo>
                  <a:lnTo>
                    <a:pt x="97" y="459"/>
                  </a:lnTo>
                  <a:lnTo>
                    <a:pt x="103" y="459"/>
                  </a:lnTo>
                  <a:lnTo>
                    <a:pt x="107" y="457"/>
                  </a:lnTo>
                  <a:lnTo>
                    <a:pt x="109" y="452"/>
                  </a:lnTo>
                  <a:lnTo>
                    <a:pt x="118" y="447"/>
                  </a:lnTo>
                  <a:lnTo>
                    <a:pt x="128" y="440"/>
                  </a:lnTo>
                  <a:lnTo>
                    <a:pt x="129" y="444"/>
                  </a:lnTo>
                  <a:lnTo>
                    <a:pt x="126" y="449"/>
                  </a:lnTo>
                  <a:lnTo>
                    <a:pt x="115" y="462"/>
                  </a:lnTo>
                  <a:lnTo>
                    <a:pt x="114" y="467"/>
                  </a:lnTo>
                  <a:lnTo>
                    <a:pt x="112" y="469"/>
                  </a:lnTo>
                  <a:lnTo>
                    <a:pt x="103" y="471"/>
                  </a:lnTo>
                  <a:lnTo>
                    <a:pt x="82" y="471"/>
                  </a:lnTo>
                  <a:lnTo>
                    <a:pt x="72" y="474"/>
                  </a:lnTo>
                  <a:lnTo>
                    <a:pt x="69" y="480"/>
                  </a:lnTo>
                  <a:lnTo>
                    <a:pt x="62" y="485"/>
                  </a:lnTo>
                  <a:lnTo>
                    <a:pt x="58" y="493"/>
                  </a:lnTo>
                  <a:lnTo>
                    <a:pt x="30" y="524"/>
                  </a:lnTo>
                  <a:lnTo>
                    <a:pt x="20" y="531"/>
                  </a:lnTo>
                  <a:lnTo>
                    <a:pt x="18" y="536"/>
                  </a:lnTo>
                  <a:lnTo>
                    <a:pt x="18" y="539"/>
                  </a:lnTo>
                  <a:lnTo>
                    <a:pt x="20" y="534"/>
                  </a:lnTo>
                  <a:lnTo>
                    <a:pt x="23" y="533"/>
                  </a:lnTo>
                  <a:lnTo>
                    <a:pt x="29" y="537"/>
                  </a:lnTo>
                  <a:lnTo>
                    <a:pt x="33" y="536"/>
                  </a:lnTo>
                  <a:lnTo>
                    <a:pt x="35" y="539"/>
                  </a:lnTo>
                  <a:lnTo>
                    <a:pt x="38" y="536"/>
                  </a:lnTo>
                  <a:lnTo>
                    <a:pt x="40" y="531"/>
                  </a:lnTo>
                  <a:lnTo>
                    <a:pt x="47" y="527"/>
                  </a:lnTo>
                  <a:lnTo>
                    <a:pt x="51" y="520"/>
                  </a:lnTo>
                  <a:lnTo>
                    <a:pt x="71" y="520"/>
                  </a:lnTo>
                  <a:lnTo>
                    <a:pt x="83" y="524"/>
                  </a:lnTo>
                  <a:lnTo>
                    <a:pt x="89" y="524"/>
                  </a:lnTo>
                  <a:lnTo>
                    <a:pt x="93" y="518"/>
                  </a:lnTo>
                  <a:lnTo>
                    <a:pt x="96" y="503"/>
                  </a:lnTo>
                  <a:lnTo>
                    <a:pt x="98" y="503"/>
                  </a:lnTo>
                  <a:lnTo>
                    <a:pt x="103" y="503"/>
                  </a:lnTo>
                  <a:lnTo>
                    <a:pt x="109" y="500"/>
                  </a:lnTo>
                  <a:lnTo>
                    <a:pt x="120" y="497"/>
                  </a:lnTo>
                  <a:lnTo>
                    <a:pt x="131" y="509"/>
                  </a:lnTo>
                  <a:lnTo>
                    <a:pt x="132" y="509"/>
                  </a:lnTo>
                  <a:lnTo>
                    <a:pt x="134" y="505"/>
                  </a:lnTo>
                  <a:lnTo>
                    <a:pt x="140" y="504"/>
                  </a:lnTo>
                  <a:lnTo>
                    <a:pt x="147" y="505"/>
                  </a:lnTo>
                  <a:lnTo>
                    <a:pt x="150" y="504"/>
                  </a:lnTo>
                  <a:lnTo>
                    <a:pt x="149" y="500"/>
                  </a:lnTo>
                  <a:lnTo>
                    <a:pt x="165" y="499"/>
                  </a:lnTo>
                  <a:lnTo>
                    <a:pt x="168" y="497"/>
                  </a:lnTo>
                  <a:lnTo>
                    <a:pt x="172" y="495"/>
                  </a:lnTo>
                  <a:lnTo>
                    <a:pt x="173" y="492"/>
                  </a:lnTo>
                  <a:lnTo>
                    <a:pt x="173" y="489"/>
                  </a:lnTo>
                  <a:lnTo>
                    <a:pt x="176" y="491"/>
                  </a:lnTo>
                  <a:lnTo>
                    <a:pt x="181" y="493"/>
                  </a:lnTo>
                  <a:lnTo>
                    <a:pt x="186" y="491"/>
                  </a:lnTo>
                  <a:lnTo>
                    <a:pt x="188" y="494"/>
                  </a:lnTo>
                  <a:lnTo>
                    <a:pt x="192" y="497"/>
                  </a:lnTo>
                  <a:lnTo>
                    <a:pt x="217" y="493"/>
                  </a:lnTo>
                  <a:lnTo>
                    <a:pt x="225" y="494"/>
                  </a:lnTo>
                  <a:lnTo>
                    <a:pt x="256" y="486"/>
                  </a:lnTo>
                  <a:lnTo>
                    <a:pt x="258" y="483"/>
                  </a:lnTo>
                  <a:lnTo>
                    <a:pt x="272" y="472"/>
                  </a:lnTo>
                  <a:lnTo>
                    <a:pt x="274" y="466"/>
                  </a:lnTo>
                  <a:lnTo>
                    <a:pt x="272" y="463"/>
                  </a:lnTo>
                  <a:lnTo>
                    <a:pt x="255" y="463"/>
                  </a:lnTo>
                  <a:lnTo>
                    <a:pt x="248" y="463"/>
                  </a:lnTo>
                  <a:lnTo>
                    <a:pt x="247" y="456"/>
                  </a:lnTo>
                  <a:lnTo>
                    <a:pt x="244" y="453"/>
                  </a:lnTo>
                  <a:lnTo>
                    <a:pt x="251" y="449"/>
                  </a:lnTo>
                  <a:lnTo>
                    <a:pt x="252" y="446"/>
                  </a:lnTo>
                  <a:lnTo>
                    <a:pt x="255" y="443"/>
                  </a:lnTo>
                  <a:lnTo>
                    <a:pt x="253" y="441"/>
                  </a:lnTo>
                  <a:lnTo>
                    <a:pt x="250" y="440"/>
                  </a:lnTo>
                  <a:lnTo>
                    <a:pt x="254" y="436"/>
                  </a:lnTo>
                  <a:lnTo>
                    <a:pt x="259" y="435"/>
                  </a:lnTo>
                  <a:lnTo>
                    <a:pt x="262" y="436"/>
                  </a:lnTo>
                  <a:lnTo>
                    <a:pt x="267" y="435"/>
                  </a:lnTo>
                  <a:lnTo>
                    <a:pt x="269" y="431"/>
                  </a:lnTo>
                  <a:lnTo>
                    <a:pt x="267" y="425"/>
                  </a:lnTo>
                  <a:lnTo>
                    <a:pt x="270" y="425"/>
                  </a:lnTo>
                  <a:lnTo>
                    <a:pt x="275" y="423"/>
                  </a:lnTo>
                  <a:lnTo>
                    <a:pt x="281" y="417"/>
                  </a:lnTo>
                  <a:lnTo>
                    <a:pt x="284" y="402"/>
                  </a:lnTo>
                  <a:lnTo>
                    <a:pt x="285" y="393"/>
                  </a:lnTo>
                  <a:lnTo>
                    <a:pt x="283" y="382"/>
                  </a:lnTo>
                  <a:lnTo>
                    <a:pt x="276" y="374"/>
                  </a:lnTo>
                  <a:close/>
                </a:path>
              </a:pathLst>
            </a:custGeom>
            <a:solidFill>
              <a:schemeClr val="accent6">
                <a:lumMod val="7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00" name="Freeform 1424">
              <a:extLst>
                <a:ext uri="{FF2B5EF4-FFF2-40B4-BE49-F238E27FC236}">
                  <a16:creationId xmlns:a16="http://schemas.microsoft.com/office/drawing/2014/main" id="{1210A91F-D05C-46C1-AC25-957AEF4B52D5}"/>
                </a:ext>
              </a:extLst>
            </p:cNvPr>
            <p:cNvSpPr>
              <a:spLocks/>
            </p:cNvSpPr>
            <p:nvPr/>
          </p:nvSpPr>
          <p:spPr bwMode="auto">
            <a:xfrm>
              <a:off x="3670517" y="3747604"/>
              <a:ext cx="29712" cy="17202"/>
            </a:xfrm>
            <a:custGeom>
              <a:avLst/>
              <a:gdLst>
                <a:gd name="T0" fmla="*/ 9 w 13"/>
                <a:gd name="T1" fmla="*/ 2 h 8"/>
                <a:gd name="T2" fmla="*/ 7 w 13"/>
                <a:gd name="T3" fmla="*/ 0 h 8"/>
                <a:gd name="T4" fmla="*/ 3 w 13"/>
                <a:gd name="T5" fmla="*/ 2 h 8"/>
                <a:gd name="T6" fmla="*/ 1 w 13"/>
                <a:gd name="T7" fmla="*/ 4 h 8"/>
                <a:gd name="T8" fmla="*/ 0 w 13"/>
                <a:gd name="T9" fmla="*/ 5 h 8"/>
                <a:gd name="T10" fmla="*/ 1 w 13"/>
                <a:gd name="T11" fmla="*/ 7 h 8"/>
                <a:gd name="T12" fmla="*/ 6 w 13"/>
                <a:gd name="T13" fmla="*/ 8 h 8"/>
                <a:gd name="T14" fmla="*/ 10 w 13"/>
                <a:gd name="T15" fmla="*/ 8 h 8"/>
                <a:gd name="T16" fmla="*/ 13 w 13"/>
                <a:gd name="T17" fmla="*/ 4 h 8"/>
                <a:gd name="T18" fmla="*/ 13 w 13"/>
                <a:gd name="T19" fmla="*/ 3 h 8"/>
                <a:gd name="T20" fmla="*/ 9 w 13"/>
                <a:gd name="T21"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8">
                  <a:moveTo>
                    <a:pt x="9" y="2"/>
                  </a:moveTo>
                  <a:lnTo>
                    <a:pt x="7" y="0"/>
                  </a:lnTo>
                  <a:lnTo>
                    <a:pt x="3" y="2"/>
                  </a:lnTo>
                  <a:lnTo>
                    <a:pt x="1" y="4"/>
                  </a:lnTo>
                  <a:lnTo>
                    <a:pt x="0" y="5"/>
                  </a:lnTo>
                  <a:lnTo>
                    <a:pt x="1" y="7"/>
                  </a:lnTo>
                  <a:lnTo>
                    <a:pt x="6" y="8"/>
                  </a:lnTo>
                  <a:lnTo>
                    <a:pt x="10" y="8"/>
                  </a:lnTo>
                  <a:lnTo>
                    <a:pt x="13" y="4"/>
                  </a:lnTo>
                  <a:lnTo>
                    <a:pt x="13" y="3"/>
                  </a:lnTo>
                  <a:lnTo>
                    <a:pt x="9" y="2"/>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01" name="Freeform 1425">
              <a:extLst>
                <a:ext uri="{FF2B5EF4-FFF2-40B4-BE49-F238E27FC236}">
                  <a16:creationId xmlns:a16="http://schemas.microsoft.com/office/drawing/2014/main" id="{8151AEBC-5DCC-4D8C-B723-29ED94073197}"/>
                </a:ext>
              </a:extLst>
            </p:cNvPr>
            <p:cNvSpPr>
              <a:spLocks/>
            </p:cNvSpPr>
            <p:nvPr/>
          </p:nvSpPr>
          <p:spPr bwMode="auto">
            <a:xfrm>
              <a:off x="3424994" y="3391056"/>
              <a:ext cx="25021" cy="25021"/>
            </a:xfrm>
            <a:custGeom>
              <a:avLst/>
              <a:gdLst>
                <a:gd name="T0" fmla="*/ 0 w 11"/>
                <a:gd name="T1" fmla="*/ 0 h 11"/>
                <a:gd name="T2" fmla="*/ 8 w 11"/>
                <a:gd name="T3" fmla="*/ 11 h 11"/>
                <a:gd name="T4" fmla="*/ 11 w 11"/>
                <a:gd name="T5" fmla="*/ 6 h 11"/>
                <a:gd name="T6" fmla="*/ 3 w 11"/>
                <a:gd name="T7" fmla="*/ 0 h 11"/>
                <a:gd name="T8" fmla="*/ 0 w 11"/>
                <a:gd name="T9" fmla="*/ 0 h 11"/>
              </a:gdLst>
              <a:ahLst/>
              <a:cxnLst>
                <a:cxn ang="0">
                  <a:pos x="T0" y="T1"/>
                </a:cxn>
                <a:cxn ang="0">
                  <a:pos x="T2" y="T3"/>
                </a:cxn>
                <a:cxn ang="0">
                  <a:pos x="T4" y="T5"/>
                </a:cxn>
                <a:cxn ang="0">
                  <a:pos x="T6" y="T7"/>
                </a:cxn>
                <a:cxn ang="0">
                  <a:pos x="T8" y="T9"/>
                </a:cxn>
              </a:cxnLst>
              <a:rect l="0" t="0" r="r" b="b"/>
              <a:pathLst>
                <a:path w="11" h="11">
                  <a:moveTo>
                    <a:pt x="0" y="0"/>
                  </a:moveTo>
                  <a:lnTo>
                    <a:pt x="8" y="11"/>
                  </a:lnTo>
                  <a:lnTo>
                    <a:pt x="11" y="6"/>
                  </a:lnTo>
                  <a:lnTo>
                    <a:pt x="3" y="0"/>
                  </a:lnTo>
                  <a:lnTo>
                    <a:pt x="0" y="0"/>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02" name="Freeform 1426">
              <a:extLst>
                <a:ext uri="{FF2B5EF4-FFF2-40B4-BE49-F238E27FC236}">
                  <a16:creationId xmlns:a16="http://schemas.microsoft.com/office/drawing/2014/main" id="{6F13C74A-0905-4B10-9BDE-FA9C5E047FF3}"/>
                </a:ext>
              </a:extLst>
            </p:cNvPr>
            <p:cNvSpPr>
              <a:spLocks/>
            </p:cNvSpPr>
            <p:nvPr/>
          </p:nvSpPr>
          <p:spPr bwMode="auto">
            <a:xfrm>
              <a:off x="3393717" y="3253441"/>
              <a:ext cx="35969" cy="45351"/>
            </a:xfrm>
            <a:custGeom>
              <a:avLst/>
              <a:gdLst>
                <a:gd name="T0" fmla="*/ 7 w 16"/>
                <a:gd name="T1" fmla="*/ 8 h 20"/>
                <a:gd name="T2" fmla="*/ 0 w 16"/>
                <a:gd name="T3" fmla="*/ 20 h 20"/>
                <a:gd name="T4" fmla="*/ 5 w 16"/>
                <a:gd name="T5" fmla="*/ 18 h 20"/>
                <a:gd name="T6" fmla="*/ 13 w 16"/>
                <a:gd name="T7" fmla="*/ 15 h 20"/>
                <a:gd name="T8" fmla="*/ 16 w 16"/>
                <a:gd name="T9" fmla="*/ 10 h 20"/>
                <a:gd name="T10" fmla="*/ 16 w 16"/>
                <a:gd name="T11" fmla="*/ 5 h 20"/>
                <a:gd name="T12" fmla="*/ 16 w 16"/>
                <a:gd name="T13" fmla="*/ 1 h 20"/>
                <a:gd name="T14" fmla="*/ 14 w 16"/>
                <a:gd name="T15" fmla="*/ 0 h 20"/>
                <a:gd name="T16" fmla="*/ 7 w 16"/>
                <a:gd name="T17"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0">
                  <a:moveTo>
                    <a:pt x="7" y="8"/>
                  </a:moveTo>
                  <a:lnTo>
                    <a:pt x="0" y="20"/>
                  </a:lnTo>
                  <a:lnTo>
                    <a:pt x="5" y="18"/>
                  </a:lnTo>
                  <a:lnTo>
                    <a:pt x="13" y="15"/>
                  </a:lnTo>
                  <a:lnTo>
                    <a:pt x="16" y="10"/>
                  </a:lnTo>
                  <a:lnTo>
                    <a:pt x="16" y="5"/>
                  </a:lnTo>
                  <a:lnTo>
                    <a:pt x="16" y="1"/>
                  </a:lnTo>
                  <a:lnTo>
                    <a:pt x="14" y="0"/>
                  </a:lnTo>
                  <a:lnTo>
                    <a:pt x="7" y="8"/>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03" name="Freeform 1427">
              <a:extLst>
                <a:ext uri="{FF2B5EF4-FFF2-40B4-BE49-F238E27FC236}">
                  <a16:creationId xmlns:a16="http://schemas.microsoft.com/office/drawing/2014/main" id="{3B203AF5-6559-42B7-9EA5-C99AA21202FF}"/>
                </a:ext>
              </a:extLst>
            </p:cNvPr>
            <p:cNvSpPr>
              <a:spLocks/>
            </p:cNvSpPr>
            <p:nvPr/>
          </p:nvSpPr>
          <p:spPr bwMode="auto">
            <a:xfrm>
              <a:off x="3345238" y="3067349"/>
              <a:ext cx="20329" cy="39095"/>
            </a:xfrm>
            <a:custGeom>
              <a:avLst/>
              <a:gdLst>
                <a:gd name="T0" fmla="*/ 1 w 9"/>
                <a:gd name="T1" fmla="*/ 1 h 17"/>
                <a:gd name="T2" fmla="*/ 1 w 9"/>
                <a:gd name="T3" fmla="*/ 0 h 17"/>
                <a:gd name="T4" fmla="*/ 0 w 9"/>
                <a:gd name="T5" fmla="*/ 5 h 17"/>
                <a:gd name="T6" fmla="*/ 1 w 9"/>
                <a:gd name="T7" fmla="*/ 12 h 17"/>
                <a:gd name="T8" fmla="*/ 3 w 9"/>
                <a:gd name="T9" fmla="*/ 17 h 17"/>
                <a:gd name="T10" fmla="*/ 7 w 9"/>
                <a:gd name="T11" fmla="*/ 16 h 17"/>
                <a:gd name="T12" fmla="*/ 9 w 9"/>
                <a:gd name="T13" fmla="*/ 6 h 17"/>
                <a:gd name="T14" fmla="*/ 8 w 9"/>
                <a:gd name="T15" fmla="*/ 0 h 17"/>
                <a:gd name="T16" fmla="*/ 1 w 9"/>
                <a:gd name="T17"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7">
                  <a:moveTo>
                    <a:pt x="1" y="1"/>
                  </a:moveTo>
                  <a:lnTo>
                    <a:pt x="1" y="0"/>
                  </a:lnTo>
                  <a:lnTo>
                    <a:pt x="0" y="5"/>
                  </a:lnTo>
                  <a:lnTo>
                    <a:pt x="1" y="12"/>
                  </a:lnTo>
                  <a:lnTo>
                    <a:pt x="3" y="17"/>
                  </a:lnTo>
                  <a:lnTo>
                    <a:pt x="7" y="16"/>
                  </a:lnTo>
                  <a:lnTo>
                    <a:pt x="9" y="6"/>
                  </a:lnTo>
                  <a:lnTo>
                    <a:pt x="8" y="0"/>
                  </a:lnTo>
                  <a:lnTo>
                    <a:pt x="1" y="1"/>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04" name="Freeform 1428">
              <a:extLst>
                <a:ext uri="{FF2B5EF4-FFF2-40B4-BE49-F238E27FC236}">
                  <a16:creationId xmlns:a16="http://schemas.microsoft.com/office/drawing/2014/main" id="{C3FE0B33-602B-41E0-91D9-3FF34C7E7FFB}"/>
                </a:ext>
              </a:extLst>
            </p:cNvPr>
            <p:cNvSpPr>
              <a:spLocks/>
            </p:cNvSpPr>
            <p:nvPr/>
          </p:nvSpPr>
          <p:spPr bwMode="auto">
            <a:xfrm>
              <a:off x="3249843" y="3036073"/>
              <a:ext cx="37532" cy="40659"/>
            </a:xfrm>
            <a:custGeom>
              <a:avLst/>
              <a:gdLst>
                <a:gd name="T0" fmla="*/ 11 w 16"/>
                <a:gd name="T1" fmla="*/ 0 h 18"/>
                <a:gd name="T2" fmla="*/ 9 w 16"/>
                <a:gd name="T3" fmla="*/ 3 h 18"/>
                <a:gd name="T4" fmla="*/ 4 w 16"/>
                <a:gd name="T5" fmla="*/ 5 h 18"/>
                <a:gd name="T6" fmla="*/ 0 w 16"/>
                <a:gd name="T7" fmla="*/ 12 h 18"/>
                <a:gd name="T8" fmla="*/ 0 w 16"/>
                <a:gd name="T9" fmla="*/ 14 h 18"/>
                <a:gd name="T10" fmla="*/ 5 w 16"/>
                <a:gd name="T11" fmla="*/ 8 h 18"/>
                <a:gd name="T12" fmla="*/ 9 w 16"/>
                <a:gd name="T13" fmla="*/ 18 h 18"/>
                <a:gd name="T14" fmla="*/ 15 w 16"/>
                <a:gd name="T15" fmla="*/ 15 h 18"/>
                <a:gd name="T16" fmla="*/ 16 w 16"/>
                <a:gd name="T17" fmla="*/ 9 h 18"/>
                <a:gd name="T18" fmla="*/ 12 w 16"/>
                <a:gd name="T19" fmla="*/ 1 h 18"/>
                <a:gd name="T20" fmla="*/ 11 w 16"/>
                <a:gd name="T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8">
                  <a:moveTo>
                    <a:pt x="11" y="0"/>
                  </a:moveTo>
                  <a:lnTo>
                    <a:pt x="9" y="3"/>
                  </a:lnTo>
                  <a:lnTo>
                    <a:pt x="4" y="5"/>
                  </a:lnTo>
                  <a:lnTo>
                    <a:pt x="0" y="12"/>
                  </a:lnTo>
                  <a:lnTo>
                    <a:pt x="0" y="14"/>
                  </a:lnTo>
                  <a:lnTo>
                    <a:pt x="5" y="8"/>
                  </a:lnTo>
                  <a:lnTo>
                    <a:pt x="9" y="18"/>
                  </a:lnTo>
                  <a:lnTo>
                    <a:pt x="15" y="15"/>
                  </a:lnTo>
                  <a:lnTo>
                    <a:pt x="16" y="9"/>
                  </a:lnTo>
                  <a:lnTo>
                    <a:pt x="12" y="1"/>
                  </a:lnTo>
                  <a:lnTo>
                    <a:pt x="11" y="0"/>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05" name="Freeform 1429">
              <a:extLst>
                <a:ext uri="{FF2B5EF4-FFF2-40B4-BE49-F238E27FC236}">
                  <a16:creationId xmlns:a16="http://schemas.microsoft.com/office/drawing/2014/main" id="{E6FCCD71-ECA0-43A4-B276-762344E5E692}"/>
                </a:ext>
              </a:extLst>
            </p:cNvPr>
            <p:cNvSpPr>
              <a:spLocks/>
            </p:cNvSpPr>
            <p:nvPr/>
          </p:nvSpPr>
          <p:spPr bwMode="auto">
            <a:xfrm>
              <a:off x="3288940" y="3006360"/>
              <a:ext cx="25021" cy="43787"/>
            </a:xfrm>
            <a:custGeom>
              <a:avLst/>
              <a:gdLst>
                <a:gd name="T0" fmla="*/ 4 w 11"/>
                <a:gd name="T1" fmla="*/ 8 h 19"/>
                <a:gd name="T2" fmla="*/ 3 w 11"/>
                <a:gd name="T3" fmla="*/ 11 h 19"/>
                <a:gd name="T4" fmla="*/ 0 w 11"/>
                <a:gd name="T5" fmla="*/ 16 h 19"/>
                <a:gd name="T6" fmla="*/ 0 w 11"/>
                <a:gd name="T7" fmla="*/ 19 h 19"/>
                <a:gd name="T8" fmla="*/ 3 w 11"/>
                <a:gd name="T9" fmla="*/ 18 h 19"/>
                <a:gd name="T10" fmla="*/ 5 w 11"/>
                <a:gd name="T11" fmla="*/ 13 h 19"/>
                <a:gd name="T12" fmla="*/ 10 w 11"/>
                <a:gd name="T13" fmla="*/ 7 h 19"/>
                <a:gd name="T14" fmla="*/ 11 w 11"/>
                <a:gd name="T15" fmla="*/ 0 h 19"/>
                <a:gd name="T16" fmla="*/ 6 w 11"/>
                <a:gd name="T17" fmla="*/ 5 h 19"/>
                <a:gd name="T18" fmla="*/ 4 w 11"/>
                <a:gd name="T19" fmla="*/ 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9">
                  <a:moveTo>
                    <a:pt x="4" y="8"/>
                  </a:moveTo>
                  <a:lnTo>
                    <a:pt x="3" y="11"/>
                  </a:lnTo>
                  <a:lnTo>
                    <a:pt x="0" y="16"/>
                  </a:lnTo>
                  <a:lnTo>
                    <a:pt x="0" y="19"/>
                  </a:lnTo>
                  <a:lnTo>
                    <a:pt x="3" y="18"/>
                  </a:lnTo>
                  <a:lnTo>
                    <a:pt x="5" y="13"/>
                  </a:lnTo>
                  <a:lnTo>
                    <a:pt x="10" y="7"/>
                  </a:lnTo>
                  <a:lnTo>
                    <a:pt x="11" y="0"/>
                  </a:lnTo>
                  <a:lnTo>
                    <a:pt x="6" y="5"/>
                  </a:lnTo>
                  <a:lnTo>
                    <a:pt x="4" y="8"/>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06" name="Freeform 1430">
              <a:extLst>
                <a:ext uri="{FF2B5EF4-FFF2-40B4-BE49-F238E27FC236}">
                  <a16:creationId xmlns:a16="http://schemas.microsoft.com/office/drawing/2014/main" id="{1F49C48D-E8CF-4B85-B4C4-142CF77D6623}"/>
                </a:ext>
              </a:extLst>
            </p:cNvPr>
            <p:cNvSpPr>
              <a:spLocks/>
            </p:cNvSpPr>
            <p:nvPr/>
          </p:nvSpPr>
          <p:spPr bwMode="auto">
            <a:xfrm>
              <a:off x="3262354" y="2929734"/>
              <a:ext cx="51607" cy="51605"/>
            </a:xfrm>
            <a:custGeom>
              <a:avLst/>
              <a:gdLst>
                <a:gd name="T0" fmla="*/ 11 w 23"/>
                <a:gd name="T1" fmla="*/ 2 h 23"/>
                <a:gd name="T2" fmla="*/ 11 w 23"/>
                <a:gd name="T3" fmla="*/ 0 h 23"/>
                <a:gd name="T4" fmla="*/ 6 w 23"/>
                <a:gd name="T5" fmla="*/ 1 h 23"/>
                <a:gd name="T6" fmla="*/ 3 w 23"/>
                <a:gd name="T7" fmla="*/ 4 h 23"/>
                <a:gd name="T8" fmla="*/ 4 w 23"/>
                <a:gd name="T9" fmla="*/ 7 h 23"/>
                <a:gd name="T10" fmla="*/ 10 w 23"/>
                <a:gd name="T11" fmla="*/ 10 h 23"/>
                <a:gd name="T12" fmla="*/ 9 w 23"/>
                <a:gd name="T13" fmla="*/ 16 h 23"/>
                <a:gd name="T14" fmla="*/ 10 w 23"/>
                <a:gd name="T15" fmla="*/ 17 h 23"/>
                <a:gd name="T16" fmla="*/ 9 w 23"/>
                <a:gd name="T17" fmla="*/ 19 h 23"/>
                <a:gd name="T18" fmla="*/ 5 w 23"/>
                <a:gd name="T19" fmla="*/ 21 h 23"/>
                <a:gd name="T20" fmla="*/ 1 w 23"/>
                <a:gd name="T21" fmla="*/ 21 h 23"/>
                <a:gd name="T22" fmla="*/ 0 w 23"/>
                <a:gd name="T23" fmla="*/ 19 h 23"/>
                <a:gd name="T24" fmla="*/ 0 w 23"/>
                <a:gd name="T25" fmla="*/ 21 h 23"/>
                <a:gd name="T26" fmla="*/ 4 w 23"/>
                <a:gd name="T27" fmla="*/ 23 h 23"/>
                <a:gd name="T28" fmla="*/ 11 w 23"/>
                <a:gd name="T29" fmla="*/ 23 h 23"/>
                <a:gd name="T30" fmla="*/ 16 w 23"/>
                <a:gd name="T31" fmla="*/ 19 h 23"/>
                <a:gd name="T32" fmla="*/ 23 w 23"/>
                <a:gd name="T33" fmla="*/ 18 h 23"/>
                <a:gd name="T34" fmla="*/ 22 w 23"/>
                <a:gd name="T35" fmla="*/ 13 h 23"/>
                <a:gd name="T36" fmla="*/ 11 w 23"/>
                <a:gd name="T3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23">
                  <a:moveTo>
                    <a:pt x="11" y="2"/>
                  </a:moveTo>
                  <a:lnTo>
                    <a:pt x="11" y="0"/>
                  </a:lnTo>
                  <a:lnTo>
                    <a:pt x="6" y="1"/>
                  </a:lnTo>
                  <a:lnTo>
                    <a:pt x="3" y="4"/>
                  </a:lnTo>
                  <a:lnTo>
                    <a:pt x="4" y="7"/>
                  </a:lnTo>
                  <a:lnTo>
                    <a:pt x="10" y="10"/>
                  </a:lnTo>
                  <a:lnTo>
                    <a:pt x="9" y="16"/>
                  </a:lnTo>
                  <a:lnTo>
                    <a:pt x="10" y="17"/>
                  </a:lnTo>
                  <a:lnTo>
                    <a:pt x="9" y="19"/>
                  </a:lnTo>
                  <a:lnTo>
                    <a:pt x="5" y="21"/>
                  </a:lnTo>
                  <a:lnTo>
                    <a:pt x="1" y="21"/>
                  </a:lnTo>
                  <a:lnTo>
                    <a:pt x="0" y="19"/>
                  </a:lnTo>
                  <a:lnTo>
                    <a:pt x="0" y="21"/>
                  </a:lnTo>
                  <a:lnTo>
                    <a:pt x="4" y="23"/>
                  </a:lnTo>
                  <a:lnTo>
                    <a:pt x="11" y="23"/>
                  </a:lnTo>
                  <a:lnTo>
                    <a:pt x="16" y="19"/>
                  </a:lnTo>
                  <a:lnTo>
                    <a:pt x="23" y="18"/>
                  </a:lnTo>
                  <a:lnTo>
                    <a:pt x="22" y="13"/>
                  </a:lnTo>
                  <a:lnTo>
                    <a:pt x="11" y="2"/>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07" name="Freeform 1431">
              <a:extLst>
                <a:ext uri="{FF2B5EF4-FFF2-40B4-BE49-F238E27FC236}">
                  <a16:creationId xmlns:a16="http://schemas.microsoft.com/office/drawing/2014/main" id="{9493F423-40E7-4ABF-A3C3-E5556D76C99F}"/>
                </a:ext>
              </a:extLst>
            </p:cNvPr>
            <p:cNvSpPr>
              <a:spLocks/>
            </p:cNvSpPr>
            <p:nvPr/>
          </p:nvSpPr>
          <p:spPr bwMode="auto">
            <a:xfrm>
              <a:off x="3232642" y="2765533"/>
              <a:ext cx="81320" cy="96956"/>
            </a:xfrm>
            <a:custGeom>
              <a:avLst/>
              <a:gdLst>
                <a:gd name="T0" fmla="*/ 25 w 36"/>
                <a:gd name="T1" fmla="*/ 27 h 43"/>
                <a:gd name="T2" fmla="*/ 25 w 36"/>
                <a:gd name="T3" fmla="*/ 21 h 43"/>
                <a:gd name="T4" fmla="*/ 19 w 36"/>
                <a:gd name="T5" fmla="*/ 14 h 43"/>
                <a:gd name="T6" fmla="*/ 19 w 36"/>
                <a:gd name="T7" fmla="*/ 10 h 43"/>
                <a:gd name="T8" fmla="*/ 18 w 36"/>
                <a:gd name="T9" fmla="*/ 5 h 43"/>
                <a:gd name="T10" fmla="*/ 14 w 36"/>
                <a:gd name="T11" fmla="*/ 0 h 43"/>
                <a:gd name="T12" fmla="*/ 13 w 36"/>
                <a:gd name="T13" fmla="*/ 0 h 43"/>
                <a:gd name="T14" fmla="*/ 11 w 36"/>
                <a:gd name="T15" fmla="*/ 14 h 43"/>
                <a:gd name="T16" fmla="*/ 6 w 36"/>
                <a:gd name="T17" fmla="*/ 9 h 43"/>
                <a:gd name="T18" fmla="*/ 2 w 36"/>
                <a:gd name="T19" fmla="*/ 14 h 43"/>
                <a:gd name="T20" fmla="*/ 0 w 36"/>
                <a:gd name="T21" fmla="*/ 20 h 43"/>
                <a:gd name="T22" fmla="*/ 3 w 36"/>
                <a:gd name="T23" fmla="*/ 22 h 43"/>
                <a:gd name="T24" fmla="*/ 7 w 36"/>
                <a:gd name="T25" fmla="*/ 22 h 43"/>
                <a:gd name="T26" fmla="*/ 11 w 36"/>
                <a:gd name="T27" fmla="*/ 30 h 43"/>
                <a:gd name="T28" fmla="*/ 14 w 36"/>
                <a:gd name="T29" fmla="*/ 34 h 43"/>
                <a:gd name="T30" fmla="*/ 14 w 36"/>
                <a:gd name="T31" fmla="*/ 37 h 43"/>
                <a:gd name="T32" fmla="*/ 27 w 36"/>
                <a:gd name="T33" fmla="*/ 36 h 43"/>
                <a:gd name="T34" fmla="*/ 28 w 36"/>
                <a:gd name="T35" fmla="*/ 43 h 43"/>
                <a:gd name="T36" fmla="*/ 31 w 36"/>
                <a:gd name="T37" fmla="*/ 41 h 43"/>
                <a:gd name="T38" fmla="*/ 36 w 36"/>
                <a:gd name="T39" fmla="*/ 32 h 43"/>
                <a:gd name="T40" fmla="*/ 27 w 36"/>
                <a:gd name="T41" fmla="*/ 30 h 43"/>
                <a:gd name="T42" fmla="*/ 25 w 36"/>
                <a:gd name="T43" fmla="*/ 27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43">
                  <a:moveTo>
                    <a:pt x="25" y="27"/>
                  </a:moveTo>
                  <a:lnTo>
                    <a:pt x="25" y="21"/>
                  </a:lnTo>
                  <a:lnTo>
                    <a:pt x="19" y="14"/>
                  </a:lnTo>
                  <a:lnTo>
                    <a:pt x="19" y="10"/>
                  </a:lnTo>
                  <a:lnTo>
                    <a:pt x="18" y="5"/>
                  </a:lnTo>
                  <a:lnTo>
                    <a:pt x="14" y="0"/>
                  </a:lnTo>
                  <a:lnTo>
                    <a:pt x="13" y="0"/>
                  </a:lnTo>
                  <a:lnTo>
                    <a:pt x="11" y="14"/>
                  </a:lnTo>
                  <a:lnTo>
                    <a:pt x="6" y="9"/>
                  </a:lnTo>
                  <a:lnTo>
                    <a:pt x="2" y="14"/>
                  </a:lnTo>
                  <a:lnTo>
                    <a:pt x="0" y="20"/>
                  </a:lnTo>
                  <a:lnTo>
                    <a:pt x="3" y="22"/>
                  </a:lnTo>
                  <a:lnTo>
                    <a:pt x="7" y="22"/>
                  </a:lnTo>
                  <a:lnTo>
                    <a:pt x="11" y="30"/>
                  </a:lnTo>
                  <a:lnTo>
                    <a:pt x="14" y="34"/>
                  </a:lnTo>
                  <a:lnTo>
                    <a:pt x="14" y="37"/>
                  </a:lnTo>
                  <a:lnTo>
                    <a:pt x="27" y="36"/>
                  </a:lnTo>
                  <a:lnTo>
                    <a:pt x="28" y="43"/>
                  </a:lnTo>
                  <a:lnTo>
                    <a:pt x="31" y="41"/>
                  </a:lnTo>
                  <a:lnTo>
                    <a:pt x="36" y="32"/>
                  </a:lnTo>
                  <a:lnTo>
                    <a:pt x="27" y="30"/>
                  </a:lnTo>
                  <a:lnTo>
                    <a:pt x="25" y="27"/>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08" name="Freeform 1432">
              <a:extLst>
                <a:ext uri="{FF2B5EF4-FFF2-40B4-BE49-F238E27FC236}">
                  <a16:creationId xmlns:a16="http://schemas.microsoft.com/office/drawing/2014/main" id="{580E22EC-B6EA-403B-AEFD-3730089AB59F}"/>
                </a:ext>
              </a:extLst>
            </p:cNvPr>
            <p:cNvSpPr>
              <a:spLocks/>
            </p:cNvSpPr>
            <p:nvPr/>
          </p:nvSpPr>
          <p:spPr bwMode="auto">
            <a:xfrm>
              <a:off x="4959122" y="665341"/>
              <a:ext cx="190789" cy="175146"/>
            </a:xfrm>
            <a:custGeom>
              <a:avLst/>
              <a:gdLst>
                <a:gd name="T0" fmla="*/ 78 w 84"/>
                <a:gd name="T1" fmla="*/ 12 h 77"/>
                <a:gd name="T2" fmla="*/ 72 w 84"/>
                <a:gd name="T3" fmla="*/ 8 h 77"/>
                <a:gd name="T4" fmla="*/ 69 w 84"/>
                <a:gd name="T5" fmla="*/ 15 h 77"/>
                <a:gd name="T6" fmla="*/ 71 w 84"/>
                <a:gd name="T7" fmla="*/ 19 h 77"/>
                <a:gd name="T8" fmla="*/ 64 w 84"/>
                <a:gd name="T9" fmla="*/ 21 h 77"/>
                <a:gd name="T10" fmla="*/ 62 w 84"/>
                <a:gd name="T11" fmla="*/ 31 h 77"/>
                <a:gd name="T12" fmla="*/ 56 w 84"/>
                <a:gd name="T13" fmla="*/ 34 h 77"/>
                <a:gd name="T14" fmla="*/ 55 w 84"/>
                <a:gd name="T15" fmla="*/ 37 h 77"/>
                <a:gd name="T16" fmla="*/ 58 w 84"/>
                <a:gd name="T17" fmla="*/ 29 h 77"/>
                <a:gd name="T18" fmla="*/ 61 w 84"/>
                <a:gd name="T19" fmla="*/ 21 h 77"/>
                <a:gd name="T20" fmla="*/ 58 w 84"/>
                <a:gd name="T21" fmla="*/ 16 h 77"/>
                <a:gd name="T22" fmla="*/ 57 w 84"/>
                <a:gd name="T23" fmla="*/ 17 h 77"/>
                <a:gd name="T24" fmla="*/ 58 w 84"/>
                <a:gd name="T25" fmla="*/ 12 h 77"/>
                <a:gd name="T26" fmla="*/ 58 w 84"/>
                <a:gd name="T27" fmla="*/ 5 h 77"/>
                <a:gd name="T28" fmla="*/ 56 w 84"/>
                <a:gd name="T29" fmla="*/ 0 h 77"/>
                <a:gd name="T30" fmla="*/ 51 w 84"/>
                <a:gd name="T31" fmla="*/ 2 h 77"/>
                <a:gd name="T32" fmla="*/ 47 w 84"/>
                <a:gd name="T33" fmla="*/ 9 h 77"/>
                <a:gd name="T34" fmla="*/ 46 w 84"/>
                <a:gd name="T35" fmla="*/ 17 h 77"/>
                <a:gd name="T36" fmla="*/ 46 w 84"/>
                <a:gd name="T37" fmla="*/ 23 h 77"/>
                <a:gd name="T38" fmla="*/ 44 w 84"/>
                <a:gd name="T39" fmla="*/ 25 h 77"/>
                <a:gd name="T40" fmla="*/ 44 w 84"/>
                <a:gd name="T41" fmla="*/ 32 h 77"/>
                <a:gd name="T42" fmla="*/ 35 w 84"/>
                <a:gd name="T43" fmla="*/ 41 h 77"/>
                <a:gd name="T44" fmla="*/ 37 w 84"/>
                <a:gd name="T45" fmla="*/ 46 h 77"/>
                <a:gd name="T46" fmla="*/ 23 w 84"/>
                <a:gd name="T47" fmla="*/ 51 h 77"/>
                <a:gd name="T48" fmla="*/ 20 w 84"/>
                <a:gd name="T49" fmla="*/ 55 h 77"/>
                <a:gd name="T50" fmla="*/ 18 w 84"/>
                <a:gd name="T51" fmla="*/ 54 h 77"/>
                <a:gd name="T52" fmla="*/ 11 w 84"/>
                <a:gd name="T53" fmla="*/ 59 h 77"/>
                <a:gd name="T54" fmla="*/ 7 w 84"/>
                <a:gd name="T55" fmla="*/ 59 h 77"/>
                <a:gd name="T56" fmla="*/ 5 w 84"/>
                <a:gd name="T57" fmla="*/ 63 h 77"/>
                <a:gd name="T58" fmla="*/ 1 w 84"/>
                <a:gd name="T59" fmla="*/ 65 h 77"/>
                <a:gd name="T60" fmla="*/ 0 w 84"/>
                <a:gd name="T61" fmla="*/ 74 h 77"/>
                <a:gd name="T62" fmla="*/ 2 w 84"/>
                <a:gd name="T63" fmla="*/ 77 h 77"/>
                <a:gd name="T64" fmla="*/ 13 w 84"/>
                <a:gd name="T65" fmla="*/ 73 h 77"/>
                <a:gd name="T66" fmla="*/ 18 w 84"/>
                <a:gd name="T67" fmla="*/ 66 h 77"/>
                <a:gd name="T68" fmla="*/ 22 w 84"/>
                <a:gd name="T69" fmla="*/ 67 h 77"/>
                <a:gd name="T70" fmla="*/ 21 w 84"/>
                <a:gd name="T71" fmla="*/ 74 h 77"/>
                <a:gd name="T72" fmla="*/ 34 w 84"/>
                <a:gd name="T73" fmla="*/ 64 h 77"/>
                <a:gd name="T74" fmla="*/ 41 w 84"/>
                <a:gd name="T75" fmla="*/ 58 h 77"/>
                <a:gd name="T76" fmla="*/ 46 w 84"/>
                <a:gd name="T77" fmla="*/ 48 h 77"/>
                <a:gd name="T78" fmla="*/ 45 w 84"/>
                <a:gd name="T79" fmla="*/ 52 h 77"/>
                <a:gd name="T80" fmla="*/ 46 w 84"/>
                <a:gd name="T81" fmla="*/ 59 h 77"/>
                <a:gd name="T82" fmla="*/ 50 w 84"/>
                <a:gd name="T83" fmla="*/ 64 h 77"/>
                <a:gd name="T84" fmla="*/ 53 w 84"/>
                <a:gd name="T85" fmla="*/ 60 h 77"/>
                <a:gd name="T86" fmla="*/ 53 w 84"/>
                <a:gd name="T87" fmla="*/ 55 h 77"/>
                <a:gd name="T88" fmla="*/ 61 w 84"/>
                <a:gd name="T89" fmla="*/ 46 h 77"/>
                <a:gd name="T90" fmla="*/ 64 w 84"/>
                <a:gd name="T91" fmla="*/ 52 h 77"/>
                <a:gd name="T92" fmla="*/ 67 w 84"/>
                <a:gd name="T93" fmla="*/ 46 h 77"/>
                <a:gd name="T94" fmla="*/ 72 w 84"/>
                <a:gd name="T95" fmla="*/ 40 h 77"/>
                <a:gd name="T96" fmla="*/ 78 w 84"/>
                <a:gd name="T97" fmla="*/ 38 h 77"/>
                <a:gd name="T98" fmla="*/ 83 w 84"/>
                <a:gd name="T99" fmla="*/ 32 h 77"/>
                <a:gd name="T100" fmla="*/ 84 w 84"/>
                <a:gd name="T101" fmla="*/ 27 h 77"/>
                <a:gd name="T102" fmla="*/ 84 w 84"/>
                <a:gd name="T103" fmla="*/ 17 h 77"/>
                <a:gd name="T104" fmla="*/ 78 w 84"/>
                <a:gd name="T105" fmla="*/ 1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4" h="77">
                  <a:moveTo>
                    <a:pt x="78" y="12"/>
                  </a:moveTo>
                  <a:lnTo>
                    <a:pt x="72" y="8"/>
                  </a:lnTo>
                  <a:lnTo>
                    <a:pt x="69" y="15"/>
                  </a:lnTo>
                  <a:lnTo>
                    <a:pt x="71" y="19"/>
                  </a:lnTo>
                  <a:lnTo>
                    <a:pt x="64" y="21"/>
                  </a:lnTo>
                  <a:lnTo>
                    <a:pt x="62" y="31"/>
                  </a:lnTo>
                  <a:lnTo>
                    <a:pt x="56" y="34"/>
                  </a:lnTo>
                  <a:lnTo>
                    <a:pt x="55" y="37"/>
                  </a:lnTo>
                  <a:lnTo>
                    <a:pt x="58" y="29"/>
                  </a:lnTo>
                  <a:lnTo>
                    <a:pt x="61" y="21"/>
                  </a:lnTo>
                  <a:lnTo>
                    <a:pt x="58" y="16"/>
                  </a:lnTo>
                  <a:lnTo>
                    <a:pt x="57" y="17"/>
                  </a:lnTo>
                  <a:lnTo>
                    <a:pt x="58" y="12"/>
                  </a:lnTo>
                  <a:lnTo>
                    <a:pt x="58" y="5"/>
                  </a:lnTo>
                  <a:lnTo>
                    <a:pt x="56" y="0"/>
                  </a:lnTo>
                  <a:lnTo>
                    <a:pt x="51" y="2"/>
                  </a:lnTo>
                  <a:lnTo>
                    <a:pt x="47" y="9"/>
                  </a:lnTo>
                  <a:lnTo>
                    <a:pt x="46" y="17"/>
                  </a:lnTo>
                  <a:lnTo>
                    <a:pt x="46" y="23"/>
                  </a:lnTo>
                  <a:lnTo>
                    <a:pt x="44" y="25"/>
                  </a:lnTo>
                  <a:lnTo>
                    <a:pt x="44" y="32"/>
                  </a:lnTo>
                  <a:lnTo>
                    <a:pt x="35" y="41"/>
                  </a:lnTo>
                  <a:lnTo>
                    <a:pt x="37" y="46"/>
                  </a:lnTo>
                  <a:lnTo>
                    <a:pt x="23" y="51"/>
                  </a:lnTo>
                  <a:lnTo>
                    <a:pt x="20" y="55"/>
                  </a:lnTo>
                  <a:lnTo>
                    <a:pt x="18" y="54"/>
                  </a:lnTo>
                  <a:lnTo>
                    <a:pt x="11" y="59"/>
                  </a:lnTo>
                  <a:lnTo>
                    <a:pt x="7" y="59"/>
                  </a:lnTo>
                  <a:lnTo>
                    <a:pt x="5" y="63"/>
                  </a:lnTo>
                  <a:lnTo>
                    <a:pt x="1" y="65"/>
                  </a:lnTo>
                  <a:lnTo>
                    <a:pt x="0" y="74"/>
                  </a:lnTo>
                  <a:lnTo>
                    <a:pt x="2" y="77"/>
                  </a:lnTo>
                  <a:lnTo>
                    <a:pt x="13" y="73"/>
                  </a:lnTo>
                  <a:lnTo>
                    <a:pt x="18" y="66"/>
                  </a:lnTo>
                  <a:lnTo>
                    <a:pt x="22" y="67"/>
                  </a:lnTo>
                  <a:lnTo>
                    <a:pt x="21" y="74"/>
                  </a:lnTo>
                  <a:lnTo>
                    <a:pt x="34" y="64"/>
                  </a:lnTo>
                  <a:lnTo>
                    <a:pt x="41" y="58"/>
                  </a:lnTo>
                  <a:lnTo>
                    <a:pt x="46" y="48"/>
                  </a:lnTo>
                  <a:lnTo>
                    <a:pt x="45" y="52"/>
                  </a:lnTo>
                  <a:lnTo>
                    <a:pt x="46" y="59"/>
                  </a:lnTo>
                  <a:lnTo>
                    <a:pt x="50" y="64"/>
                  </a:lnTo>
                  <a:lnTo>
                    <a:pt x="53" y="60"/>
                  </a:lnTo>
                  <a:lnTo>
                    <a:pt x="53" y="55"/>
                  </a:lnTo>
                  <a:lnTo>
                    <a:pt x="61" y="46"/>
                  </a:lnTo>
                  <a:lnTo>
                    <a:pt x="64" y="52"/>
                  </a:lnTo>
                  <a:lnTo>
                    <a:pt x="67" y="46"/>
                  </a:lnTo>
                  <a:lnTo>
                    <a:pt x="72" y="40"/>
                  </a:lnTo>
                  <a:lnTo>
                    <a:pt x="78" y="38"/>
                  </a:lnTo>
                  <a:lnTo>
                    <a:pt x="83" y="32"/>
                  </a:lnTo>
                  <a:lnTo>
                    <a:pt x="84" y="27"/>
                  </a:lnTo>
                  <a:lnTo>
                    <a:pt x="84" y="17"/>
                  </a:lnTo>
                  <a:lnTo>
                    <a:pt x="78" y="12"/>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09" name="Freeform 1433">
              <a:extLst>
                <a:ext uri="{FF2B5EF4-FFF2-40B4-BE49-F238E27FC236}">
                  <a16:creationId xmlns:a16="http://schemas.microsoft.com/office/drawing/2014/main" id="{C9C57E69-FBD4-4B1D-AAA0-F05BDCAA7872}"/>
                </a:ext>
              </a:extLst>
            </p:cNvPr>
            <p:cNvSpPr>
              <a:spLocks/>
            </p:cNvSpPr>
            <p:nvPr/>
          </p:nvSpPr>
          <p:spPr bwMode="auto">
            <a:xfrm>
              <a:off x="4974760" y="660649"/>
              <a:ext cx="73500" cy="90701"/>
            </a:xfrm>
            <a:custGeom>
              <a:avLst/>
              <a:gdLst>
                <a:gd name="T0" fmla="*/ 31 w 32"/>
                <a:gd name="T1" fmla="*/ 15 h 40"/>
                <a:gd name="T2" fmla="*/ 23 w 32"/>
                <a:gd name="T3" fmla="*/ 0 h 40"/>
                <a:gd name="T4" fmla="*/ 23 w 32"/>
                <a:gd name="T5" fmla="*/ 15 h 40"/>
                <a:gd name="T6" fmla="*/ 17 w 32"/>
                <a:gd name="T7" fmla="*/ 15 h 40"/>
                <a:gd name="T8" fmla="*/ 14 w 32"/>
                <a:gd name="T9" fmla="*/ 9 h 40"/>
                <a:gd name="T10" fmla="*/ 13 w 32"/>
                <a:gd name="T11" fmla="*/ 17 h 40"/>
                <a:gd name="T12" fmla="*/ 11 w 32"/>
                <a:gd name="T13" fmla="*/ 21 h 40"/>
                <a:gd name="T14" fmla="*/ 6 w 32"/>
                <a:gd name="T15" fmla="*/ 19 h 40"/>
                <a:gd name="T16" fmla="*/ 5 w 32"/>
                <a:gd name="T17" fmla="*/ 23 h 40"/>
                <a:gd name="T18" fmla="*/ 2 w 32"/>
                <a:gd name="T19" fmla="*/ 20 h 40"/>
                <a:gd name="T20" fmla="*/ 2 w 32"/>
                <a:gd name="T21" fmla="*/ 25 h 40"/>
                <a:gd name="T22" fmla="*/ 3 w 32"/>
                <a:gd name="T23" fmla="*/ 27 h 40"/>
                <a:gd name="T24" fmla="*/ 1 w 32"/>
                <a:gd name="T25" fmla="*/ 29 h 40"/>
                <a:gd name="T26" fmla="*/ 0 w 32"/>
                <a:gd name="T27" fmla="*/ 34 h 40"/>
                <a:gd name="T28" fmla="*/ 2 w 32"/>
                <a:gd name="T29" fmla="*/ 38 h 40"/>
                <a:gd name="T30" fmla="*/ 14 w 32"/>
                <a:gd name="T31" fmla="*/ 29 h 40"/>
                <a:gd name="T32" fmla="*/ 19 w 32"/>
                <a:gd name="T33" fmla="*/ 30 h 40"/>
                <a:gd name="T34" fmla="*/ 23 w 32"/>
                <a:gd name="T35" fmla="*/ 25 h 40"/>
                <a:gd name="T36" fmla="*/ 20 w 32"/>
                <a:gd name="T37" fmla="*/ 29 h 40"/>
                <a:gd name="T38" fmla="*/ 15 w 32"/>
                <a:gd name="T39" fmla="*/ 34 h 40"/>
                <a:gd name="T40" fmla="*/ 17 w 32"/>
                <a:gd name="T41" fmla="*/ 40 h 40"/>
                <a:gd name="T42" fmla="*/ 23 w 32"/>
                <a:gd name="T43" fmla="*/ 38 h 40"/>
                <a:gd name="T44" fmla="*/ 27 w 32"/>
                <a:gd name="T45" fmla="*/ 34 h 40"/>
                <a:gd name="T46" fmla="*/ 32 w 32"/>
                <a:gd name="T47" fmla="*/ 33 h 40"/>
                <a:gd name="T48" fmla="*/ 31 w 32"/>
                <a:gd name="T49" fmla="*/ 21 h 40"/>
                <a:gd name="T50" fmla="*/ 31 w 32"/>
                <a:gd name="T51" fmla="*/ 1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40">
                  <a:moveTo>
                    <a:pt x="31" y="15"/>
                  </a:moveTo>
                  <a:lnTo>
                    <a:pt x="23" y="0"/>
                  </a:lnTo>
                  <a:lnTo>
                    <a:pt x="23" y="15"/>
                  </a:lnTo>
                  <a:lnTo>
                    <a:pt x="17" y="15"/>
                  </a:lnTo>
                  <a:lnTo>
                    <a:pt x="14" y="9"/>
                  </a:lnTo>
                  <a:lnTo>
                    <a:pt x="13" y="17"/>
                  </a:lnTo>
                  <a:lnTo>
                    <a:pt x="11" y="21"/>
                  </a:lnTo>
                  <a:lnTo>
                    <a:pt x="6" y="19"/>
                  </a:lnTo>
                  <a:lnTo>
                    <a:pt x="5" y="23"/>
                  </a:lnTo>
                  <a:lnTo>
                    <a:pt x="2" y="20"/>
                  </a:lnTo>
                  <a:lnTo>
                    <a:pt x="2" y="25"/>
                  </a:lnTo>
                  <a:lnTo>
                    <a:pt x="3" y="27"/>
                  </a:lnTo>
                  <a:lnTo>
                    <a:pt x="1" y="29"/>
                  </a:lnTo>
                  <a:lnTo>
                    <a:pt x="0" y="34"/>
                  </a:lnTo>
                  <a:lnTo>
                    <a:pt x="2" y="38"/>
                  </a:lnTo>
                  <a:lnTo>
                    <a:pt x="14" y="29"/>
                  </a:lnTo>
                  <a:lnTo>
                    <a:pt x="19" y="30"/>
                  </a:lnTo>
                  <a:lnTo>
                    <a:pt x="23" y="25"/>
                  </a:lnTo>
                  <a:lnTo>
                    <a:pt x="20" y="29"/>
                  </a:lnTo>
                  <a:lnTo>
                    <a:pt x="15" y="34"/>
                  </a:lnTo>
                  <a:lnTo>
                    <a:pt x="17" y="40"/>
                  </a:lnTo>
                  <a:lnTo>
                    <a:pt x="23" y="38"/>
                  </a:lnTo>
                  <a:lnTo>
                    <a:pt x="27" y="34"/>
                  </a:lnTo>
                  <a:lnTo>
                    <a:pt x="32" y="33"/>
                  </a:lnTo>
                  <a:lnTo>
                    <a:pt x="31" y="21"/>
                  </a:lnTo>
                  <a:lnTo>
                    <a:pt x="31" y="15"/>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10" name="Freeform 1434">
              <a:extLst>
                <a:ext uri="{FF2B5EF4-FFF2-40B4-BE49-F238E27FC236}">
                  <a16:creationId xmlns:a16="http://schemas.microsoft.com/office/drawing/2014/main" id="{72AE2A21-D96B-423B-BE77-8AF342DB618F}"/>
                </a:ext>
              </a:extLst>
            </p:cNvPr>
            <p:cNvSpPr>
              <a:spLocks/>
            </p:cNvSpPr>
            <p:nvPr/>
          </p:nvSpPr>
          <p:spPr bwMode="auto">
            <a:xfrm>
              <a:off x="5063899" y="580896"/>
              <a:ext cx="56298" cy="75063"/>
            </a:xfrm>
            <a:custGeom>
              <a:avLst/>
              <a:gdLst>
                <a:gd name="T0" fmla="*/ 15 w 25"/>
                <a:gd name="T1" fmla="*/ 0 h 33"/>
                <a:gd name="T2" fmla="*/ 12 w 25"/>
                <a:gd name="T3" fmla="*/ 11 h 33"/>
                <a:gd name="T4" fmla="*/ 10 w 25"/>
                <a:gd name="T5" fmla="*/ 11 h 33"/>
                <a:gd name="T6" fmla="*/ 9 w 25"/>
                <a:gd name="T7" fmla="*/ 16 h 33"/>
                <a:gd name="T8" fmla="*/ 1 w 25"/>
                <a:gd name="T9" fmla="*/ 20 h 33"/>
                <a:gd name="T10" fmla="*/ 0 w 25"/>
                <a:gd name="T11" fmla="*/ 29 h 33"/>
                <a:gd name="T12" fmla="*/ 3 w 25"/>
                <a:gd name="T13" fmla="*/ 33 h 33"/>
                <a:gd name="T14" fmla="*/ 6 w 25"/>
                <a:gd name="T15" fmla="*/ 33 h 33"/>
                <a:gd name="T16" fmla="*/ 10 w 25"/>
                <a:gd name="T17" fmla="*/ 31 h 33"/>
                <a:gd name="T18" fmla="*/ 18 w 25"/>
                <a:gd name="T19" fmla="*/ 27 h 33"/>
                <a:gd name="T20" fmla="*/ 21 w 25"/>
                <a:gd name="T21" fmla="*/ 17 h 33"/>
                <a:gd name="T22" fmla="*/ 22 w 25"/>
                <a:gd name="T23" fmla="*/ 9 h 33"/>
                <a:gd name="T24" fmla="*/ 25 w 25"/>
                <a:gd name="T25" fmla="*/ 4 h 33"/>
                <a:gd name="T26" fmla="*/ 19 w 25"/>
                <a:gd name="T27" fmla="*/ 0 h 33"/>
                <a:gd name="T28" fmla="*/ 15 w 25"/>
                <a:gd name="T2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 h="33">
                  <a:moveTo>
                    <a:pt x="15" y="0"/>
                  </a:moveTo>
                  <a:lnTo>
                    <a:pt x="12" y="11"/>
                  </a:lnTo>
                  <a:lnTo>
                    <a:pt x="10" y="11"/>
                  </a:lnTo>
                  <a:lnTo>
                    <a:pt x="9" y="16"/>
                  </a:lnTo>
                  <a:lnTo>
                    <a:pt x="1" y="20"/>
                  </a:lnTo>
                  <a:lnTo>
                    <a:pt x="0" y="29"/>
                  </a:lnTo>
                  <a:lnTo>
                    <a:pt x="3" y="33"/>
                  </a:lnTo>
                  <a:lnTo>
                    <a:pt x="6" y="33"/>
                  </a:lnTo>
                  <a:lnTo>
                    <a:pt x="10" y="31"/>
                  </a:lnTo>
                  <a:lnTo>
                    <a:pt x="18" y="27"/>
                  </a:lnTo>
                  <a:lnTo>
                    <a:pt x="21" y="17"/>
                  </a:lnTo>
                  <a:lnTo>
                    <a:pt x="22" y="9"/>
                  </a:lnTo>
                  <a:lnTo>
                    <a:pt x="25" y="4"/>
                  </a:lnTo>
                  <a:lnTo>
                    <a:pt x="19" y="0"/>
                  </a:lnTo>
                  <a:lnTo>
                    <a:pt x="15" y="0"/>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11" name="Freeform 1435">
              <a:extLst>
                <a:ext uri="{FF2B5EF4-FFF2-40B4-BE49-F238E27FC236}">
                  <a16:creationId xmlns:a16="http://schemas.microsoft.com/office/drawing/2014/main" id="{FF76704B-2329-4051-8585-BF2450C68D73}"/>
                </a:ext>
              </a:extLst>
            </p:cNvPr>
            <p:cNvSpPr>
              <a:spLocks/>
            </p:cNvSpPr>
            <p:nvPr/>
          </p:nvSpPr>
          <p:spPr bwMode="auto">
            <a:xfrm>
              <a:off x="4999782" y="899912"/>
              <a:ext cx="50043" cy="51605"/>
            </a:xfrm>
            <a:custGeom>
              <a:avLst/>
              <a:gdLst>
                <a:gd name="T0" fmla="*/ 13 w 22"/>
                <a:gd name="T1" fmla="*/ 6 h 23"/>
                <a:gd name="T2" fmla="*/ 9 w 22"/>
                <a:gd name="T3" fmla="*/ 6 h 23"/>
                <a:gd name="T4" fmla="*/ 3 w 22"/>
                <a:gd name="T5" fmla="*/ 4 h 23"/>
                <a:gd name="T6" fmla="*/ 5 w 22"/>
                <a:gd name="T7" fmla="*/ 10 h 23"/>
                <a:gd name="T8" fmla="*/ 8 w 22"/>
                <a:gd name="T9" fmla="*/ 10 h 23"/>
                <a:gd name="T10" fmla="*/ 8 w 22"/>
                <a:gd name="T11" fmla="*/ 13 h 23"/>
                <a:gd name="T12" fmla="*/ 3 w 22"/>
                <a:gd name="T13" fmla="*/ 14 h 23"/>
                <a:gd name="T14" fmla="*/ 0 w 22"/>
                <a:gd name="T15" fmla="*/ 20 h 23"/>
                <a:gd name="T16" fmla="*/ 2 w 22"/>
                <a:gd name="T17" fmla="*/ 23 h 23"/>
                <a:gd name="T18" fmla="*/ 6 w 22"/>
                <a:gd name="T19" fmla="*/ 21 h 23"/>
                <a:gd name="T20" fmla="*/ 12 w 22"/>
                <a:gd name="T21" fmla="*/ 17 h 23"/>
                <a:gd name="T22" fmla="*/ 15 w 22"/>
                <a:gd name="T23" fmla="*/ 12 h 23"/>
                <a:gd name="T24" fmla="*/ 21 w 22"/>
                <a:gd name="T25" fmla="*/ 9 h 23"/>
                <a:gd name="T26" fmla="*/ 22 w 22"/>
                <a:gd name="T27" fmla="*/ 4 h 23"/>
                <a:gd name="T28" fmla="*/ 20 w 22"/>
                <a:gd name="T29" fmla="*/ 0 h 23"/>
                <a:gd name="T30" fmla="*/ 13 w 22"/>
                <a:gd name="T31"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3">
                  <a:moveTo>
                    <a:pt x="13" y="6"/>
                  </a:moveTo>
                  <a:lnTo>
                    <a:pt x="9" y="6"/>
                  </a:lnTo>
                  <a:lnTo>
                    <a:pt x="3" y="4"/>
                  </a:lnTo>
                  <a:lnTo>
                    <a:pt x="5" y="10"/>
                  </a:lnTo>
                  <a:lnTo>
                    <a:pt x="8" y="10"/>
                  </a:lnTo>
                  <a:lnTo>
                    <a:pt x="8" y="13"/>
                  </a:lnTo>
                  <a:lnTo>
                    <a:pt x="3" y="14"/>
                  </a:lnTo>
                  <a:lnTo>
                    <a:pt x="0" y="20"/>
                  </a:lnTo>
                  <a:lnTo>
                    <a:pt x="2" y="23"/>
                  </a:lnTo>
                  <a:lnTo>
                    <a:pt x="6" y="21"/>
                  </a:lnTo>
                  <a:lnTo>
                    <a:pt x="12" y="17"/>
                  </a:lnTo>
                  <a:lnTo>
                    <a:pt x="15" y="12"/>
                  </a:lnTo>
                  <a:lnTo>
                    <a:pt x="21" y="9"/>
                  </a:lnTo>
                  <a:lnTo>
                    <a:pt x="22" y="4"/>
                  </a:lnTo>
                  <a:lnTo>
                    <a:pt x="20" y="0"/>
                  </a:lnTo>
                  <a:lnTo>
                    <a:pt x="13" y="6"/>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12" name="Freeform 1436">
              <a:extLst>
                <a:ext uri="{FF2B5EF4-FFF2-40B4-BE49-F238E27FC236}">
                  <a16:creationId xmlns:a16="http://schemas.microsoft.com/office/drawing/2014/main" id="{07B44B27-92F7-411E-BDCA-0CDFE81A1856}"/>
                </a:ext>
              </a:extLst>
            </p:cNvPr>
            <p:cNvSpPr>
              <a:spLocks/>
            </p:cNvSpPr>
            <p:nvPr/>
          </p:nvSpPr>
          <p:spPr bwMode="auto">
            <a:xfrm>
              <a:off x="5168677" y="519907"/>
              <a:ext cx="96958" cy="125105"/>
            </a:xfrm>
            <a:custGeom>
              <a:avLst/>
              <a:gdLst>
                <a:gd name="T0" fmla="*/ 39 w 43"/>
                <a:gd name="T1" fmla="*/ 10 h 55"/>
                <a:gd name="T2" fmla="*/ 36 w 43"/>
                <a:gd name="T3" fmla="*/ 1 h 55"/>
                <a:gd name="T4" fmla="*/ 30 w 43"/>
                <a:gd name="T5" fmla="*/ 1 h 55"/>
                <a:gd name="T6" fmla="*/ 29 w 43"/>
                <a:gd name="T7" fmla="*/ 7 h 55"/>
                <a:gd name="T8" fmla="*/ 25 w 43"/>
                <a:gd name="T9" fmla="*/ 0 h 55"/>
                <a:gd name="T10" fmla="*/ 28 w 43"/>
                <a:gd name="T11" fmla="*/ 9 h 55"/>
                <a:gd name="T12" fmla="*/ 26 w 43"/>
                <a:gd name="T13" fmla="*/ 12 h 55"/>
                <a:gd name="T14" fmla="*/ 20 w 43"/>
                <a:gd name="T15" fmla="*/ 10 h 55"/>
                <a:gd name="T16" fmla="*/ 17 w 43"/>
                <a:gd name="T17" fmla="*/ 11 h 55"/>
                <a:gd name="T18" fmla="*/ 20 w 43"/>
                <a:gd name="T19" fmla="*/ 16 h 55"/>
                <a:gd name="T20" fmla="*/ 16 w 43"/>
                <a:gd name="T21" fmla="*/ 21 h 55"/>
                <a:gd name="T22" fmla="*/ 11 w 43"/>
                <a:gd name="T23" fmla="*/ 18 h 55"/>
                <a:gd name="T24" fmla="*/ 6 w 43"/>
                <a:gd name="T25" fmla="*/ 23 h 55"/>
                <a:gd name="T26" fmla="*/ 8 w 43"/>
                <a:gd name="T27" fmla="*/ 26 h 55"/>
                <a:gd name="T28" fmla="*/ 5 w 43"/>
                <a:gd name="T29" fmla="*/ 27 h 55"/>
                <a:gd name="T30" fmla="*/ 9 w 43"/>
                <a:gd name="T31" fmla="*/ 30 h 55"/>
                <a:gd name="T32" fmla="*/ 8 w 43"/>
                <a:gd name="T33" fmla="*/ 33 h 55"/>
                <a:gd name="T34" fmla="*/ 6 w 43"/>
                <a:gd name="T35" fmla="*/ 36 h 55"/>
                <a:gd name="T36" fmla="*/ 2 w 43"/>
                <a:gd name="T37" fmla="*/ 36 h 55"/>
                <a:gd name="T38" fmla="*/ 6 w 43"/>
                <a:gd name="T39" fmla="*/ 38 h 55"/>
                <a:gd name="T40" fmla="*/ 9 w 43"/>
                <a:gd name="T41" fmla="*/ 42 h 55"/>
                <a:gd name="T42" fmla="*/ 7 w 43"/>
                <a:gd name="T43" fmla="*/ 45 h 55"/>
                <a:gd name="T44" fmla="*/ 0 w 43"/>
                <a:gd name="T45" fmla="*/ 50 h 55"/>
                <a:gd name="T46" fmla="*/ 4 w 43"/>
                <a:gd name="T47" fmla="*/ 55 h 55"/>
                <a:gd name="T48" fmla="*/ 8 w 43"/>
                <a:gd name="T49" fmla="*/ 52 h 55"/>
                <a:gd name="T50" fmla="*/ 20 w 43"/>
                <a:gd name="T51" fmla="*/ 50 h 55"/>
                <a:gd name="T52" fmla="*/ 24 w 43"/>
                <a:gd name="T53" fmla="*/ 41 h 55"/>
                <a:gd name="T54" fmla="*/ 29 w 43"/>
                <a:gd name="T55" fmla="*/ 39 h 55"/>
                <a:gd name="T56" fmla="*/ 29 w 43"/>
                <a:gd name="T57" fmla="*/ 44 h 55"/>
                <a:gd name="T58" fmla="*/ 40 w 43"/>
                <a:gd name="T59" fmla="*/ 42 h 55"/>
                <a:gd name="T60" fmla="*/ 40 w 43"/>
                <a:gd name="T61" fmla="*/ 29 h 55"/>
                <a:gd name="T62" fmla="*/ 43 w 43"/>
                <a:gd name="T63" fmla="*/ 22 h 55"/>
                <a:gd name="T64" fmla="*/ 42 w 43"/>
                <a:gd name="T65" fmla="*/ 13 h 55"/>
                <a:gd name="T66" fmla="*/ 39 w 43"/>
                <a:gd name="T67"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3" h="55">
                  <a:moveTo>
                    <a:pt x="39" y="10"/>
                  </a:moveTo>
                  <a:lnTo>
                    <a:pt x="36" y="1"/>
                  </a:lnTo>
                  <a:lnTo>
                    <a:pt x="30" y="1"/>
                  </a:lnTo>
                  <a:lnTo>
                    <a:pt x="29" y="7"/>
                  </a:lnTo>
                  <a:lnTo>
                    <a:pt x="25" y="0"/>
                  </a:lnTo>
                  <a:lnTo>
                    <a:pt x="28" y="9"/>
                  </a:lnTo>
                  <a:lnTo>
                    <a:pt x="26" y="12"/>
                  </a:lnTo>
                  <a:lnTo>
                    <a:pt x="20" y="10"/>
                  </a:lnTo>
                  <a:lnTo>
                    <a:pt x="17" y="11"/>
                  </a:lnTo>
                  <a:lnTo>
                    <a:pt x="20" y="16"/>
                  </a:lnTo>
                  <a:lnTo>
                    <a:pt x="16" y="21"/>
                  </a:lnTo>
                  <a:lnTo>
                    <a:pt x="11" y="18"/>
                  </a:lnTo>
                  <a:lnTo>
                    <a:pt x="6" y="23"/>
                  </a:lnTo>
                  <a:lnTo>
                    <a:pt x="8" y="26"/>
                  </a:lnTo>
                  <a:lnTo>
                    <a:pt x="5" y="27"/>
                  </a:lnTo>
                  <a:lnTo>
                    <a:pt x="9" y="30"/>
                  </a:lnTo>
                  <a:lnTo>
                    <a:pt x="8" y="33"/>
                  </a:lnTo>
                  <a:lnTo>
                    <a:pt x="6" y="36"/>
                  </a:lnTo>
                  <a:lnTo>
                    <a:pt x="2" y="36"/>
                  </a:lnTo>
                  <a:lnTo>
                    <a:pt x="6" y="38"/>
                  </a:lnTo>
                  <a:lnTo>
                    <a:pt x="9" y="42"/>
                  </a:lnTo>
                  <a:lnTo>
                    <a:pt x="7" y="45"/>
                  </a:lnTo>
                  <a:lnTo>
                    <a:pt x="0" y="50"/>
                  </a:lnTo>
                  <a:lnTo>
                    <a:pt x="4" y="55"/>
                  </a:lnTo>
                  <a:lnTo>
                    <a:pt x="8" y="52"/>
                  </a:lnTo>
                  <a:lnTo>
                    <a:pt x="20" y="50"/>
                  </a:lnTo>
                  <a:lnTo>
                    <a:pt x="24" y="41"/>
                  </a:lnTo>
                  <a:lnTo>
                    <a:pt x="29" y="39"/>
                  </a:lnTo>
                  <a:lnTo>
                    <a:pt x="29" y="44"/>
                  </a:lnTo>
                  <a:lnTo>
                    <a:pt x="40" y="42"/>
                  </a:lnTo>
                  <a:lnTo>
                    <a:pt x="40" y="29"/>
                  </a:lnTo>
                  <a:lnTo>
                    <a:pt x="43" y="22"/>
                  </a:lnTo>
                  <a:lnTo>
                    <a:pt x="42" y="13"/>
                  </a:lnTo>
                  <a:lnTo>
                    <a:pt x="39" y="10"/>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13" name="Freeform 1437">
              <a:extLst>
                <a:ext uri="{FF2B5EF4-FFF2-40B4-BE49-F238E27FC236}">
                  <a16:creationId xmlns:a16="http://schemas.microsoft.com/office/drawing/2014/main" id="{BBC27914-52D9-4F99-9A11-566B28FEC9DC}"/>
                </a:ext>
              </a:extLst>
            </p:cNvPr>
            <p:cNvSpPr>
              <a:spLocks/>
            </p:cNvSpPr>
            <p:nvPr/>
          </p:nvSpPr>
          <p:spPr bwMode="auto">
            <a:xfrm>
              <a:off x="5276581" y="452663"/>
              <a:ext cx="75064" cy="75063"/>
            </a:xfrm>
            <a:custGeom>
              <a:avLst/>
              <a:gdLst>
                <a:gd name="T0" fmla="*/ 24 w 33"/>
                <a:gd name="T1" fmla="*/ 0 h 33"/>
                <a:gd name="T2" fmla="*/ 24 w 33"/>
                <a:gd name="T3" fmla="*/ 6 h 33"/>
                <a:gd name="T4" fmla="*/ 22 w 33"/>
                <a:gd name="T5" fmla="*/ 14 h 33"/>
                <a:gd name="T6" fmla="*/ 19 w 33"/>
                <a:gd name="T7" fmla="*/ 14 h 33"/>
                <a:gd name="T8" fmla="*/ 17 w 33"/>
                <a:gd name="T9" fmla="*/ 8 h 33"/>
                <a:gd name="T10" fmla="*/ 15 w 33"/>
                <a:gd name="T11" fmla="*/ 16 h 33"/>
                <a:gd name="T12" fmla="*/ 14 w 33"/>
                <a:gd name="T13" fmla="*/ 17 h 33"/>
                <a:gd name="T14" fmla="*/ 6 w 33"/>
                <a:gd name="T15" fmla="*/ 17 h 33"/>
                <a:gd name="T16" fmla="*/ 6 w 33"/>
                <a:gd name="T17" fmla="*/ 25 h 33"/>
                <a:gd name="T18" fmla="*/ 5 w 33"/>
                <a:gd name="T19" fmla="*/ 28 h 33"/>
                <a:gd name="T20" fmla="*/ 1 w 33"/>
                <a:gd name="T21" fmla="*/ 27 h 33"/>
                <a:gd name="T22" fmla="*/ 0 w 33"/>
                <a:gd name="T23" fmla="*/ 30 h 33"/>
                <a:gd name="T24" fmla="*/ 11 w 33"/>
                <a:gd name="T25" fmla="*/ 33 h 33"/>
                <a:gd name="T26" fmla="*/ 27 w 33"/>
                <a:gd name="T27" fmla="*/ 27 h 33"/>
                <a:gd name="T28" fmla="*/ 27 w 33"/>
                <a:gd name="T29" fmla="*/ 21 h 33"/>
                <a:gd name="T30" fmla="*/ 33 w 33"/>
                <a:gd name="T31" fmla="*/ 9 h 33"/>
                <a:gd name="T32" fmla="*/ 30 w 33"/>
                <a:gd name="T33" fmla="*/ 4 h 33"/>
                <a:gd name="T34" fmla="*/ 24 w 33"/>
                <a:gd name="T3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 h="33">
                  <a:moveTo>
                    <a:pt x="24" y="0"/>
                  </a:moveTo>
                  <a:lnTo>
                    <a:pt x="24" y="6"/>
                  </a:lnTo>
                  <a:lnTo>
                    <a:pt x="22" y="14"/>
                  </a:lnTo>
                  <a:lnTo>
                    <a:pt x="19" y="14"/>
                  </a:lnTo>
                  <a:lnTo>
                    <a:pt x="17" y="8"/>
                  </a:lnTo>
                  <a:lnTo>
                    <a:pt x="15" y="16"/>
                  </a:lnTo>
                  <a:lnTo>
                    <a:pt x="14" y="17"/>
                  </a:lnTo>
                  <a:lnTo>
                    <a:pt x="6" y="17"/>
                  </a:lnTo>
                  <a:lnTo>
                    <a:pt x="6" y="25"/>
                  </a:lnTo>
                  <a:lnTo>
                    <a:pt x="5" y="28"/>
                  </a:lnTo>
                  <a:lnTo>
                    <a:pt x="1" y="27"/>
                  </a:lnTo>
                  <a:lnTo>
                    <a:pt x="0" y="30"/>
                  </a:lnTo>
                  <a:lnTo>
                    <a:pt x="11" y="33"/>
                  </a:lnTo>
                  <a:lnTo>
                    <a:pt x="27" y="27"/>
                  </a:lnTo>
                  <a:lnTo>
                    <a:pt x="27" y="21"/>
                  </a:lnTo>
                  <a:lnTo>
                    <a:pt x="33" y="9"/>
                  </a:lnTo>
                  <a:lnTo>
                    <a:pt x="30" y="4"/>
                  </a:lnTo>
                  <a:lnTo>
                    <a:pt x="24" y="0"/>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14" name="Freeform 1438">
              <a:extLst>
                <a:ext uri="{FF2B5EF4-FFF2-40B4-BE49-F238E27FC236}">
                  <a16:creationId xmlns:a16="http://schemas.microsoft.com/office/drawing/2014/main" id="{6F502353-D87F-4EB5-BB67-71322E4E59AF}"/>
                </a:ext>
              </a:extLst>
            </p:cNvPr>
            <p:cNvSpPr>
              <a:spLocks/>
            </p:cNvSpPr>
            <p:nvPr/>
          </p:nvSpPr>
          <p:spPr bwMode="auto">
            <a:xfrm>
              <a:off x="5326624" y="397930"/>
              <a:ext cx="71937" cy="67244"/>
            </a:xfrm>
            <a:custGeom>
              <a:avLst/>
              <a:gdLst>
                <a:gd name="T0" fmla="*/ 19 w 31"/>
                <a:gd name="T1" fmla="*/ 10 h 30"/>
                <a:gd name="T2" fmla="*/ 18 w 31"/>
                <a:gd name="T3" fmla="*/ 14 h 30"/>
                <a:gd name="T4" fmla="*/ 16 w 31"/>
                <a:gd name="T5" fmla="*/ 14 h 30"/>
                <a:gd name="T6" fmla="*/ 17 w 31"/>
                <a:gd name="T7" fmla="*/ 6 h 30"/>
                <a:gd name="T8" fmla="*/ 16 w 31"/>
                <a:gd name="T9" fmla="*/ 4 h 30"/>
                <a:gd name="T10" fmla="*/ 13 w 31"/>
                <a:gd name="T11" fmla="*/ 3 h 30"/>
                <a:gd name="T12" fmla="*/ 6 w 31"/>
                <a:gd name="T13" fmla="*/ 3 h 30"/>
                <a:gd name="T14" fmla="*/ 2 w 31"/>
                <a:gd name="T15" fmla="*/ 0 h 30"/>
                <a:gd name="T16" fmla="*/ 0 w 31"/>
                <a:gd name="T17" fmla="*/ 4 h 30"/>
                <a:gd name="T18" fmla="*/ 2 w 31"/>
                <a:gd name="T19" fmla="*/ 8 h 30"/>
                <a:gd name="T20" fmla="*/ 4 w 31"/>
                <a:gd name="T21" fmla="*/ 10 h 30"/>
                <a:gd name="T22" fmla="*/ 6 w 31"/>
                <a:gd name="T23" fmla="*/ 7 h 30"/>
                <a:gd name="T24" fmla="*/ 8 w 31"/>
                <a:gd name="T25" fmla="*/ 7 h 30"/>
                <a:gd name="T26" fmla="*/ 6 w 31"/>
                <a:gd name="T27" fmla="*/ 17 h 30"/>
                <a:gd name="T28" fmla="*/ 4 w 31"/>
                <a:gd name="T29" fmla="*/ 14 h 30"/>
                <a:gd name="T30" fmla="*/ 5 w 31"/>
                <a:gd name="T31" fmla="*/ 19 h 30"/>
                <a:gd name="T32" fmla="*/ 19 w 31"/>
                <a:gd name="T33" fmla="*/ 30 h 30"/>
                <a:gd name="T34" fmla="*/ 24 w 31"/>
                <a:gd name="T35" fmla="*/ 27 h 30"/>
                <a:gd name="T36" fmla="*/ 31 w 31"/>
                <a:gd name="T37" fmla="*/ 11 h 30"/>
                <a:gd name="T38" fmla="*/ 24 w 31"/>
                <a:gd name="T39" fmla="*/ 8 h 30"/>
                <a:gd name="T40" fmla="*/ 19 w 31"/>
                <a:gd name="T41" fmla="*/ 1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30">
                  <a:moveTo>
                    <a:pt x="19" y="10"/>
                  </a:moveTo>
                  <a:lnTo>
                    <a:pt x="18" y="14"/>
                  </a:lnTo>
                  <a:lnTo>
                    <a:pt x="16" y="14"/>
                  </a:lnTo>
                  <a:lnTo>
                    <a:pt x="17" y="6"/>
                  </a:lnTo>
                  <a:lnTo>
                    <a:pt x="16" y="4"/>
                  </a:lnTo>
                  <a:lnTo>
                    <a:pt x="13" y="3"/>
                  </a:lnTo>
                  <a:lnTo>
                    <a:pt x="6" y="3"/>
                  </a:lnTo>
                  <a:lnTo>
                    <a:pt x="2" y="0"/>
                  </a:lnTo>
                  <a:lnTo>
                    <a:pt x="0" y="4"/>
                  </a:lnTo>
                  <a:lnTo>
                    <a:pt x="2" y="8"/>
                  </a:lnTo>
                  <a:lnTo>
                    <a:pt x="4" y="10"/>
                  </a:lnTo>
                  <a:lnTo>
                    <a:pt x="6" y="7"/>
                  </a:lnTo>
                  <a:lnTo>
                    <a:pt x="8" y="7"/>
                  </a:lnTo>
                  <a:lnTo>
                    <a:pt x="6" y="17"/>
                  </a:lnTo>
                  <a:lnTo>
                    <a:pt x="4" y="14"/>
                  </a:lnTo>
                  <a:lnTo>
                    <a:pt x="5" y="19"/>
                  </a:lnTo>
                  <a:lnTo>
                    <a:pt x="19" y="30"/>
                  </a:lnTo>
                  <a:lnTo>
                    <a:pt x="24" y="27"/>
                  </a:lnTo>
                  <a:lnTo>
                    <a:pt x="31" y="11"/>
                  </a:lnTo>
                  <a:lnTo>
                    <a:pt x="24" y="8"/>
                  </a:lnTo>
                  <a:lnTo>
                    <a:pt x="19" y="10"/>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15" name="Freeform 1439">
              <a:extLst>
                <a:ext uri="{FF2B5EF4-FFF2-40B4-BE49-F238E27FC236}">
                  <a16:creationId xmlns:a16="http://schemas.microsoft.com/office/drawing/2014/main" id="{9FB0DF2C-9D93-4D53-A026-342786D0C60F}"/>
                </a:ext>
              </a:extLst>
            </p:cNvPr>
            <p:cNvSpPr>
              <a:spLocks/>
            </p:cNvSpPr>
            <p:nvPr/>
          </p:nvSpPr>
          <p:spPr bwMode="auto">
            <a:xfrm>
              <a:off x="5479880" y="363526"/>
              <a:ext cx="20330" cy="9383"/>
            </a:xfrm>
            <a:custGeom>
              <a:avLst/>
              <a:gdLst>
                <a:gd name="T0" fmla="*/ 5 w 9"/>
                <a:gd name="T1" fmla="*/ 1 h 4"/>
                <a:gd name="T2" fmla="*/ 0 w 9"/>
                <a:gd name="T3" fmla="*/ 3 h 4"/>
                <a:gd name="T4" fmla="*/ 0 w 9"/>
                <a:gd name="T5" fmla="*/ 4 h 4"/>
                <a:gd name="T6" fmla="*/ 9 w 9"/>
                <a:gd name="T7" fmla="*/ 4 h 4"/>
                <a:gd name="T8" fmla="*/ 7 w 9"/>
                <a:gd name="T9" fmla="*/ 0 h 4"/>
                <a:gd name="T10" fmla="*/ 5 w 9"/>
                <a:gd name="T11" fmla="*/ 1 h 4"/>
              </a:gdLst>
              <a:ahLst/>
              <a:cxnLst>
                <a:cxn ang="0">
                  <a:pos x="T0" y="T1"/>
                </a:cxn>
                <a:cxn ang="0">
                  <a:pos x="T2" y="T3"/>
                </a:cxn>
                <a:cxn ang="0">
                  <a:pos x="T4" y="T5"/>
                </a:cxn>
                <a:cxn ang="0">
                  <a:pos x="T6" y="T7"/>
                </a:cxn>
                <a:cxn ang="0">
                  <a:pos x="T8" y="T9"/>
                </a:cxn>
                <a:cxn ang="0">
                  <a:pos x="T10" y="T11"/>
                </a:cxn>
              </a:cxnLst>
              <a:rect l="0" t="0" r="r" b="b"/>
              <a:pathLst>
                <a:path w="9" h="4">
                  <a:moveTo>
                    <a:pt x="5" y="1"/>
                  </a:moveTo>
                  <a:lnTo>
                    <a:pt x="0" y="3"/>
                  </a:lnTo>
                  <a:lnTo>
                    <a:pt x="0" y="4"/>
                  </a:lnTo>
                  <a:lnTo>
                    <a:pt x="9" y="4"/>
                  </a:lnTo>
                  <a:lnTo>
                    <a:pt x="7" y="0"/>
                  </a:lnTo>
                  <a:lnTo>
                    <a:pt x="5" y="1"/>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16" name="Freeform 1440">
              <a:extLst>
                <a:ext uri="{FF2B5EF4-FFF2-40B4-BE49-F238E27FC236}">
                  <a16:creationId xmlns:a16="http://schemas.microsoft.com/office/drawing/2014/main" id="{B83302E6-87EF-4560-ADBD-9A4EAA09E73E}"/>
                </a:ext>
              </a:extLst>
            </p:cNvPr>
            <p:cNvSpPr>
              <a:spLocks/>
            </p:cNvSpPr>
            <p:nvPr/>
          </p:nvSpPr>
          <p:spPr bwMode="auto">
            <a:xfrm>
              <a:off x="5476753" y="372909"/>
              <a:ext cx="23458" cy="39096"/>
            </a:xfrm>
            <a:custGeom>
              <a:avLst/>
              <a:gdLst>
                <a:gd name="T0" fmla="*/ 1 w 10"/>
                <a:gd name="T1" fmla="*/ 0 h 17"/>
                <a:gd name="T2" fmla="*/ 0 w 10"/>
                <a:gd name="T3" fmla="*/ 4 h 17"/>
                <a:gd name="T4" fmla="*/ 0 w 10"/>
                <a:gd name="T5" fmla="*/ 10 h 17"/>
                <a:gd name="T6" fmla="*/ 2 w 10"/>
                <a:gd name="T7" fmla="*/ 14 h 17"/>
                <a:gd name="T8" fmla="*/ 5 w 10"/>
                <a:gd name="T9" fmla="*/ 9 h 17"/>
                <a:gd name="T10" fmla="*/ 5 w 10"/>
                <a:gd name="T11" fmla="*/ 16 h 17"/>
                <a:gd name="T12" fmla="*/ 7 w 10"/>
                <a:gd name="T13" fmla="*/ 17 h 17"/>
                <a:gd name="T14" fmla="*/ 9 w 10"/>
                <a:gd name="T15" fmla="*/ 16 h 17"/>
                <a:gd name="T16" fmla="*/ 9 w 10"/>
                <a:gd name="T17" fmla="*/ 6 h 17"/>
                <a:gd name="T18" fmla="*/ 10 w 10"/>
                <a:gd name="T19" fmla="*/ 2 h 17"/>
                <a:gd name="T20" fmla="*/ 10 w 10"/>
                <a:gd name="T21" fmla="*/ 0 h 17"/>
                <a:gd name="T22" fmla="*/ 1 w 10"/>
                <a:gd name="T2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7">
                  <a:moveTo>
                    <a:pt x="1" y="0"/>
                  </a:moveTo>
                  <a:lnTo>
                    <a:pt x="0" y="4"/>
                  </a:lnTo>
                  <a:lnTo>
                    <a:pt x="0" y="10"/>
                  </a:lnTo>
                  <a:lnTo>
                    <a:pt x="2" y="14"/>
                  </a:lnTo>
                  <a:lnTo>
                    <a:pt x="5" y="9"/>
                  </a:lnTo>
                  <a:lnTo>
                    <a:pt x="5" y="16"/>
                  </a:lnTo>
                  <a:lnTo>
                    <a:pt x="7" y="17"/>
                  </a:lnTo>
                  <a:lnTo>
                    <a:pt x="9" y="16"/>
                  </a:lnTo>
                  <a:lnTo>
                    <a:pt x="9" y="6"/>
                  </a:lnTo>
                  <a:lnTo>
                    <a:pt x="10" y="2"/>
                  </a:lnTo>
                  <a:lnTo>
                    <a:pt x="10" y="0"/>
                  </a:lnTo>
                  <a:lnTo>
                    <a:pt x="1" y="0"/>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17" name="Freeform 1441">
              <a:extLst>
                <a:ext uri="{FF2B5EF4-FFF2-40B4-BE49-F238E27FC236}">
                  <a16:creationId xmlns:a16="http://schemas.microsoft.com/office/drawing/2014/main" id="{4B1614D2-1F28-4ED3-9F48-CCA20F05283E}"/>
                </a:ext>
              </a:extLst>
            </p:cNvPr>
            <p:cNvSpPr>
              <a:spLocks/>
            </p:cNvSpPr>
            <p:nvPr/>
          </p:nvSpPr>
          <p:spPr bwMode="auto">
            <a:xfrm>
              <a:off x="4482150" y="1747496"/>
              <a:ext cx="60990" cy="43787"/>
            </a:xfrm>
            <a:custGeom>
              <a:avLst/>
              <a:gdLst>
                <a:gd name="T0" fmla="*/ 23 w 27"/>
                <a:gd name="T1" fmla="*/ 3 h 19"/>
                <a:gd name="T2" fmla="*/ 24 w 27"/>
                <a:gd name="T3" fmla="*/ 0 h 19"/>
                <a:gd name="T4" fmla="*/ 18 w 27"/>
                <a:gd name="T5" fmla="*/ 0 h 19"/>
                <a:gd name="T6" fmla="*/ 9 w 27"/>
                <a:gd name="T7" fmla="*/ 3 h 19"/>
                <a:gd name="T8" fmla="*/ 9 w 27"/>
                <a:gd name="T9" fmla="*/ 7 h 19"/>
                <a:gd name="T10" fmla="*/ 7 w 27"/>
                <a:gd name="T11" fmla="*/ 9 h 19"/>
                <a:gd name="T12" fmla="*/ 3 w 27"/>
                <a:gd name="T13" fmla="*/ 9 h 19"/>
                <a:gd name="T14" fmla="*/ 2 w 27"/>
                <a:gd name="T15" fmla="*/ 11 h 19"/>
                <a:gd name="T16" fmla="*/ 0 w 27"/>
                <a:gd name="T17" fmla="*/ 11 h 19"/>
                <a:gd name="T18" fmla="*/ 1 w 27"/>
                <a:gd name="T19" fmla="*/ 14 h 19"/>
                <a:gd name="T20" fmla="*/ 5 w 27"/>
                <a:gd name="T21" fmla="*/ 19 h 19"/>
                <a:gd name="T22" fmla="*/ 13 w 27"/>
                <a:gd name="T23" fmla="*/ 14 h 19"/>
                <a:gd name="T24" fmla="*/ 27 w 27"/>
                <a:gd name="T25" fmla="*/ 10 h 19"/>
                <a:gd name="T26" fmla="*/ 26 w 27"/>
                <a:gd name="T27" fmla="*/ 5 h 19"/>
                <a:gd name="T28" fmla="*/ 23 w 27"/>
                <a:gd name="T29"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19">
                  <a:moveTo>
                    <a:pt x="23" y="3"/>
                  </a:moveTo>
                  <a:lnTo>
                    <a:pt x="24" y="0"/>
                  </a:lnTo>
                  <a:lnTo>
                    <a:pt x="18" y="0"/>
                  </a:lnTo>
                  <a:lnTo>
                    <a:pt x="9" y="3"/>
                  </a:lnTo>
                  <a:lnTo>
                    <a:pt x="9" y="7"/>
                  </a:lnTo>
                  <a:lnTo>
                    <a:pt x="7" y="9"/>
                  </a:lnTo>
                  <a:lnTo>
                    <a:pt x="3" y="9"/>
                  </a:lnTo>
                  <a:lnTo>
                    <a:pt x="2" y="11"/>
                  </a:lnTo>
                  <a:lnTo>
                    <a:pt x="0" y="11"/>
                  </a:lnTo>
                  <a:lnTo>
                    <a:pt x="1" y="14"/>
                  </a:lnTo>
                  <a:lnTo>
                    <a:pt x="5" y="19"/>
                  </a:lnTo>
                  <a:lnTo>
                    <a:pt x="13" y="14"/>
                  </a:lnTo>
                  <a:lnTo>
                    <a:pt x="27" y="10"/>
                  </a:lnTo>
                  <a:lnTo>
                    <a:pt x="26" y="5"/>
                  </a:lnTo>
                  <a:lnTo>
                    <a:pt x="23" y="3"/>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18" name="Freeform 1442">
              <a:extLst>
                <a:ext uri="{FF2B5EF4-FFF2-40B4-BE49-F238E27FC236}">
                  <a16:creationId xmlns:a16="http://schemas.microsoft.com/office/drawing/2014/main" id="{6D0DE327-6625-4776-A6C6-147E4D036131}"/>
                </a:ext>
              </a:extLst>
            </p:cNvPr>
            <p:cNvSpPr>
              <a:spLocks/>
            </p:cNvSpPr>
            <p:nvPr/>
          </p:nvSpPr>
          <p:spPr bwMode="auto">
            <a:xfrm>
              <a:off x="4175637" y="2202563"/>
              <a:ext cx="15638" cy="28149"/>
            </a:xfrm>
            <a:custGeom>
              <a:avLst/>
              <a:gdLst>
                <a:gd name="T0" fmla="*/ 0 w 7"/>
                <a:gd name="T1" fmla="*/ 11 h 13"/>
                <a:gd name="T2" fmla="*/ 1 w 7"/>
                <a:gd name="T3" fmla="*/ 13 h 13"/>
                <a:gd name="T4" fmla="*/ 5 w 7"/>
                <a:gd name="T5" fmla="*/ 11 h 13"/>
                <a:gd name="T6" fmla="*/ 6 w 7"/>
                <a:gd name="T7" fmla="*/ 5 h 13"/>
                <a:gd name="T8" fmla="*/ 6 w 7"/>
                <a:gd name="T9" fmla="*/ 2 h 13"/>
                <a:gd name="T10" fmla="*/ 7 w 7"/>
                <a:gd name="T11" fmla="*/ 0 h 13"/>
                <a:gd name="T12" fmla="*/ 1 w 7"/>
                <a:gd name="T13" fmla="*/ 7 h 13"/>
                <a:gd name="T14" fmla="*/ 0 w 7"/>
                <a:gd name="T15" fmla="*/ 11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3">
                  <a:moveTo>
                    <a:pt x="0" y="11"/>
                  </a:moveTo>
                  <a:lnTo>
                    <a:pt x="1" y="13"/>
                  </a:lnTo>
                  <a:lnTo>
                    <a:pt x="5" y="11"/>
                  </a:lnTo>
                  <a:lnTo>
                    <a:pt x="6" y="5"/>
                  </a:lnTo>
                  <a:lnTo>
                    <a:pt x="6" y="2"/>
                  </a:lnTo>
                  <a:lnTo>
                    <a:pt x="7" y="0"/>
                  </a:lnTo>
                  <a:lnTo>
                    <a:pt x="1" y="7"/>
                  </a:lnTo>
                  <a:lnTo>
                    <a:pt x="0" y="11"/>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19" name="Freeform 1443">
              <a:extLst>
                <a:ext uri="{FF2B5EF4-FFF2-40B4-BE49-F238E27FC236}">
                  <a16:creationId xmlns:a16="http://schemas.microsoft.com/office/drawing/2014/main" id="{C16C069D-EB57-4CC4-B7A8-7A9138A16D12}"/>
                </a:ext>
              </a:extLst>
            </p:cNvPr>
            <p:cNvSpPr>
              <a:spLocks/>
            </p:cNvSpPr>
            <p:nvPr/>
          </p:nvSpPr>
          <p:spPr bwMode="auto">
            <a:xfrm>
              <a:off x="4261649" y="1986758"/>
              <a:ext cx="18766" cy="26585"/>
            </a:xfrm>
            <a:custGeom>
              <a:avLst/>
              <a:gdLst>
                <a:gd name="T0" fmla="*/ 2 w 8"/>
                <a:gd name="T1" fmla="*/ 0 h 12"/>
                <a:gd name="T2" fmla="*/ 0 w 8"/>
                <a:gd name="T3" fmla="*/ 2 h 12"/>
                <a:gd name="T4" fmla="*/ 1 w 8"/>
                <a:gd name="T5" fmla="*/ 12 h 12"/>
                <a:gd name="T6" fmla="*/ 3 w 8"/>
                <a:gd name="T7" fmla="*/ 12 h 12"/>
                <a:gd name="T8" fmla="*/ 8 w 8"/>
                <a:gd name="T9" fmla="*/ 3 h 12"/>
                <a:gd name="T10" fmla="*/ 7 w 8"/>
                <a:gd name="T11" fmla="*/ 1 h 12"/>
                <a:gd name="T12" fmla="*/ 2 w 8"/>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2" y="0"/>
                  </a:moveTo>
                  <a:lnTo>
                    <a:pt x="0" y="2"/>
                  </a:lnTo>
                  <a:lnTo>
                    <a:pt x="1" y="12"/>
                  </a:lnTo>
                  <a:lnTo>
                    <a:pt x="3" y="12"/>
                  </a:lnTo>
                  <a:lnTo>
                    <a:pt x="8" y="3"/>
                  </a:lnTo>
                  <a:lnTo>
                    <a:pt x="7" y="1"/>
                  </a:lnTo>
                  <a:lnTo>
                    <a:pt x="2" y="0"/>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20" name="Freeform 1444">
              <a:extLst>
                <a:ext uri="{FF2B5EF4-FFF2-40B4-BE49-F238E27FC236}">
                  <a16:creationId xmlns:a16="http://schemas.microsoft.com/office/drawing/2014/main" id="{4323B254-2456-4704-8D87-473F220E3136}"/>
                </a:ext>
              </a:extLst>
            </p:cNvPr>
            <p:cNvSpPr>
              <a:spLocks/>
            </p:cNvSpPr>
            <p:nvPr/>
          </p:nvSpPr>
          <p:spPr bwMode="auto">
            <a:xfrm>
              <a:off x="4192840" y="2077458"/>
              <a:ext cx="14074" cy="20330"/>
            </a:xfrm>
            <a:custGeom>
              <a:avLst/>
              <a:gdLst>
                <a:gd name="T0" fmla="*/ 0 w 6"/>
                <a:gd name="T1" fmla="*/ 9 h 9"/>
                <a:gd name="T2" fmla="*/ 1 w 6"/>
                <a:gd name="T3" fmla="*/ 6 h 9"/>
                <a:gd name="T4" fmla="*/ 6 w 6"/>
                <a:gd name="T5" fmla="*/ 4 h 9"/>
                <a:gd name="T6" fmla="*/ 6 w 6"/>
                <a:gd name="T7" fmla="*/ 2 h 9"/>
                <a:gd name="T8" fmla="*/ 0 w 6"/>
                <a:gd name="T9" fmla="*/ 0 h 9"/>
                <a:gd name="T10" fmla="*/ 0 w 6"/>
                <a:gd name="T11" fmla="*/ 9 h 9"/>
              </a:gdLst>
              <a:ahLst/>
              <a:cxnLst>
                <a:cxn ang="0">
                  <a:pos x="T0" y="T1"/>
                </a:cxn>
                <a:cxn ang="0">
                  <a:pos x="T2" y="T3"/>
                </a:cxn>
                <a:cxn ang="0">
                  <a:pos x="T4" y="T5"/>
                </a:cxn>
                <a:cxn ang="0">
                  <a:pos x="T6" y="T7"/>
                </a:cxn>
                <a:cxn ang="0">
                  <a:pos x="T8" y="T9"/>
                </a:cxn>
                <a:cxn ang="0">
                  <a:pos x="T10" y="T11"/>
                </a:cxn>
              </a:cxnLst>
              <a:rect l="0" t="0" r="r" b="b"/>
              <a:pathLst>
                <a:path w="6" h="9">
                  <a:moveTo>
                    <a:pt x="0" y="9"/>
                  </a:moveTo>
                  <a:lnTo>
                    <a:pt x="1" y="6"/>
                  </a:lnTo>
                  <a:lnTo>
                    <a:pt x="6" y="4"/>
                  </a:lnTo>
                  <a:lnTo>
                    <a:pt x="6" y="2"/>
                  </a:lnTo>
                  <a:lnTo>
                    <a:pt x="0" y="0"/>
                  </a:lnTo>
                  <a:lnTo>
                    <a:pt x="0" y="9"/>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21" name="Freeform 1445">
              <a:extLst>
                <a:ext uri="{FF2B5EF4-FFF2-40B4-BE49-F238E27FC236}">
                  <a16:creationId xmlns:a16="http://schemas.microsoft.com/office/drawing/2014/main" id="{3D35DF99-42C9-4224-B3AD-D22E2F09E922}"/>
                </a:ext>
              </a:extLst>
            </p:cNvPr>
            <p:cNvSpPr>
              <a:spLocks/>
            </p:cNvSpPr>
            <p:nvPr/>
          </p:nvSpPr>
          <p:spPr bwMode="auto">
            <a:xfrm>
              <a:off x="4216297" y="2404295"/>
              <a:ext cx="15638" cy="31276"/>
            </a:xfrm>
            <a:custGeom>
              <a:avLst/>
              <a:gdLst>
                <a:gd name="T0" fmla="*/ 1 w 7"/>
                <a:gd name="T1" fmla="*/ 0 h 14"/>
                <a:gd name="T2" fmla="*/ 0 w 7"/>
                <a:gd name="T3" fmla="*/ 8 h 14"/>
                <a:gd name="T4" fmla="*/ 1 w 7"/>
                <a:gd name="T5" fmla="*/ 11 h 14"/>
                <a:gd name="T6" fmla="*/ 7 w 7"/>
                <a:gd name="T7" fmla="*/ 14 h 14"/>
                <a:gd name="T8" fmla="*/ 7 w 7"/>
                <a:gd name="T9" fmla="*/ 5 h 14"/>
                <a:gd name="T10" fmla="*/ 3 w 7"/>
                <a:gd name="T11" fmla="*/ 0 h 14"/>
                <a:gd name="T12" fmla="*/ 1 w 7"/>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7" h="14">
                  <a:moveTo>
                    <a:pt x="1" y="0"/>
                  </a:moveTo>
                  <a:lnTo>
                    <a:pt x="0" y="8"/>
                  </a:lnTo>
                  <a:lnTo>
                    <a:pt x="1" y="11"/>
                  </a:lnTo>
                  <a:lnTo>
                    <a:pt x="7" y="14"/>
                  </a:lnTo>
                  <a:lnTo>
                    <a:pt x="7" y="5"/>
                  </a:lnTo>
                  <a:lnTo>
                    <a:pt x="3" y="0"/>
                  </a:lnTo>
                  <a:lnTo>
                    <a:pt x="1" y="0"/>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22" name="Freeform 1446">
              <a:extLst>
                <a:ext uri="{FF2B5EF4-FFF2-40B4-BE49-F238E27FC236}">
                  <a16:creationId xmlns:a16="http://schemas.microsoft.com/office/drawing/2014/main" id="{CF7403D3-17B4-47DA-B9C7-086831A48E14}"/>
                </a:ext>
              </a:extLst>
            </p:cNvPr>
            <p:cNvSpPr>
              <a:spLocks/>
            </p:cNvSpPr>
            <p:nvPr/>
          </p:nvSpPr>
          <p:spPr bwMode="auto">
            <a:xfrm>
              <a:off x="4210042" y="2501251"/>
              <a:ext cx="6255" cy="29712"/>
            </a:xfrm>
            <a:custGeom>
              <a:avLst/>
              <a:gdLst>
                <a:gd name="T0" fmla="*/ 2 w 3"/>
                <a:gd name="T1" fmla="*/ 0 h 13"/>
                <a:gd name="T2" fmla="*/ 0 w 3"/>
                <a:gd name="T3" fmla="*/ 2 h 13"/>
                <a:gd name="T4" fmla="*/ 0 w 3"/>
                <a:gd name="T5" fmla="*/ 13 h 13"/>
                <a:gd name="T6" fmla="*/ 3 w 3"/>
                <a:gd name="T7" fmla="*/ 13 h 13"/>
                <a:gd name="T8" fmla="*/ 3 w 3"/>
                <a:gd name="T9" fmla="*/ 2 h 13"/>
                <a:gd name="T10" fmla="*/ 2 w 3"/>
                <a:gd name="T11" fmla="*/ 0 h 13"/>
              </a:gdLst>
              <a:ahLst/>
              <a:cxnLst>
                <a:cxn ang="0">
                  <a:pos x="T0" y="T1"/>
                </a:cxn>
                <a:cxn ang="0">
                  <a:pos x="T2" y="T3"/>
                </a:cxn>
                <a:cxn ang="0">
                  <a:pos x="T4" y="T5"/>
                </a:cxn>
                <a:cxn ang="0">
                  <a:pos x="T6" y="T7"/>
                </a:cxn>
                <a:cxn ang="0">
                  <a:pos x="T8" y="T9"/>
                </a:cxn>
                <a:cxn ang="0">
                  <a:pos x="T10" y="T11"/>
                </a:cxn>
              </a:cxnLst>
              <a:rect l="0" t="0" r="r" b="b"/>
              <a:pathLst>
                <a:path w="3" h="13">
                  <a:moveTo>
                    <a:pt x="2" y="0"/>
                  </a:moveTo>
                  <a:lnTo>
                    <a:pt x="0" y="2"/>
                  </a:lnTo>
                  <a:lnTo>
                    <a:pt x="0" y="13"/>
                  </a:lnTo>
                  <a:lnTo>
                    <a:pt x="3" y="13"/>
                  </a:lnTo>
                  <a:lnTo>
                    <a:pt x="3" y="2"/>
                  </a:lnTo>
                  <a:lnTo>
                    <a:pt x="2" y="0"/>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23" name="Freeform 1447">
              <a:extLst>
                <a:ext uri="{FF2B5EF4-FFF2-40B4-BE49-F238E27FC236}">
                  <a16:creationId xmlns:a16="http://schemas.microsoft.com/office/drawing/2014/main" id="{B1212941-709D-4758-87BC-308AFD3C11F3}"/>
                </a:ext>
              </a:extLst>
            </p:cNvPr>
            <p:cNvSpPr>
              <a:spLocks/>
            </p:cNvSpPr>
            <p:nvPr/>
          </p:nvSpPr>
          <p:spPr bwMode="auto">
            <a:xfrm>
              <a:off x="3895710" y="5103425"/>
              <a:ext cx="25021" cy="28149"/>
            </a:xfrm>
            <a:custGeom>
              <a:avLst/>
              <a:gdLst>
                <a:gd name="T0" fmla="*/ 8 w 11"/>
                <a:gd name="T1" fmla="*/ 1 h 12"/>
                <a:gd name="T2" fmla="*/ 7 w 11"/>
                <a:gd name="T3" fmla="*/ 1 h 12"/>
                <a:gd name="T4" fmla="*/ 2 w 11"/>
                <a:gd name="T5" fmla="*/ 4 h 12"/>
                <a:gd name="T6" fmla="*/ 0 w 11"/>
                <a:gd name="T7" fmla="*/ 9 h 12"/>
                <a:gd name="T8" fmla="*/ 4 w 11"/>
                <a:gd name="T9" fmla="*/ 12 h 12"/>
                <a:gd name="T10" fmla="*/ 7 w 11"/>
                <a:gd name="T11" fmla="*/ 9 h 12"/>
                <a:gd name="T12" fmla="*/ 11 w 11"/>
                <a:gd name="T13" fmla="*/ 5 h 12"/>
                <a:gd name="T14" fmla="*/ 9 w 11"/>
                <a:gd name="T15" fmla="*/ 0 h 12"/>
                <a:gd name="T16" fmla="*/ 8 w 11"/>
                <a:gd name="T17"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2">
                  <a:moveTo>
                    <a:pt x="8" y="1"/>
                  </a:moveTo>
                  <a:lnTo>
                    <a:pt x="7" y="1"/>
                  </a:lnTo>
                  <a:lnTo>
                    <a:pt x="2" y="4"/>
                  </a:lnTo>
                  <a:lnTo>
                    <a:pt x="0" y="9"/>
                  </a:lnTo>
                  <a:lnTo>
                    <a:pt x="4" y="12"/>
                  </a:lnTo>
                  <a:lnTo>
                    <a:pt x="7" y="9"/>
                  </a:lnTo>
                  <a:lnTo>
                    <a:pt x="11" y="5"/>
                  </a:lnTo>
                  <a:lnTo>
                    <a:pt x="9" y="0"/>
                  </a:lnTo>
                  <a:lnTo>
                    <a:pt x="8" y="1"/>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24" name="Freeform 1448">
              <a:extLst>
                <a:ext uri="{FF2B5EF4-FFF2-40B4-BE49-F238E27FC236}">
                  <a16:creationId xmlns:a16="http://schemas.microsoft.com/office/drawing/2014/main" id="{C89DE431-C047-4104-AEA7-77C7C6A59B47}"/>
                </a:ext>
              </a:extLst>
            </p:cNvPr>
            <p:cNvSpPr>
              <a:spLocks/>
            </p:cNvSpPr>
            <p:nvPr/>
          </p:nvSpPr>
          <p:spPr bwMode="auto">
            <a:xfrm>
              <a:off x="3989541" y="5011160"/>
              <a:ext cx="81320" cy="75063"/>
            </a:xfrm>
            <a:custGeom>
              <a:avLst/>
              <a:gdLst>
                <a:gd name="T0" fmla="*/ 28 w 36"/>
                <a:gd name="T1" fmla="*/ 10 h 33"/>
                <a:gd name="T2" fmla="*/ 27 w 36"/>
                <a:gd name="T3" fmla="*/ 8 h 33"/>
                <a:gd name="T4" fmla="*/ 29 w 36"/>
                <a:gd name="T5" fmla="*/ 1 h 33"/>
                <a:gd name="T6" fmla="*/ 29 w 36"/>
                <a:gd name="T7" fmla="*/ 0 h 33"/>
                <a:gd name="T8" fmla="*/ 28 w 36"/>
                <a:gd name="T9" fmla="*/ 0 h 33"/>
                <a:gd name="T10" fmla="*/ 6 w 36"/>
                <a:gd name="T11" fmla="*/ 11 h 33"/>
                <a:gd name="T12" fmla="*/ 0 w 36"/>
                <a:gd name="T13" fmla="*/ 19 h 33"/>
                <a:gd name="T14" fmla="*/ 4 w 36"/>
                <a:gd name="T15" fmla="*/ 24 h 33"/>
                <a:gd name="T16" fmla="*/ 8 w 36"/>
                <a:gd name="T17" fmla="*/ 22 h 33"/>
                <a:gd name="T18" fmla="*/ 12 w 36"/>
                <a:gd name="T19" fmla="*/ 21 h 33"/>
                <a:gd name="T20" fmla="*/ 16 w 36"/>
                <a:gd name="T21" fmla="*/ 26 h 33"/>
                <a:gd name="T22" fmla="*/ 26 w 36"/>
                <a:gd name="T23" fmla="*/ 33 h 33"/>
                <a:gd name="T24" fmla="*/ 33 w 36"/>
                <a:gd name="T25" fmla="*/ 25 h 33"/>
                <a:gd name="T26" fmla="*/ 36 w 36"/>
                <a:gd name="T27" fmla="*/ 15 h 33"/>
                <a:gd name="T28" fmla="*/ 33 w 36"/>
                <a:gd name="T29" fmla="*/ 10 h 33"/>
                <a:gd name="T30" fmla="*/ 28 w 36"/>
                <a:gd name="T31"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 h="33">
                  <a:moveTo>
                    <a:pt x="28" y="10"/>
                  </a:moveTo>
                  <a:lnTo>
                    <a:pt x="27" y="8"/>
                  </a:lnTo>
                  <a:lnTo>
                    <a:pt x="29" y="1"/>
                  </a:lnTo>
                  <a:lnTo>
                    <a:pt x="29" y="0"/>
                  </a:lnTo>
                  <a:lnTo>
                    <a:pt x="28" y="0"/>
                  </a:lnTo>
                  <a:lnTo>
                    <a:pt x="6" y="11"/>
                  </a:lnTo>
                  <a:lnTo>
                    <a:pt x="0" y="19"/>
                  </a:lnTo>
                  <a:lnTo>
                    <a:pt x="4" y="24"/>
                  </a:lnTo>
                  <a:lnTo>
                    <a:pt x="8" y="22"/>
                  </a:lnTo>
                  <a:lnTo>
                    <a:pt x="12" y="21"/>
                  </a:lnTo>
                  <a:lnTo>
                    <a:pt x="16" y="26"/>
                  </a:lnTo>
                  <a:lnTo>
                    <a:pt x="26" y="33"/>
                  </a:lnTo>
                  <a:lnTo>
                    <a:pt x="33" y="25"/>
                  </a:lnTo>
                  <a:lnTo>
                    <a:pt x="36" y="15"/>
                  </a:lnTo>
                  <a:lnTo>
                    <a:pt x="33" y="10"/>
                  </a:lnTo>
                  <a:lnTo>
                    <a:pt x="28" y="10"/>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25" name="Freeform 1449">
              <a:extLst>
                <a:ext uri="{FF2B5EF4-FFF2-40B4-BE49-F238E27FC236}">
                  <a16:creationId xmlns:a16="http://schemas.microsoft.com/office/drawing/2014/main" id="{2C2E18CA-39D9-4479-8627-38936D993631}"/>
                </a:ext>
              </a:extLst>
            </p:cNvPr>
            <p:cNvSpPr>
              <a:spLocks/>
            </p:cNvSpPr>
            <p:nvPr/>
          </p:nvSpPr>
          <p:spPr bwMode="auto">
            <a:xfrm>
              <a:off x="4109956" y="5001777"/>
              <a:ext cx="31277" cy="25021"/>
            </a:xfrm>
            <a:custGeom>
              <a:avLst/>
              <a:gdLst>
                <a:gd name="T0" fmla="*/ 13 w 14"/>
                <a:gd name="T1" fmla="*/ 2 h 11"/>
                <a:gd name="T2" fmla="*/ 12 w 14"/>
                <a:gd name="T3" fmla="*/ 2 h 11"/>
                <a:gd name="T4" fmla="*/ 11 w 14"/>
                <a:gd name="T5" fmla="*/ 1 h 11"/>
                <a:gd name="T6" fmla="*/ 9 w 14"/>
                <a:gd name="T7" fmla="*/ 0 h 11"/>
                <a:gd name="T8" fmla="*/ 2 w 14"/>
                <a:gd name="T9" fmla="*/ 1 h 11"/>
                <a:gd name="T10" fmla="*/ 0 w 14"/>
                <a:gd name="T11" fmla="*/ 3 h 11"/>
                <a:gd name="T12" fmla="*/ 4 w 14"/>
                <a:gd name="T13" fmla="*/ 8 h 11"/>
                <a:gd name="T14" fmla="*/ 10 w 14"/>
                <a:gd name="T15" fmla="*/ 11 h 11"/>
                <a:gd name="T16" fmla="*/ 14 w 14"/>
                <a:gd name="T17" fmla="*/ 11 h 11"/>
                <a:gd name="T18" fmla="*/ 13 w 14"/>
                <a:gd name="T19" fmla="*/ 4 h 11"/>
                <a:gd name="T20" fmla="*/ 13 w 14"/>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1">
                  <a:moveTo>
                    <a:pt x="13" y="2"/>
                  </a:moveTo>
                  <a:lnTo>
                    <a:pt x="12" y="2"/>
                  </a:lnTo>
                  <a:lnTo>
                    <a:pt x="11" y="1"/>
                  </a:lnTo>
                  <a:lnTo>
                    <a:pt x="9" y="0"/>
                  </a:lnTo>
                  <a:lnTo>
                    <a:pt x="2" y="1"/>
                  </a:lnTo>
                  <a:lnTo>
                    <a:pt x="0" y="3"/>
                  </a:lnTo>
                  <a:lnTo>
                    <a:pt x="4" y="8"/>
                  </a:lnTo>
                  <a:lnTo>
                    <a:pt x="10" y="11"/>
                  </a:lnTo>
                  <a:lnTo>
                    <a:pt x="14" y="11"/>
                  </a:lnTo>
                  <a:lnTo>
                    <a:pt x="13" y="4"/>
                  </a:lnTo>
                  <a:lnTo>
                    <a:pt x="13" y="2"/>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26" name="Freeform 1450">
              <a:extLst>
                <a:ext uri="{FF2B5EF4-FFF2-40B4-BE49-F238E27FC236}">
                  <a16:creationId xmlns:a16="http://schemas.microsoft.com/office/drawing/2014/main" id="{6391CBE2-11FC-4C63-B667-D2CC0879EB4C}"/>
                </a:ext>
              </a:extLst>
            </p:cNvPr>
            <p:cNvSpPr>
              <a:spLocks/>
            </p:cNvSpPr>
            <p:nvPr/>
          </p:nvSpPr>
          <p:spPr bwMode="auto">
            <a:xfrm>
              <a:off x="4657300" y="5638247"/>
              <a:ext cx="17203" cy="20329"/>
            </a:xfrm>
            <a:custGeom>
              <a:avLst/>
              <a:gdLst>
                <a:gd name="T0" fmla="*/ 5 w 8"/>
                <a:gd name="T1" fmla="*/ 0 h 9"/>
                <a:gd name="T2" fmla="*/ 0 w 8"/>
                <a:gd name="T3" fmla="*/ 3 h 9"/>
                <a:gd name="T4" fmla="*/ 0 w 8"/>
                <a:gd name="T5" fmla="*/ 9 h 9"/>
                <a:gd name="T6" fmla="*/ 8 w 8"/>
                <a:gd name="T7" fmla="*/ 9 h 9"/>
                <a:gd name="T8" fmla="*/ 8 w 8"/>
                <a:gd name="T9" fmla="*/ 4 h 9"/>
                <a:gd name="T10" fmla="*/ 6 w 8"/>
                <a:gd name="T11" fmla="*/ 1 h 9"/>
                <a:gd name="T12" fmla="*/ 5 w 8"/>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5" y="0"/>
                  </a:moveTo>
                  <a:lnTo>
                    <a:pt x="0" y="3"/>
                  </a:lnTo>
                  <a:lnTo>
                    <a:pt x="0" y="9"/>
                  </a:lnTo>
                  <a:lnTo>
                    <a:pt x="8" y="9"/>
                  </a:lnTo>
                  <a:lnTo>
                    <a:pt x="8" y="4"/>
                  </a:lnTo>
                  <a:lnTo>
                    <a:pt x="6" y="1"/>
                  </a:lnTo>
                  <a:lnTo>
                    <a:pt x="5" y="0"/>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27" name="Freeform 1451">
              <a:extLst>
                <a:ext uri="{FF2B5EF4-FFF2-40B4-BE49-F238E27FC236}">
                  <a16:creationId xmlns:a16="http://schemas.microsoft.com/office/drawing/2014/main" id="{89023DD5-B4AB-420B-A982-43C0D50B8ACD}"/>
                </a:ext>
              </a:extLst>
            </p:cNvPr>
            <p:cNvSpPr>
              <a:spLocks/>
            </p:cNvSpPr>
            <p:nvPr/>
          </p:nvSpPr>
          <p:spPr bwMode="auto">
            <a:xfrm>
              <a:off x="4671375" y="5638247"/>
              <a:ext cx="1563" cy="1563"/>
            </a:xfrm>
            <a:custGeom>
              <a:avLst/>
              <a:gdLst>
                <a:gd name="T0" fmla="*/ 0 w 1"/>
                <a:gd name="T1" fmla="*/ 1 h 1"/>
                <a:gd name="T2" fmla="*/ 1 w 1"/>
                <a:gd name="T3" fmla="*/ 1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1"/>
                  </a:lnTo>
                  <a:lnTo>
                    <a:pt x="0" y="0"/>
                  </a:lnTo>
                  <a:lnTo>
                    <a:pt x="0" y="1"/>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28" name="Freeform 1452">
              <a:extLst>
                <a:ext uri="{FF2B5EF4-FFF2-40B4-BE49-F238E27FC236}">
                  <a16:creationId xmlns:a16="http://schemas.microsoft.com/office/drawing/2014/main" id="{4297B6FF-3AC9-4C62-92A2-0F3C7E663650}"/>
                </a:ext>
              </a:extLst>
            </p:cNvPr>
            <p:cNvSpPr>
              <a:spLocks/>
            </p:cNvSpPr>
            <p:nvPr/>
          </p:nvSpPr>
          <p:spPr bwMode="auto">
            <a:xfrm>
              <a:off x="3121609" y="3120518"/>
              <a:ext cx="212682" cy="187657"/>
            </a:xfrm>
            <a:custGeom>
              <a:avLst/>
              <a:gdLst>
                <a:gd name="T0" fmla="*/ 87 w 94"/>
                <a:gd name="T1" fmla="*/ 42 h 83"/>
                <a:gd name="T2" fmla="*/ 77 w 94"/>
                <a:gd name="T3" fmla="*/ 43 h 83"/>
                <a:gd name="T4" fmla="*/ 81 w 94"/>
                <a:gd name="T5" fmla="*/ 37 h 83"/>
                <a:gd name="T6" fmla="*/ 80 w 94"/>
                <a:gd name="T7" fmla="*/ 25 h 83"/>
                <a:gd name="T8" fmla="*/ 74 w 94"/>
                <a:gd name="T9" fmla="*/ 17 h 83"/>
                <a:gd name="T10" fmla="*/ 71 w 94"/>
                <a:gd name="T11" fmla="*/ 9 h 83"/>
                <a:gd name="T12" fmla="*/ 60 w 94"/>
                <a:gd name="T13" fmla="*/ 6 h 83"/>
                <a:gd name="T14" fmla="*/ 43 w 94"/>
                <a:gd name="T15" fmla="*/ 10 h 83"/>
                <a:gd name="T16" fmla="*/ 39 w 94"/>
                <a:gd name="T17" fmla="*/ 15 h 83"/>
                <a:gd name="T18" fmla="*/ 34 w 94"/>
                <a:gd name="T19" fmla="*/ 17 h 83"/>
                <a:gd name="T20" fmla="*/ 32 w 94"/>
                <a:gd name="T21" fmla="*/ 15 h 83"/>
                <a:gd name="T22" fmla="*/ 40 w 94"/>
                <a:gd name="T23" fmla="*/ 6 h 83"/>
                <a:gd name="T24" fmla="*/ 38 w 94"/>
                <a:gd name="T25" fmla="*/ 4 h 83"/>
                <a:gd name="T26" fmla="*/ 32 w 94"/>
                <a:gd name="T27" fmla="*/ 1 h 83"/>
                <a:gd name="T28" fmla="*/ 27 w 94"/>
                <a:gd name="T29" fmla="*/ 0 h 83"/>
                <a:gd name="T30" fmla="*/ 26 w 94"/>
                <a:gd name="T31" fmla="*/ 3 h 83"/>
                <a:gd name="T32" fmla="*/ 23 w 94"/>
                <a:gd name="T33" fmla="*/ 4 h 83"/>
                <a:gd name="T34" fmla="*/ 22 w 94"/>
                <a:gd name="T35" fmla="*/ 8 h 83"/>
                <a:gd name="T36" fmla="*/ 23 w 94"/>
                <a:gd name="T37" fmla="*/ 12 h 83"/>
                <a:gd name="T38" fmla="*/ 23 w 94"/>
                <a:gd name="T39" fmla="*/ 17 h 83"/>
                <a:gd name="T40" fmla="*/ 22 w 94"/>
                <a:gd name="T41" fmla="*/ 21 h 83"/>
                <a:gd name="T42" fmla="*/ 19 w 94"/>
                <a:gd name="T43" fmla="*/ 23 h 83"/>
                <a:gd name="T44" fmla="*/ 18 w 94"/>
                <a:gd name="T45" fmla="*/ 31 h 83"/>
                <a:gd name="T46" fmla="*/ 15 w 94"/>
                <a:gd name="T47" fmla="*/ 38 h 83"/>
                <a:gd name="T48" fmla="*/ 8 w 94"/>
                <a:gd name="T49" fmla="*/ 39 h 83"/>
                <a:gd name="T50" fmla="*/ 8 w 94"/>
                <a:gd name="T51" fmla="*/ 47 h 83"/>
                <a:gd name="T52" fmla="*/ 0 w 94"/>
                <a:gd name="T53" fmla="*/ 52 h 83"/>
                <a:gd name="T54" fmla="*/ 11 w 94"/>
                <a:gd name="T55" fmla="*/ 60 h 83"/>
                <a:gd name="T56" fmla="*/ 16 w 94"/>
                <a:gd name="T57" fmla="*/ 72 h 83"/>
                <a:gd name="T58" fmla="*/ 23 w 94"/>
                <a:gd name="T59" fmla="*/ 75 h 83"/>
                <a:gd name="T60" fmla="*/ 31 w 94"/>
                <a:gd name="T61" fmla="*/ 67 h 83"/>
                <a:gd name="T62" fmla="*/ 35 w 94"/>
                <a:gd name="T63" fmla="*/ 60 h 83"/>
                <a:gd name="T64" fmla="*/ 55 w 94"/>
                <a:gd name="T65" fmla="*/ 55 h 83"/>
                <a:gd name="T66" fmla="*/ 65 w 94"/>
                <a:gd name="T67" fmla="*/ 65 h 83"/>
                <a:gd name="T68" fmla="*/ 66 w 94"/>
                <a:gd name="T69" fmla="*/ 70 h 83"/>
                <a:gd name="T70" fmla="*/ 66 w 94"/>
                <a:gd name="T71" fmla="*/ 79 h 83"/>
                <a:gd name="T72" fmla="*/ 67 w 94"/>
                <a:gd name="T73" fmla="*/ 83 h 83"/>
                <a:gd name="T74" fmla="*/ 69 w 94"/>
                <a:gd name="T75" fmla="*/ 83 h 83"/>
                <a:gd name="T76" fmla="*/ 78 w 94"/>
                <a:gd name="T77" fmla="*/ 77 h 83"/>
                <a:gd name="T78" fmla="*/ 79 w 94"/>
                <a:gd name="T79" fmla="*/ 71 h 83"/>
                <a:gd name="T80" fmla="*/ 88 w 94"/>
                <a:gd name="T81" fmla="*/ 69 h 83"/>
                <a:gd name="T82" fmla="*/ 91 w 94"/>
                <a:gd name="T83" fmla="*/ 64 h 83"/>
                <a:gd name="T84" fmla="*/ 88 w 94"/>
                <a:gd name="T85" fmla="*/ 55 h 83"/>
                <a:gd name="T86" fmla="*/ 87 w 94"/>
                <a:gd name="T87" fmla="*/ 51 h 83"/>
                <a:gd name="T88" fmla="*/ 92 w 94"/>
                <a:gd name="T89" fmla="*/ 59 h 83"/>
                <a:gd name="T90" fmla="*/ 94 w 94"/>
                <a:gd name="T91" fmla="*/ 51 h 83"/>
                <a:gd name="T92" fmla="*/ 90 w 94"/>
                <a:gd name="T93" fmla="*/ 44 h 83"/>
                <a:gd name="T94" fmla="*/ 87 w 94"/>
                <a:gd name="T95" fmla="*/ 4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4" h="83">
                  <a:moveTo>
                    <a:pt x="87" y="42"/>
                  </a:moveTo>
                  <a:lnTo>
                    <a:pt x="77" y="43"/>
                  </a:lnTo>
                  <a:lnTo>
                    <a:pt x="81" y="37"/>
                  </a:lnTo>
                  <a:lnTo>
                    <a:pt x="80" y="25"/>
                  </a:lnTo>
                  <a:lnTo>
                    <a:pt x="74" y="17"/>
                  </a:lnTo>
                  <a:lnTo>
                    <a:pt x="71" y="9"/>
                  </a:lnTo>
                  <a:lnTo>
                    <a:pt x="60" y="6"/>
                  </a:lnTo>
                  <a:lnTo>
                    <a:pt x="43" y="10"/>
                  </a:lnTo>
                  <a:lnTo>
                    <a:pt x="39" y="15"/>
                  </a:lnTo>
                  <a:lnTo>
                    <a:pt x="34" y="17"/>
                  </a:lnTo>
                  <a:lnTo>
                    <a:pt x="32" y="15"/>
                  </a:lnTo>
                  <a:lnTo>
                    <a:pt x="40" y="6"/>
                  </a:lnTo>
                  <a:lnTo>
                    <a:pt x="38" y="4"/>
                  </a:lnTo>
                  <a:lnTo>
                    <a:pt x="32" y="1"/>
                  </a:lnTo>
                  <a:lnTo>
                    <a:pt x="27" y="0"/>
                  </a:lnTo>
                  <a:lnTo>
                    <a:pt x="26" y="3"/>
                  </a:lnTo>
                  <a:lnTo>
                    <a:pt x="23" y="4"/>
                  </a:lnTo>
                  <a:lnTo>
                    <a:pt x="22" y="8"/>
                  </a:lnTo>
                  <a:lnTo>
                    <a:pt x="23" y="12"/>
                  </a:lnTo>
                  <a:lnTo>
                    <a:pt x="23" y="17"/>
                  </a:lnTo>
                  <a:lnTo>
                    <a:pt x="22" y="21"/>
                  </a:lnTo>
                  <a:lnTo>
                    <a:pt x="19" y="23"/>
                  </a:lnTo>
                  <a:lnTo>
                    <a:pt x="18" y="31"/>
                  </a:lnTo>
                  <a:lnTo>
                    <a:pt x="15" y="38"/>
                  </a:lnTo>
                  <a:lnTo>
                    <a:pt x="8" y="39"/>
                  </a:lnTo>
                  <a:lnTo>
                    <a:pt x="8" y="47"/>
                  </a:lnTo>
                  <a:lnTo>
                    <a:pt x="0" y="52"/>
                  </a:lnTo>
                  <a:lnTo>
                    <a:pt x="11" y="60"/>
                  </a:lnTo>
                  <a:lnTo>
                    <a:pt x="16" y="72"/>
                  </a:lnTo>
                  <a:lnTo>
                    <a:pt x="23" y="75"/>
                  </a:lnTo>
                  <a:lnTo>
                    <a:pt x="31" y="67"/>
                  </a:lnTo>
                  <a:lnTo>
                    <a:pt x="35" y="60"/>
                  </a:lnTo>
                  <a:lnTo>
                    <a:pt x="55" y="55"/>
                  </a:lnTo>
                  <a:lnTo>
                    <a:pt x="65" y="65"/>
                  </a:lnTo>
                  <a:lnTo>
                    <a:pt x="66" y="70"/>
                  </a:lnTo>
                  <a:lnTo>
                    <a:pt x="66" y="79"/>
                  </a:lnTo>
                  <a:lnTo>
                    <a:pt x="67" y="83"/>
                  </a:lnTo>
                  <a:lnTo>
                    <a:pt x="69" y="83"/>
                  </a:lnTo>
                  <a:lnTo>
                    <a:pt x="78" y="77"/>
                  </a:lnTo>
                  <a:lnTo>
                    <a:pt x="79" y="71"/>
                  </a:lnTo>
                  <a:lnTo>
                    <a:pt x="88" y="69"/>
                  </a:lnTo>
                  <a:lnTo>
                    <a:pt x="91" y="64"/>
                  </a:lnTo>
                  <a:lnTo>
                    <a:pt x="88" y="55"/>
                  </a:lnTo>
                  <a:lnTo>
                    <a:pt x="87" y="51"/>
                  </a:lnTo>
                  <a:lnTo>
                    <a:pt x="92" y="59"/>
                  </a:lnTo>
                  <a:lnTo>
                    <a:pt x="94" y="51"/>
                  </a:lnTo>
                  <a:lnTo>
                    <a:pt x="90" y="44"/>
                  </a:lnTo>
                  <a:lnTo>
                    <a:pt x="87" y="42"/>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29" name="Freeform 1453">
              <a:extLst>
                <a:ext uri="{FF2B5EF4-FFF2-40B4-BE49-F238E27FC236}">
                  <a16:creationId xmlns:a16="http://schemas.microsoft.com/office/drawing/2014/main" id="{0CDA9752-87E5-4696-BA73-A086039F67F9}"/>
                </a:ext>
              </a:extLst>
            </p:cNvPr>
            <p:cNvSpPr>
              <a:spLocks/>
            </p:cNvSpPr>
            <p:nvPr/>
          </p:nvSpPr>
          <p:spPr bwMode="auto">
            <a:xfrm>
              <a:off x="5634701" y="369781"/>
              <a:ext cx="26585" cy="3128"/>
            </a:xfrm>
            <a:custGeom>
              <a:avLst/>
              <a:gdLst>
                <a:gd name="T0" fmla="*/ 0 w 12"/>
                <a:gd name="T1" fmla="*/ 1 h 1"/>
                <a:gd name="T2" fmla="*/ 12 w 12"/>
                <a:gd name="T3" fmla="*/ 1 h 1"/>
                <a:gd name="T4" fmla="*/ 0 w 12"/>
                <a:gd name="T5" fmla="*/ 0 h 1"/>
                <a:gd name="T6" fmla="*/ 0 w 12"/>
                <a:gd name="T7" fmla="*/ 1 h 1"/>
              </a:gdLst>
              <a:ahLst/>
              <a:cxnLst>
                <a:cxn ang="0">
                  <a:pos x="T0" y="T1"/>
                </a:cxn>
                <a:cxn ang="0">
                  <a:pos x="T2" y="T3"/>
                </a:cxn>
                <a:cxn ang="0">
                  <a:pos x="T4" y="T5"/>
                </a:cxn>
                <a:cxn ang="0">
                  <a:pos x="T6" y="T7"/>
                </a:cxn>
              </a:cxnLst>
              <a:rect l="0" t="0" r="r" b="b"/>
              <a:pathLst>
                <a:path w="12" h="1">
                  <a:moveTo>
                    <a:pt x="0" y="1"/>
                  </a:moveTo>
                  <a:lnTo>
                    <a:pt x="12" y="1"/>
                  </a:lnTo>
                  <a:lnTo>
                    <a:pt x="0" y="0"/>
                  </a:lnTo>
                  <a:lnTo>
                    <a:pt x="0" y="1"/>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30" name="Freeform 1454">
              <a:extLst>
                <a:ext uri="{FF2B5EF4-FFF2-40B4-BE49-F238E27FC236}">
                  <a16:creationId xmlns:a16="http://schemas.microsoft.com/office/drawing/2014/main" id="{EE67FAB6-921F-40CE-BDBC-459EF7C9EF70}"/>
                </a:ext>
              </a:extLst>
            </p:cNvPr>
            <p:cNvSpPr>
              <a:spLocks/>
            </p:cNvSpPr>
            <p:nvPr/>
          </p:nvSpPr>
          <p:spPr bwMode="auto">
            <a:xfrm>
              <a:off x="4192840" y="372909"/>
              <a:ext cx="2148717" cy="2341019"/>
            </a:xfrm>
            <a:custGeom>
              <a:avLst/>
              <a:gdLst>
                <a:gd name="T0" fmla="*/ 903 w 945"/>
                <a:gd name="T1" fmla="*/ 44 h 1030"/>
                <a:gd name="T2" fmla="*/ 863 w 945"/>
                <a:gd name="T3" fmla="*/ 2 h 1030"/>
                <a:gd name="T4" fmla="*/ 664 w 945"/>
                <a:gd name="T5" fmla="*/ 25 h 1030"/>
                <a:gd name="T6" fmla="*/ 627 w 945"/>
                <a:gd name="T7" fmla="*/ 2 h 1030"/>
                <a:gd name="T8" fmla="*/ 619 w 945"/>
                <a:gd name="T9" fmla="*/ 52 h 1030"/>
                <a:gd name="T10" fmla="*/ 573 w 945"/>
                <a:gd name="T11" fmla="*/ 38 h 1030"/>
                <a:gd name="T12" fmla="*/ 550 w 945"/>
                <a:gd name="T13" fmla="*/ 32 h 1030"/>
                <a:gd name="T14" fmla="*/ 527 w 945"/>
                <a:gd name="T15" fmla="*/ 102 h 1030"/>
                <a:gd name="T16" fmla="*/ 483 w 945"/>
                <a:gd name="T17" fmla="*/ 91 h 1030"/>
                <a:gd name="T18" fmla="*/ 465 w 945"/>
                <a:gd name="T19" fmla="*/ 133 h 1030"/>
                <a:gd name="T20" fmla="*/ 425 w 945"/>
                <a:gd name="T21" fmla="*/ 167 h 1030"/>
                <a:gd name="T22" fmla="*/ 438 w 945"/>
                <a:gd name="T23" fmla="*/ 188 h 1030"/>
                <a:gd name="T24" fmla="*/ 405 w 945"/>
                <a:gd name="T25" fmla="*/ 232 h 1030"/>
                <a:gd name="T26" fmla="*/ 382 w 945"/>
                <a:gd name="T27" fmla="*/ 247 h 1030"/>
                <a:gd name="T28" fmla="*/ 364 w 945"/>
                <a:gd name="T29" fmla="*/ 264 h 1030"/>
                <a:gd name="T30" fmla="*/ 322 w 945"/>
                <a:gd name="T31" fmla="*/ 319 h 1030"/>
                <a:gd name="T32" fmla="*/ 298 w 945"/>
                <a:gd name="T33" fmla="*/ 363 h 1030"/>
                <a:gd name="T34" fmla="*/ 280 w 945"/>
                <a:gd name="T35" fmla="*/ 413 h 1030"/>
                <a:gd name="T36" fmla="*/ 273 w 945"/>
                <a:gd name="T37" fmla="*/ 440 h 1030"/>
                <a:gd name="T38" fmla="*/ 268 w 945"/>
                <a:gd name="T39" fmla="*/ 465 h 1030"/>
                <a:gd name="T40" fmla="*/ 231 w 945"/>
                <a:gd name="T41" fmla="*/ 515 h 1030"/>
                <a:gd name="T42" fmla="*/ 202 w 945"/>
                <a:gd name="T43" fmla="*/ 549 h 1030"/>
                <a:gd name="T44" fmla="*/ 213 w 945"/>
                <a:gd name="T45" fmla="*/ 600 h 1030"/>
                <a:gd name="T46" fmla="*/ 188 w 945"/>
                <a:gd name="T47" fmla="*/ 625 h 1030"/>
                <a:gd name="T48" fmla="*/ 162 w 945"/>
                <a:gd name="T49" fmla="*/ 629 h 1030"/>
                <a:gd name="T50" fmla="*/ 116 w 945"/>
                <a:gd name="T51" fmla="*/ 639 h 1030"/>
                <a:gd name="T52" fmla="*/ 78 w 945"/>
                <a:gd name="T53" fmla="*/ 678 h 1030"/>
                <a:gd name="T54" fmla="*/ 54 w 945"/>
                <a:gd name="T55" fmla="*/ 695 h 1030"/>
                <a:gd name="T56" fmla="*/ 50 w 945"/>
                <a:gd name="T57" fmla="*/ 713 h 1030"/>
                <a:gd name="T58" fmla="*/ 6 w 945"/>
                <a:gd name="T59" fmla="*/ 731 h 1030"/>
                <a:gd name="T60" fmla="*/ 24 w 945"/>
                <a:gd name="T61" fmla="*/ 755 h 1030"/>
                <a:gd name="T62" fmla="*/ 5 w 945"/>
                <a:gd name="T63" fmla="*/ 792 h 1030"/>
                <a:gd name="T64" fmla="*/ 58 w 945"/>
                <a:gd name="T65" fmla="*/ 803 h 1030"/>
                <a:gd name="T66" fmla="*/ 97 w 945"/>
                <a:gd name="T67" fmla="*/ 798 h 1030"/>
                <a:gd name="T68" fmla="*/ 26 w 945"/>
                <a:gd name="T69" fmla="*/ 811 h 1030"/>
                <a:gd name="T70" fmla="*/ 7 w 945"/>
                <a:gd name="T71" fmla="*/ 847 h 1030"/>
                <a:gd name="T72" fmla="*/ 21 w 945"/>
                <a:gd name="T73" fmla="*/ 870 h 1030"/>
                <a:gd name="T74" fmla="*/ 55 w 945"/>
                <a:gd name="T75" fmla="*/ 845 h 1030"/>
                <a:gd name="T76" fmla="*/ 47 w 945"/>
                <a:gd name="T77" fmla="*/ 880 h 1030"/>
                <a:gd name="T78" fmla="*/ 12 w 945"/>
                <a:gd name="T79" fmla="*/ 923 h 1030"/>
                <a:gd name="T80" fmla="*/ 45 w 945"/>
                <a:gd name="T81" fmla="*/ 924 h 1030"/>
                <a:gd name="T82" fmla="*/ 22 w 945"/>
                <a:gd name="T83" fmla="*/ 962 h 1030"/>
                <a:gd name="T84" fmla="*/ 78 w 945"/>
                <a:gd name="T85" fmla="*/ 1026 h 1030"/>
                <a:gd name="T86" fmla="*/ 165 w 945"/>
                <a:gd name="T87" fmla="*/ 956 h 1030"/>
                <a:gd name="T88" fmla="*/ 192 w 945"/>
                <a:gd name="T89" fmla="*/ 914 h 1030"/>
                <a:gd name="T90" fmla="*/ 201 w 945"/>
                <a:gd name="T91" fmla="*/ 912 h 1030"/>
                <a:gd name="T92" fmla="*/ 242 w 945"/>
                <a:gd name="T93" fmla="*/ 940 h 1030"/>
                <a:gd name="T94" fmla="*/ 270 w 945"/>
                <a:gd name="T95" fmla="*/ 810 h 1030"/>
                <a:gd name="T96" fmla="*/ 259 w 945"/>
                <a:gd name="T97" fmla="*/ 669 h 1030"/>
                <a:gd name="T98" fmla="*/ 331 w 945"/>
                <a:gd name="T99" fmla="*/ 570 h 1030"/>
                <a:gd name="T100" fmla="*/ 360 w 945"/>
                <a:gd name="T101" fmla="*/ 399 h 1030"/>
                <a:gd name="T102" fmla="*/ 417 w 945"/>
                <a:gd name="T103" fmla="*/ 262 h 1030"/>
                <a:gd name="T104" fmla="*/ 478 w 945"/>
                <a:gd name="T105" fmla="*/ 180 h 1030"/>
                <a:gd name="T106" fmla="*/ 554 w 945"/>
                <a:gd name="T107" fmla="*/ 136 h 1030"/>
                <a:gd name="T108" fmla="*/ 602 w 945"/>
                <a:gd name="T109" fmla="*/ 94 h 1030"/>
                <a:gd name="T110" fmla="*/ 714 w 945"/>
                <a:gd name="T111" fmla="*/ 157 h 1030"/>
                <a:gd name="T112" fmla="*/ 824 w 945"/>
                <a:gd name="T113" fmla="*/ 17 h 1030"/>
                <a:gd name="T114" fmla="*/ 880 w 945"/>
                <a:gd name="T115" fmla="*/ 117 h 1030"/>
                <a:gd name="T116" fmla="*/ 943 w 945"/>
                <a:gd name="T117" fmla="*/ 45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45" h="1030">
                  <a:moveTo>
                    <a:pt x="928" y="42"/>
                  </a:moveTo>
                  <a:lnTo>
                    <a:pt x="927" y="56"/>
                  </a:lnTo>
                  <a:lnTo>
                    <a:pt x="923" y="56"/>
                  </a:lnTo>
                  <a:lnTo>
                    <a:pt x="923" y="54"/>
                  </a:lnTo>
                  <a:lnTo>
                    <a:pt x="917" y="52"/>
                  </a:lnTo>
                  <a:lnTo>
                    <a:pt x="915" y="48"/>
                  </a:lnTo>
                  <a:lnTo>
                    <a:pt x="915" y="56"/>
                  </a:lnTo>
                  <a:lnTo>
                    <a:pt x="914" y="57"/>
                  </a:lnTo>
                  <a:lnTo>
                    <a:pt x="910" y="51"/>
                  </a:lnTo>
                  <a:lnTo>
                    <a:pt x="902" y="52"/>
                  </a:lnTo>
                  <a:lnTo>
                    <a:pt x="895" y="56"/>
                  </a:lnTo>
                  <a:lnTo>
                    <a:pt x="897" y="49"/>
                  </a:lnTo>
                  <a:lnTo>
                    <a:pt x="903" y="44"/>
                  </a:lnTo>
                  <a:lnTo>
                    <a:pt x="907" y="43"/>
                  </a:lnTo>
                  <a:lnTo>
                    <a:pt x="909" y="39"/>
                  </a:lnTo>
                  <a:lnTo>
                    <a:pt x="908" y="35"/>
                  </a:lnTo>
                  <a:lnTo>
                    <a:pt x="905" y="31"/>
                  </a:lnTo>
                  <a:lnTo>
                    <a:pt x="891" y="32"/>
                  </a:lnTo>
                  <a:lnTo>
                    <a:pt x="894" y="28"/>
                  </a:lnTo>
                  <a:lnTo>
                    <a:pt x="889" y="25"/>
                  </a:lnTo>
                  <a:lnTo>
                    <a:pt x="881" y="20"/>
                  </a:lnTo>
                  <a:lnTo>
                    <a:pt x="874" y="12"/>
                  </a:lnTo>
                  <a:lnTo>
                    <a:pt x="864" y="10"/>
                  </a:lnTo>
                  <a:lnTo>
                    <a:pt x="862" y="7"/>
                  </a:lnTo>
                  <a:lnTo>
                    <a:pt x="863" y="4"/>
                  </a:lnTo>
                  <a:lnTo>
                    <a:pt x="863" y="2"/>
                  </a:lnTo>
                  <a:lnTo>
                    <a:pt x="878" y="7"/>
                  </a:lnTo>
                  <a:lnTo>
                    <a:pt x="911" y="12"/>
                  </a:lnTo>
                  <a:lnTo>
                    <a:pt x="926" y="0"/>
                  </a:lnTo>
                  <a:lnTo>
                    <a:pt x="740" y="0"/>
                  </a:lnTo>
                  <a:lnTo>
                    <a:pt x="731" y="14"/>
                  </a:lnTo>
                  <a:lnTo>
                    <a:pt x="726" y="17"/>
                  </a:lnTo>
                  <a:lnTo>
                    <a:pt x="726" y="8"/>
                  </a:lnTo>
                  <a:lnTo>
                    <a:pt x="726" y="0"/>
                  </a:lnTo>
                  <a:lnTo>
                    <a:pt x="665" y="0"/>
                  </a:lnTo>
                  <a:lnTo>
                    <a:pt x="665" y="3"/>
                  </a:lnTo>
                  <a:lnTo>
                    <a:pt x="667" y="7"/>
                  </a:lnTo>
                  <a:lnTo>
                    <a:pt x="665" y="15"/>
                  </a:lnTo>
                  <a:lnTo>
                    <a:pt x="664" y="25"/>
                  </a:lnTo>
                  <a:lnTo>
                    <a:pt x="659" y="25"/>
                  </a:lnTo>
                  <a:lnTo>
                    <a:pt x="656" y="21"/>
                  </a:lnTo>
                  <a:lnTo>
                    <a:pt x="656" y="15"/>
                  </a:lnTo>
                  <a:lnTo>
                    <a:pt x="659" y="12"/>
                  </a:lnTo>
                  <a:lnTo>
                    <a:pt x="650" y="10"/>
                  </a:lnTo>
                  <a:lnTo>
                    <a:pt x="655" y="3"/>
                  </a:lnTo>
                  <a:lnTo>
                    <a:pt x="653" y="2"/>
                  </a:lnTo>
                  <a:lnTo>
                    <a:pt x="646" y="0"/>
                  </a:lnTo>
                  <a:lnTo>
                    <a:pt x="634" y="0"/>
                  </a:lnTo>
                  <a:lnTo>
                    <a:pt x="636" y="7"/>
                  </a:lnTo>
                  <a:lnTo>
                    <a:pt x="633" y="8"/>
                  </a:lnTo>
                  <a:lnTo>
                    <a:pt x="627" y="7"/>
                  </a:lnTo>
                  <a:lnTo>
                    <a:pt x="627" y="2"/>
                  </a:lnTo>
                  <a:lnTo>
                    <a:pt x="627" y="0"/>
                  </a:lnTo>
                  <a:lnTo>
                    <a:pt x="613" y="0"/>
                  </a:lnTo>
                  <a:lnTo>
                    <a:pt x="612" y="6"/>
                  </a:lnTo>
                  <a:lnTo>
                    <a:pt x="610" y="0"/>
                  </a:lnTo>
                  <a:lnTo>
                    <a:pt x="603" y="0"/>
                  </a:lnTo>
                  <a:lnTo>
                    <a:pt x="603" y="7"/>
                  </a:lnTo>
                  <a:lnTo>
                    <a:pt x="614" y="14"/>
                  </a:lnTo>
                  <a:lnTo>
                    <a:pt x="618" y="14"/>
                  </a:lnTo>
                  <a:lnTo>
                    <a:pt x="618" y="21"/>
                  </a:lnTo>
                  <a:lnTo>
                    <a:pt x="617" y="28"/>
                  </a:lnTo>
                  <a:lnTo>
                    <a:pt x="617" y="34"/>
                  </a:lnTo>
                  <a:lnTo>
                    <a:pt x="619" y="42"/>
                  </a:lnTo>
                  <a:lnTo>
                    <a:pt x="619" y="52"/>
                  </a:lnTo>
                  <a:lnTo>
                    <a:pt x="615" y="48"/>
                  </a:lnTo>
                  <a:lnTo>
                    <a:pt x="603" y="29"/>
                  </a:lnTo>
                  <a:lnTo>
                    <a:pt x="593" y="19"/>
                  </a:lnTo>
                  <a:lnTo>
                    <a:pt x="595" y="32"/>
                  </a:lnTo>
                  <a:lnTo>
                    <a:pt x="591" y="31"/>
                  </a:lnTo>
                  <a:lnTo>
                    <a:pt x="590" y="39"/>
                  </a:lnTo>
                  <a:lnTo>
                    <a:pt x="586" y="38"/>
                  </a:lnTo>
                  <a:lnTo>
                    <a:pt x="583" y="43"/>
                  </a:lnTo>
                  <a:lnTo>
                    <a:pt x="581" y="41"/>
                  </a:lnTo>
                  <a:lnTo>
                    <a:pt x="581" y="37"/>
                  </a:lnTo>
                  <a:lnTo>
                    <a:pt x="583" y="29"/>
                  </a:lnTo>
                  <a:lnTo>
                    <a:pt x="578" y="32"/>
                  </a:lnTo>
                  <a:lnTo>
                    <a:pt x="573" y="38"/>
                  </a:lnTo>
                  <a:lnTo>
                    <a:pt x="571" y="46"/>
                  </a:lnTo>
                  <a:lnTo>
                    <a:pt x="567" y="48"/>
                  </a:lnTo>
                  <a:lnTo>
                    <a:pt x="569" y="58"/>
                  </a:lnTo>
                  <a:lnTo>
                    <a:pt x="570" y="63"/>
                  </a:lnTo>
                  <a:lnTo>
                    <a:pt x="559" y="72"/>
                  </a:lnTo>
                  <a:lnTo>
                    <a:pt x="555" y="85"/>
                  </a:lnTo>
                  <a:lnTo>
                    <a:pt x="549" y="91"/>
                  </a:lnTo>
                  <a:lnTo>
                    <a:pt x="557" y="77"/>
                  </a:lnTo>
                  <a:lnTo>
                    <a:pt x="558" y="69"/>
                  </a:lnTo>
                  <a:lnTo>
                    <a:pt x="558" y="54"/>
                  </a:lnTo>
                  <a:lnTo>
                    <a:pt x="559" y="42"/>
                  </a:lnTo>
                  <a:lnTo>
                    <a:pt x="558" y="29"/>
                  </a:lnTo>
                  <a:lnTo>
                    <a:pt x="550" y="32"/>
                  </a:lnTo>
                  <a:lnTo>
                    <a:pt x="546" y="41"/>
                  </a:lnTo>
                  <a:lnTo>
                    <a:pt x="540" y="50"/>
                  </a:lnTo>
                  <a:lnTo>
                    <a:pt x="537" y="66"/>
                  </a:lnTo>
                  <a:lnTo>
                    <a:pt x="534" y="79"/>
                  </a:lnTo>
                  <a:lnTo>
                    <a:pt x="534" y="44"/>
                  </a:lnTo>
                  <a:lnTo>
                    <a:pt x="516" y="46"/>
                  </a:lnTo>
                  <a:lnTo>
                    <a:pt x="511" y="58"/>
                  </a:lnTo>
                  <a:lnTo>
                    <a:pt x="510" y="62"/>
                  </a:lnTo>
                  <a:lnTo>
                    <a:pt x="512" y="75"/>
                  </a:lnTo>
                  <a:lnTo>
                    <a:pt x="517" y="85"/>
                  </a:lnTo>
                  <a:lnTo>
                    <a:pt x="524" y="87"/>
                  </a:lnTo>
                  <a:lnTo>
                    <a:pt x="528" y="96"/>
                  </a:lnTo>
                  <a:lnTo>
                    <a:pt x="527" y="102"/>
                  </a:lnTo>
                  <a:lnTo>
                    <a:pt x="522" y="101"/>
                  </a:lnTo>
                  <a:lnTo>
                    <a:pt x="517" y="91"/>
                  </a:lnTo>
                  <a:lnTo>
                    <a:pt x="511" y="86"/>
                  </a:lnTo>
                  <a:lnTo>
                    <a:pt x="504" y="76"/>
                  </a:lnTo>
                  <a:lnTo>
                    <a:pt x="500" y="69"/>
                  </a:lnTo>
                  <a:lnTo>
                    <a:pt x="491" y="72"/>
                  </a:lnTo>
                  <a:lnTo>
                    <a:pt x="495" y="83"/>
                  </a:lnTo>
                  <a:lnTo>
                    <a:pt x="504" y="91"/>
                  </a:lnTo>
                  <a:lnTo>
                    <a:pt x="499" y="97"/>
                  </a:lnTo>
                  <a:lnTo>
                    <a:pt x="493" y="92"/>
                  </a:lnTo>
                  <a:lnTo>
                    <a:pt x="490" y="97"/>
                  </a:lnTo>
                  <a:lnTo>
                    <a:pt x="489" y="88"/>
                  </a:lnTo>
                  <a:lnTo>
                    <a:pt x="483" y="91"/>
                  </a:lnTo>
                  <a:lnTo>
                    <a:pt x="483" y="88"/>
                  </a:lnTo>
                  <a:lnTo>
                    <a:pt x="484" y="79"/>
                  </a:lnTo>
                  <a:lnTo>
                    <a:pt x="481" y="75"/>
                  </a:lnTo>
                  <a:lnTo>
                    <a:pt x="479" y="79"/>
                  </a:lnTo>
                  <a:lnTo>
                    <a:pt x="474" y="95"/>
                  </a:lnTo>
                  <a:lnTo>
                    <a:pt x="476" y="101"/>
                  </a:lnTo>
                  <a:lnTo>
                    <a:pt x="479" y="106"/>
                  </a:lnTo>
                  <a:lnTo>
                    <a:pt x="464" y="114"/>
                  </a:lnTo>
                  <a:lnTo>
                    <a:pt x="459" y="118"/>
                  </a:lnTo>
                  <a:lnTo>
                    <a:pt x="458" y="123"/>
                  </a:lnTo>
                  <a:lnTo>
                    <a:pt x="457" y="130"/>
                  </a:lnTo>
                  <a:lnTo>
                    <a:pt x="458" y="135"/>
                  </a:lnTo>
                  <a:lnTo>
                    <a:pt x="465" y="133"/>
                  </a:lnTo>
                  <a:lnTo>
                    <a:pt x="468" y="138"/>
                  </a:lnTo>
                  <a:lnTo>
                    <a:pt x="460" y="138"/>
                  </a:lnTo>
                  <a:lnTo>
                    <a:pt x="462" y="145"/>
                  </a:lnTo>
                  <a:lnTo>
                    <a:pt x="462" y="149"/>
                  </a:lnTo>
                  <a:lnTo>
                    <a:pt x="455" y="146"/>
                  </a:lnTo>
                  <a:lnTo>
                    <a:pt x="451" y="147"/>
                  </a:lnTo>
                  <a:lnTo>
                    <a:pt x="456" y="153"/>
                  </a:lnTo>
                  <a:lnTo>
                    <a:pt x="453" y="157"/>
                  </a:lnTo>
                  <a:lnTo>
                    <a:pt x="445" y="154"/>
                  </a:lnTo>
                  <a:lnTo>
                    <a:pt x="444" y="158"/>
                  </a:lnTo>
                  <a:lnTo>
                    <a:pt x="438" y="157"/>
                  </a:lnTo>
                  <a:lnTo>
                    <a:pt x="427" y="161"/>
                  </a:lnTo>
                  <a:lnTo>
                    <a:pt x="425" y="167"/>
                  </a:lnTo>
                  <a:lnTo>
                    <a:pt x="421" y="169"/>
                  </a:lnTo>
                  <a:lnTo>
                    <a:pt x="420" y="172"/>
                  </a:lnTo>
                  <a:lnTo>
                    <a:pt x="426" y="177"/>
                  </a:lnTo>
                  <a:lnTo>
                    <a:pt x="433" y="175"/>
                  </a:lnTo>
                  <a:lnTo>
                    <a:pt x="436" y="170"/>
                  </a:lnTo>
                  <a:lnTo>
                    <a:pt x="447" y="177"/>
                  </a:lnTo>
                  <a:lnTo>
                    <a:pt x="455" y="171"/>
                  </a:lnTo>
                  <a:lnTo>
                    <a:pt x="457" y="173"/>
                  </a:lnTo>
                  <a:lnTo>
                    <a:pt x="459" y="179"/>
                  </a:lnTo>
                  <a:lnTo>
                    <a:pt x="453" y="179"/>
                  </a:lnTo>
                  <a:lnTo>
                    <a:pt x="449" y="184"/>
                  </a:lnTo>
                  <a:lnTo>
                    <a:pt x="448" y="193"/>
                  </a:lnTo>
                  <a:lnTo>
                    <a:pt x="438" y="188"/>
                  </a:lnTo>
                  <a:lnTo>
                    <a:pt x="431" y="188"/>
                  </a:lnTo>
                  <a:lnTo>
                    <a:pt x="429" y="183"/>
                  </a:lnTo>
                  <a:lnTo>
                    <a:pt x="421" y="181"/>
                  </a:lnTo>
                  <a:lnTo>
                    <a:pt x="412" y="188"/>
                  </a:lnTo>
                  <a:lnTo>
                    <a:pt x="410" y="192"/>
                  </a:lnTo>
                  <a:lnTo>
                    <a:pt x="415" y="203"/>
                  </a:lnTo>
                  <a:lnTo>
                    <a:pt x="416" y="209"/>
                  </a:lnTo>
                  <a:lnTo>
                    <a:pt x="412" y="209"/>
                  </a:lnTo>
                  <a:lnTo>
                    <a:pt x="415" y="217"/>
                  </a:lnTo>
                  <a:lnTo>
                    <a:pt x="415" y="225"/>
                  </a:lnTo>
                  <a:lnTo>
                    <a:pt x="411" y="223"/>
                  </a:lnTo>
                  <a:lnTo>
                    <a:pt x="411" y="230"/>
                  </a:lnTo>
                  <a:lnTo>
                    <a:pt x="405" y="232"/>
                  </a:lnTo>
                  <a:lnTo>
                    <a:pt x="402" y="206"/>
                  </a:lnTo>
                  <a:lnTo>
                    <a:pt x="397" y="207"/>
                  </a:lnTo>
                  <a:lnTo>
                    <a:pt x="394" y="216"/>
                  </a:lnTo>
                  <a:lnTo>
                    <a:pt x="390" y="214"/>
                  </a:lnTo>
                  <a:lnTo>
                    <a:pt x="388" y="217"/>
                  </a:lnTo>
                  <a:lnTo>
                    <a:pt x="394" y="221"/>
                  </a:lnTo>
                  <a:lnTo>
                    <a:pt x="393" y="223"/>
                  </a:lnTo>
                  <a:lnTo>
                    <a:pt x="388" y="224"/>
                  </a:lnTo>
                  <a:lnTo>
                    <a:pt x="382" y="227"/>
                  </a:lnTo>
                  <a:lnTo>
                    <a:pt x="381" y="234"/>
                  </a:lnTo>
                  <a:lnTo>
                    <a:pt x="381" y="240"/>
                  </a:lnTo>
                  <a:lnTo>
                    <a:pt x="388" y="245"/>
                  </a:lnTo>
                  <a:lnTo>
                    <a:pt x="382" y="247"/>
                  </a:lnTo>
                  <a:lnTo>
                    <a:pt x="386" y="250"/>
                  </a:lnTo>
                  <a:lnTo>
                    <a:pt x="382" y="252"/>
                  </a:lnTo>
                  <a:lnTo>
                    <a:pt x="379" y="260"/>
                  </a:lnTo>
                  <a:lnTo>
                    <a:pt x="377" y="262"/>
                  </a:lnTo>
                  <a:lnTo>
                    <a:pt x="372" y="261"/>
                  </a:lnTo>
                  <a:lnTo>
                    <a:pt x="374" y="264"/>
                  </a:lnTo>
                  <a:lnTo>
                    <a:pt x="380" y="267"/>
                  </a:lnTo>
                  <a:lnTo>
                    <a:pt x="393" y="262"/>
                  </a:lnTo>
                  <a:lnTo>
                    <a:pt x="384" y="272"/>
                  </a:lnTo>
                  <a:lnTo>
                    <a:pt x="380" y="275"/>
                  </a:lnTo>
                  <a:lnTo>
                    <a:pt x="368" y="272"/>
                  </a:lnTo>
                  <a:lnTo>
                    <a:pt x="365" y="269"/>
                  </a:lnTo>
                  <a:lnTo>
                    <a:pt x="364" y="264"/>
                  </a:lnTo>
                  <a:lnTo>
                    <a:pt x="359" y="265"/>
                  </a:lnTo>
                  <a:lnTo>
                    <a:pt x="352" y="272"/>
                  </a:lnTo>
                  <a:lnTo>
                    <a:pt x="348" y="283"/>
                  </a:lnTo>
                  <a:lnTo>
                    <a:pt x="342" y="288"/>
                  </a:lnTo>
                  <a:lnTo>
                    <a:pt x="342" y="294"/>
                  </a:lnTo>
                  <a:lnTo>
                    <a:pt x="346" y="294"/>
                  </a:lnTo>
                  <a:lnTo>
                    <a:pt x="345" y="299"/>
                  </a:lnTo>
                  <a:lnTo>
                    <a:pt x="344" y="303"/>
                  </a:lnTo>
                  <a:lnTo>
                    <a:pt x="338" y="305"/>
                  </a:lnTo>
                  <a:lnTo>
                    <a:pt x="335" y="317"/>
                  </a:lnTo>
                  <a:lnTo>
                    <a:pt x="331" y="316"/>
                  </a:lnTo>
                  <a:lnTo>
                    <a:pt x="326" y="318"/>
                  </a:lnTo>
                  <a:lnTo>
                    <a:pt x="322" y="319"/>
                  </a:lnTo>
                  <a:lnTo>
                    <a:pt x="316" y="327"/>
                  </a:lnTo>
                  <a:lnTo>
                    <a:pt x="321" y="333"/>
                  </a:lnTo>
                  <a:lnTo>
                    <a:pt x="319" y="337"/>
                  </a:lnTo>
                  <a:lnTo>
                    <a:pt x="311" y="338"/>
                  </a:lnTo>
                  <a:lnTo>
                    <a:pt x="311" y="343"/>
                  </a:lnTo>
                  <a:lnTo>
                    <a:pt x="303" y="344"/>
                  </a:lnTo>
                  <a:lnTo>
                    <a:pt x="305" y="349"/>
                  </a:lnTo>
                  <a:lnTo>
                    <a:pt x="302" y="351"/>
                  </a:lnTo>
                  <a:lnTo>
                    <a:pt x="301" y="356"/>
                  </a:lnTo>
                  <a:lnTo>
                    <a:pt x="310" y="359"/>
                  </a:lnTo>
                  <a:lnTo>
                    <a:pt x="308" y="363"/>
                  </a:lnTo>
                  <a:lnTo>
                    <a:pt x="302" y="366"/>
                  </a:lnTo>
                  <a:lnTo>
                    <a:pt x="298" y="363"/>
                  </a:lnTo>
                  <a:lnTo>
                    <a:pt x="298" y="364"/>
                  </a:lnTo>
                  <a:lnTo>
                    <a:pt x="298" y="374"/>
                  </a:lnTo>
                  <a:lnTo>
                    <a:pt x="302" y="379"/>
                  </a:lnTo>
                  <a:lnTo>
                    <a:pt x="305" y="375"/>
                  </a:lnTo>
                  <a:lnTo>
                    <a:pt x="308" y="377"/>
                  </a:lnTo>
                  <a:lnTo>
                    <a:pt x="307" y="384"/>
                  </a:lnTo>
                  <a:lnTo>
                    <a:pt x="293" y="386"/>
                  </a:lnTo>
                  <a:lnTo>
                    <a:pt x="290" y="388"/>
                  </a:lnTo>
                  <a:lnTo>
                    <a:pt x="289" y="398"/>
                  </a:lnTo>
                  <a:lnTo>
                    <a:pt x="283" y="402"/>
                  </a:lnTo>
                  <a:lnTo>
                    <a:pt x="278" y="405"/>
                  </a:lnTo>
                  <a:lnTo>
                    <a:pt x="275" y="413"/>
                  </a:lnTo>
                  <a:lnTo>
                    <a:pt x="280" y="413"/>
                  </a:lnTo>
                  <a:lnTo>
                    <a:pt x="286" y="407"/>
                  </a:lnTo>
                  <a:lnTo>
                    <a:pt x="292" y="405"/>
                  </a:lnTo>
                  <a:lnTo>
                    <a:pt x="292" y="410"/>
                  </a:lnTo>
                  <a:lnTo>
                    <a:pt x="297" y="419"/>
                  </a:lnTo>
                  <a:lnTo>
                    <a:pt x="283" y="414"/>
                  </a:lnTo>
                  <a:lnTo>
                    <a:pt x="282" y="421"/>
                  </a:lnTo>
                  <a:lnTo>
                    <a:pt x="286" y="423"/>
                  </a:lnTo>
                  <a:lnTo>
                    <a:pt x="281" y="426"/>
                  </a:lnTo>
                  <a:lnTo>
                    <a:pt x="279" y="431"/>
                  </a:lnTo>
                  <a:lnTo>
                    <a:pt x="281" y="436"/>
                  </a:lnTo>
                  <a:lnTo>
                    <a:pt x="279" y="437"/>
                  </a:lnTo>
                  <a:lnTo>
                    <a:pt x="275" y="435"/>
                  </a:lnTo>
                  <a:lnTo>
                    <a:pt x="273" y="440"/>
                  </a:lnTo>
                  <a:lnTo>
                    <a:pt x="274" y="446"/>
                  </a:lnTo>
                  <a:lnTo>
                    <a:pt x="278" y="449"/>
                  </a:lnTo>
                  <a:lnTo>
                    <a:pt x="279" y="463"/>
                  </a:lnTo>
                  <a:lnTo>
                    <a:pt x="275" y="457"/>
                  </a:lnTo>
                  <a:lnTo>
                    <a:pt x="270" y="455"/>
                  </a:lnTo>
                  <a:lnTo>
                    <a:pt x="266" y="447"/>
                  </a:lnTo>
                  <a:lnTo>
                    <a:pt x="267" y="458"/>
                  </a:lnTo>
                  <a:lnTo>
                    <a:pt x="265" y="462"/>
                  </a:lnTo>
                  <a:lnTo>
                    <a:pt x="260" y="464"/>
                  </a:lnTo>
                  <a:lnTo>
                    <a:pt x="258" y="470"/>
                  </a:lnTo>
                  <a:lnTo>
                    <a:pt x="262" y="472"/>
                  </a:lnTo>
                  <a:lnTo>
                    <a:pt x="265" y="470"/>
                  </a:lnTo>
                  <a:lnTo>
                    <a:pt x="268" y="465"/>
                  </a:lnTo>
                  <a:lnTo>
                    <a:pt x="269" y="467"/>
                  </a:lnTo>
                  <a:lnTo>
                    <a:pt x="268" y="470"/>
                  </a:lnTo>
                  <a:lnTo>
                    <a:pt x="268" y="475"/>
                  </a:lnTo>
                  <a:lnTo>
                    <a:pt x="269" y="479"/>
                  </a:lnTo>
                  <a:lnTo>
                    <a:pt x="265" y="483"/>
                  </a:lnTo>
                  <a:lnTo>
                    <a:pt x="258" y="480"/>
                  </a:lnTo>
                  <a:lnTo>
                    <a:pt x="254" y="486"/>
                  </a:lnTo>
                  <a:lnTo>
                    <a:pt x="249" y="483"/>
                  </a:lnTo>
                  <a:lnTo>
                    <a:pt x="245" y="490"/>
                  </a:lnTo>
                  <a:lnTo>
                    <a:pt x="244" y="495"/>
                  </a:lnTo>
                  <a:lnTo>
                    <a:pt x="240" y="500"/>
                  </a:lnTo>
                  <a:lnTo>
                    <a:pt x="234" y="502"/>
                  </a:lnTo>
                  <a:lnTo>
                    <a:pt x="231" y="515"/>
                  </a:lnTo>
                  <a:lnTo>
                    <a:pt x="237" y="513"/>
                  </a:lnTo>
                  <a:lnTo>
                    <a:pt x="244" y="510"/>
                  </a:lnTo>
                  <a:lnTo>
                    <a:pt x="246" y="512"/>
                  </a:lnTo>
                  <a:lnTo>
                    <a:pt x="235" y="516"/>
                  </a:lnTo>
                  <a:lnTo>
                    <a:pt x="235" y="524"/>
                  </a:lnTo>
                  <a:lnTo>
                    <a:pt x="236" y="531"/>
                  </a:lnTo>
                  <a:lnTo>
                    <a:pt x="234" y="535"/>
                  </a:lnTo>
                  <a:lnTo>
                    <a:pt x="226" y="537"/>
                  </a:lnTo>
                  <a:lnTo>
                    <a:pt x="218" y="529"/>
                  </a:lnTo>
                  <a:lnTo>
                    <a:pt x="215" y="529"/>
                  </a:lnTo>
                  <a:lnTo>
                    <a:pt x="210" y="539"/>
                  </a:lnTo>
                  <a:lnTo>
                    <a:pt x="203" y="545"/>
                  </a:lnTo>
                  <a:lnTo>
                    <a:pt x="202" y="549"/>
                  </a:lnTo>
                  <a:lnTo>
                    <a:pt x="198" y="552"/>
                  </a:lnTo>
                  <a:lnTo>
                    <a:pt x="187" y="569"/>
                  </a:lnTo>
                  <a:lnTo>
                    <a:pt x="185" y="573"/>
                  </a:lnTo>
                  <a:lnTo>
                    <a:pt x="187" y="580"/>
                  </a:lnTo>
                  <a:lnTo>
                    <a:pt x="187" y="582"/>
                  </a:lnTo>
                  <a:lnTo>
                    <a:pt x="173" y="591"/>
                  </a:lnTo>
                  <a:lnTo>
                    <a:pt x="172" y="597"/>
                  </a:lnTo>
                  <a:lnTo>
                    <a:pt x="175" y="601"/>
                  </a:lnTo>
                  <a:lnTo>
                    <a:pt x="183" y="597"/>
                  </a:lnTo>
                  <a:lnTo>
                    <a:pt x="179" y="607"/>
                  </a:lnTo>
                  <a:lnTo>
                    <a:pt x="185" y="615"/>
                  </a:lnTo>
                  <a:lnTo>
                    <a:pt x="188" y="617"/>
                  </a:lnTo>
                  <a:lnTo>
                    <a:pt x="213" y="600"/>
                  </a:lnTo>
                  <a:lnTo>
                    <a:pt x="228" y="593"/>
                  </a:lnTo>
                  <a:lnTo>
                    <a:pt x="231" y="589"/>
                  </a:lnTo>
                  <a:lnTo>
                    <a:pt x="234" y="591"/>
                  </a:lnTo>
                  <a:lnTo>
                    <a:pt x="232" y="594"/>
                  </a:lnTo>
                  <a:lnTo>
                    <a:pt x="222" y="600"/>
                  </a:lnTo>
                  <a:lnTo>
                    <a:pt x="218" y="600"/>
                  </a:lnTo>
                  <a:lnTo>
                    <a:pt x="211" y="605"/>
                  </a:lnTo>
                  <a:lnTo>
                    <a:pt x="204" y="610"/>
                  </a:lnTo>
                  <a:lnTo>
                    <a:pt x="209" y="615"/>
                  </a:lnTo>
                  <a:lnTo>
                    <a:pt x="208" y="618"/>
                  </a:lnTo>
                  <a:lnTo>
                    <a:pt x="197" y="623"/>
                  </a:lnTo>
                  <a:lnTo>
                    <a:pt x="190" y="623"/>
                  </a:lnTo>
                  <a:lnTo>
                    <a:pt x="188" y="625"/>
                  </a:lnTo>
                  <a:lnTo>
                    <a:pt x="189" y="629"/>
                  </a:lnTo>
                  <a:lnTo>
                    <a:pt x="187" y="630"/>
                  </a:lnTo>
                  <a:lnTo>
                    <a:pt x="180" y="629"/>
                  </a:lnTo>
                  <a:lnTo>
                    <a:pt x="180" y="623"/>
                  </a:lnTo>
                  <a:lnTo>
                    <a:pt x="175" y="613"/>
                  </a:lnTo>
                  <a:lnTo>
                    <a:pt x="173" y="609"/>
                  </a:lnTo>
                  <a:lnTo>
                    <a:pt x="168" y="609"/>
                  </a:lnTo>
                  <a:lnTo>
                    <a:pt x="166" y="613"/>
                  </a:lnTo>
                  <a:lnTo>
                    <a:pt x="162" y="614"/>
                  </a:lnTo>
                  <a:lnTo>
                    <a:pt x="157" y="618"/>
                  </a:lnTo>
                  <a:lnTo>
                    <a:pt x="157" y="623"/>
                  </a:lnTo>
                  <a:lnTo>
                    <a:pt x="161" y="626"/>
                  </a:lnTo>
                  <a:lnTo>
                    <a:pt x="162" y="629"/>
                  </a:lnTo>
                  <a:lnTo>
                    <a:pt x="154" y="633"/>
                  </a:lnTo>
                  <a:lnTo>
                    <a:pt x="152" y="629"/>
                  </a:lnTo>
                  <a:lnTo>
                    <a:pt x="152" y="624"/>
                  </a:lnTo>
                  <a:lnTo>
                    <a:pt x="150" y="619"/>
                  </a:lnTo>
                  <a:lnTo>
                    <a:pt x="132" y="627"/>
                  </a:lnTo>
                  <a:lnTo>
                    <a:pt x="130" y="630"/>
                  </a:lnTo>
                  <a:lnTo>
                    <a:pt x="127" y="638"/>
                  </a:lnTo>
                  <a:lnTo>
                    <a:pt x="122" y="637"/>
                  </a:lnTo>
                  <a:lnTo>
                    <a:pt x="123" y="642"/>
                  </a:lnTo>
                  <a:lnTo>
                    <a:pt x="122" y="644"/>
                  </a:lnTo>
                  <a:lnTo>
                    <a:pt x="117" y="644"/>
                  </a:lnTo>
                  <a:lnTo>
                    <a:pt x="117" y="642"/>
                  </a:lnTo>
                  <a:lnTo>
                    <a:pt x="116" y="639"/>
                  </a:lnTo>
                  <a:lnTo>
                    <a:pt x="112" y="640"/>
                  </a:lnTo>
                  <a:lnTo>
                    <a:pt x="111" y="642"/>
                  </a:lnTo>
                  <a:lnTo>
                    <a:pt x="111" y="646"/>
                  </a:lnTo>
                  <a:lnTo>
                    <a:pt x="110" y="648"/>
                  </a:lnTo>
                  <a:lnTo>
                    <a:pt x="105" y="648"/>
                  </a:lnTo>
                  <a:lnTo>
                    <a:pt x="95" y="652"/>
                  </a:lnTo>
                  <a:lnTo>
                    <a:pt x="94" y="661"/>
                  </a:lnTo>
                  <a:lnTo>
                    <a:pt x="90" y="669"/>
                  </a:lnTo>
                  <a:lnTo>
                    <a:pt x="85" y="665"/>
                  </a:lnTo>
                  <a:lnTo>
                    <a:pt x="79" y="664"/>
                  </a:lnTo>
                  <a:lnTo>
                    <a:pt x="73" y="670"/>
                  </a:lnTo>
                  <a:lnTo>
                    <a:pt x="72" y="674"/>
                  </a:lnTo>
                  <a:lnTo>
                    <a:pt x="78" y="678"/>
                  </a:lnTo>
                  <a:lnTo>
                    <a:pt x="75" y="682"/>
                  </a:lnTo>
                  <a:lnTo>
                    <a:pt x="80" y="684"/>
                  </a:lnTo>
                  <a:lnTo>
                    <a:pt x="88" y="682"/>
                  </a:lnTo>
                  <a:lnTo>
                    <a:pt x="91" y="686"/>
                  </a:lnTo>
                  <a:lnTo>
                    <a:pt x="95" y="687"/>
                  </a:lnTo>
                  <a:lnTo>
                    <a:pt x="90" y="693"/>
                  </a:lnTo>
                  <a:lnTo>
                    <a:pt x="92" y="697"/>
                  </a:lnTo>
                  <a:lnTo>
                    <a:pt x="87" y="695"/>
                  </a:lnTo>
                  <a:lnTo>
                    <a:pt x="82" y="695"/>
                  </a:lnTo>
                  <a:lnTo>
                    <a:pt x="66" y="693"/>
                  </a:lnTo>
                  <a:lnTo>
                    <a:pt x="62" y="693"/>
                  </a:lnTo>
                  <a:lnTo>
                    <a:pt x="58" y="696"/>
                  </a:lnTo>
                  <a:lnTo>
                    <a:pt x="54" y="695"/>
                  </a:lnTo>
                  <a:lnTo>
                    <a:pt x="50" y="698"/>
                  </a:lnTo>
                  <a:lnTo>
                    <a:pt x="51" y="699"/>
                  </a:lnTo>
                  <a:lnTo>
                    <a:pt x="54" y="701"/>
                  </a:lnTo>
                  <a:lnTo>
                    <a:pt x="51" y="703"/>
                  </a:lnTo>
                  <a:lnTo>
                    <a:pt x="51" y="707"/>
                  </a:lnTo>
                  <a:lnTo>
                    <a:pt x="55" y="706"/>
                  </a:lnTo>
                  <a:lnTo>
                    <a:pt x="60" y="705"/>
                  </a:lnTo>
                  <a:lnTo>
                    <a:pt x="54" y="711"/>
                  </a:lnTo>
                  <a:lnTo>
                    <a:pt x="55" y="716"/>
                  </a:lnTo>
                  <a:lnTo>
                    <a:pt x="57" y="727"/>
                  </a:lnTo>
                  <a:lnTo>
                    <a:pt x="55" y="727"/>
                  </a:lnTo>
                  <a:lnTo>
                    <a:pt x="53" y="718"/>
                  </a:lnTo>
                  <a:lnTo>
                    <a:pt x="50" y="713"/>
                  </a:lnTo>
                  <a:lnTo>
                    <a:pt x="43" y="718"/>
                  </a:lnTo>
                  <a:lnTo>
                    <a:pt x="40" y="723"/>
                  </a:lnTo>
                  <a:lnTo>
                    <a:pt x="38" y="730"/>
                  </a:lnTo>
                  <a:lnTo>
                    <a:pt x="41" y="733"/>
                  </a:lnTo>
                  <a:lnTo>
                    <a:pt x="42" y="738"/>
                  </a:lnTo>
                  <a:lnTo>
                    <a:pt x="35" y="733"/>
                  </a:lnTo>
                  <a:lnTo>
                    <a:pt x="33" y="728"/>
                  </a:lnTo>
                  <a:lnTo>
                    <a:pt x="28" y="730"/>
                  </a:lnTo>
                  <a:lnTo>
                    <a:pt x="19" y="730"/>
                  </a:lnTo>
                  <a:lnTo>
                    <a:pt x="19" y="734"/>
                  </a:lnTo>
                  <a:lnTo>
                    <a:pt x="19" y="738"/>
                  </a:lnTo>
                  <a:lnTo>
                    <a:pt x="9" y="729"/>
                  </a:lnTo>
                  <a:lnTo>
                    <a:pt x="6" y="731"/>
                  </a:lnTo>
                  <a:lnTo>
                    <a:pt x="10" y="742"/>
                  </a:lnTo>
                  <a:lnTo>
                    <a:pt x="8" y="745"/>
                  </a:lnTo>
                  <a:lnTo>
                    <a:pt x="9" y="746"/>
                  </a:lnTo>
                  <a:lnTo>
                    <a:pt x="28" y="746"/>
                  </a:lnTo>
                  <a:lnTo>
                    <a:pt x="44" y="742"/>
                  </a:lnTo>
                  <a:lnTo>
                    <a:pt x="34" y="749"/>
                  </a:lnTo>
                  <a:lnTo>
                    <a:pt x="37" y="751"/>
                  </a:lnTo>
                  <a:lnTo>
                    <a:pt x="44" y="750"/>
                  </a:lnTo>
                  <a:lnTo>
                    <a:pt x="50" y="747"/>
                  </a:lnTo>
                  <a:lnTo>
                    <a:pt x="51" y="750"/>
                  </a:lnTo>
                  <a:lnTo>
                    <a:pt x="45" y="753"/>
                  </a:lnTo>
                  <a:lnTo>
                    <a:pt x="34" y="755"/>
                  </a:lnTo>
                  <a:lnTo>
                    <a:pt x="24" y="755"/>
                  </a:lnTo>
                  <a:lnTo>
                    <a:pt x="20" y="752"/>
                  </a:lnTo>
                  <a:lnTo>
                    <a:pt x="17" y="752"/>
                  </a:lnTo>
                  <a:lnTo>
                    <a:pt x="9" y="757"/>
                  </a:lnTo>
                  <a:lnTo>
                    <a:pt x="8" y="762"/>
                  </a:lnTo>
                  <a:lnTo>
                    <a:pt x="4" y="761"/>
                  </a:lnTo>
                  <a:lnTo>
                    <a:pt x="1" y="762"/>
                  </a:lnTo>
                  <a:lnTo>
                    <a:pt x="1" y="767"/>
                  </a:lnTo>
                  <a:lnTo>
                    <a:pt x="11" y="770"/>
                  </a:lnTo>
                  <a:lnTo>
                    <a:pt x="10" y="775"/>
                  </a:lnTo>
                  <a:lnTo>
                    <a:pt x="10" y="779"/>
                  </a:lnTo>
                  <a:lnTo>
                    <a:pt x="7" y="781"/>
                  </a:lnTo>
                  <a:lnTo>
                    <a:pt x="2" y="788"/>
                  </a:lnTo>
                  <a:lnTo>
                    <a:pt x="5" y="792"/>
                  </a:lnTo>
                  <a:lnTo>
                    <a:pt x="2" y="795"/>
                  </a:lnTo>
                  <a:lnTo>
                    <a:pt x="2" y="800"/>
                  </a:lnTo>
                  <a:lnTo>
                    <a:pt x="5" y="802"/>
                  </a:lnTo>
                  <a:lnTo>
                    <a:pt x="5" y="807"/>
                  </a:lnTo>
                  <a:lnTo>
                    <a:pt x="16" y="809"/>
                  </a:lnTo>
                  <a:lnTo>
                    <a:pt x="35" y="801"/>
                  </a:lnTo>
                  <a:lnTo>
                    <a:pt x="40" y="804"/>
                  </a:lnTo>
                  <a:lnTo>
                    <a:pt x="47" y="804"/>
                  </a:lnTo>
                  <a:lnTo>
                    <a:pt x="50" y="797"/>
                  </a:lnTo>
                  <a:lnTo>
                    <a:pt x="55" y="786"/>
                  </a:lnTo>
                  <a:lnTo>
                    <a:pt x="57" y="792"/>
                  </a:lnTo>
                  <a:lnTo>
                    <a:pt x="55" y="801"/>
                  </a:lnTo>
                  <a:lnTo>
                    <a:pt x="58" y="803"/>
                  </a:lnTo>
                  <a:lnTo>
                    <a:pt x="66" y="803"/>
                  </a:lnTo>
                  <a:lnTo>
                    <a:pt x="71" y="801"/>
                  </a:lnTo>
                  <a:lnTo>
                    <a:pt x="74" y="803"/>
                  </a:lnTo>
                  <a:lnTo>
                    <a:pt x="82" y="796"/>
                  </a:lnTo>
                  <a:lnTo>
                    <a:pt x="84" y="780"/>
                  </a:lnTo>
                  <a:lnTo>
                    <a:pt x="92" y="776"/>
                  </a:lnTo>
                  <a:lnTo>
                    <a:pt x="92" y="779"/>
                  </a:lnTo>
                  <a:lnTo>
                    <a:pt x="87" y="789"/>
                  </a:lnTo>
                  <a:lnTo>
                    <a:pt x="86" y="797"/>
                  </a:lnTo>
                  <a:lnTo>
                    <a:pt x="85" y="800"/>
                  </a:lnTo>
                  <a:lnTo>
                    <a:pt x="89" y="799"/>
                  </a:lnTo>
                  <a:lnTo>
                    <a:pt x="94" y="797"/>
                  </a:lnTo>
                  <a:lnTo>
                    <a:pt x="97" y="798"/>
                  </a:lnTo>
                  <a:lnTo>
                    <a:pt x="87" y="805"/>
                  </a:lnTo>
                  <a:lnTo>
                    <a:pt x="76" y="809"/>
                  </a:lnTo>
                  <a:lnTo>
                    <a:pt x="75" y="815"/>
                  </a:lnTo>
                  <a:lnTo>
                    <a:pt x="79" y="821"/>
                  </a:lnTo>
                  <a:lnTo>
                    <a:pt x="69" y="826"/>
                  </a:lnTo>
                  <a:lnTo>
                    <a:pt x="69" y="819"/>
                  </a:lnTo>
                  <a:lnTo>
                    <a:pt x="67" y="814"/>
                  </a:lnTo>
                  <a:lnTo>
                    <a:pt x="62" y="809"/>
                  </a:lnTo>
                  <a:lnTo>
                    <a:pt x="54" y="809"/>
                  </a:lnTo>
                  <a:lnTo>
                    <a:pt x="45" y="812"/>
                  </a:lnTo>
                  <a:lnTo>
                    <a:pt x="39" y="810"/>
                  </a:lnTo>
                  <a:lnTo>
                    <a:pt x="32" y="811"/>
                  </a:lnTo>
                  <a:lnTo>
                    <a:pt x="26" y="811"/>
                  </a:lnTo>
                  <a:lnTo>
                    <a:pt x="20" y="815"/>
                  </a:lnTo>
                  <a:lnTo>
                    <a:pt x="8" y="813"/>
                  </a:lnTo>
                  <a:lnTo>
                    <a:pt x="4" y="821"/>
                  </a:lnTo>
                  <a:lnTo>
                    <a:pt x="4" y="827"/>
                  </a:lnTo>
                  <a:lnTo>
                    <a:pt x="9" y="828"/>
                  </a:lnTo>
                  <a:lnTo>
                    <a:pt x="12" y="827"/>
                  </a:lnTo>
                  <a:lnTo>
                    <a:pt x="12" y="837"/>
                  </a:lnTo>
                  <a:lnTo>
                    <a:pt x="7" y="835"/>
                  </a:lnTo>
                  <a:lnTo>
                    <a:pt x="2" y="831"/>
                  </a:lnTo>
                  <a:lnTo>
                    <a:pt x="1" y="833"/>
                  </a:lnTo>
                  <a:lnTo>
                    <a:pt x="0" y="833"/>
                  </a:lnTo>
                  <a:lnTo>
                    <a:pt x="0" y="835"/>
                  </a:lnTo>
                  <a:lnTo>
                    <a:pt x="7" y="847"/>
                  </a:lnTo>
                  <a:lnTo>
                    <a:pt x="11" y="848"/>
                  </a:lnTo>
                  <a:lnTo>
                    <a:pt x="20" y="842"/>
                  </a:lnTo>
                  <a:lnTo>
                    <a:pt x="26" y="841"/>
                  </a:lnTo>
                  <a:lnTo>
                    <a:pt x="17" y="849"/>
                  </a:lnTo>
                  <a:lnTo>
                    <a:pt x="15" y="854"/>
                  </a:lnTo>
                  <a:lnTo>
                    <a:pt x="17" y="857"/>
                  </a:lnTo>
                  <a:lnTo>
                    <a:pt x="9" y="861"/>
                  </a:lnTo>
                  <a:lnTo>
                    <a:pt x="6" y="865"/>
                  </a:lnTo>
                  <a:lnTo>
                    <a:pt x="8" y="870"/>
                  </a:lnTo>
                  <a:lnTo>
                    <a:pt x="10" y="873"/>
                  </a:lnTo>
                  <a:lnTo>
                    <a:pt x="12" y="878"/>
                  </a:lnTo>
                  <a:lnTo>
                    <a:pt x="17" y="874"/>
                  </a:lnTo>
                  <a:lnTo>
                    <a:pt x="21" y="870"/>
                  </a:lnTo>
                  <a:lnTo>
                    <a:pt x="21" y="877"/>
                  </a:lnTo>
                  <a:lnTo>
                    <a:pt x="27" y="885"/>
                  </a:lnTo>
                  <a:lnTo>
                    <a:pt x="21" y="885"/>
                  </a:lnTo>
                  <a:lnTo>
                    <a:pt x="16" y="890"/>
                  </a:lnTo>
                  <a:lnTo>
                    <a:pt x="16" y="893"/>
                  </a:lnTo>
                  <a:lnTo>
                    <a:pt x="19" y="896"/>
                  </a:lnTo>
                  <a:lnTo>
                    <a:pt x="26" y="892"/>
                  </a:lnTo>
                  <a:lnTo>
                    <a:pt x="30" y="884"/>
                  </a:lnTo>
                  <a:lnTo>
                    <a:pt x="30" y="877"/>
                  </a:lnTo>
                  <a:lnTo>
                    <a:pt x="35" y="872"/>
                  </a:lnTo>
                  <a:lnTo>
                    <a:pt x="42" y="864"/>
                  </a:lnTo>
                  <a:lnTo>
                    <a:pt x="49" y="850"/>
                  </a:lnTo>
                  <a:lnTo>
                    <a:pt x="55" y="845"/>
                  </a:lnTo>
                  <a:lnTo>
                    <a:pt x="58" y="848"/>
                  </a:lnTo>
                  <a:lnTo>
                    <a:pt x="58" y="851"/>
                  </a:lnTo>
                  <a:lnTo>
                    <a:pt x="67" y="849"/>
                  </a:lnTo>
                  <a:lnTo>
                    <a:pt x="73" y="850"/>
                  </a:lnTo>
                  <a:lnTo>
                    <a:pt x="63" y="855"/>
                  </a:lnTo>
                  <a:lnTo>
                    <a:pt x="62" y="862"/>
                  </a:lnTo>
                  <a:lnTo>
                    <a:pt x="60" y="867"/>
                  </a:lnTo>
                  <a:lnTo>
                    <a:pt x="58" y="859"/>
                  </a:lnTo>
                  <a:lnTo>
                    <a:pt x="55" y="858"/>
                  </a:lnTo>
                  <a:lnTo>
                    <a:pt x="50" y="868"/>
                  </a:lnTo>
                  <a:lnTo>
                    <a:pt x="43" y="874"/>
                  </a:lnTo>
                  <a:lnTo>
                    <a:pt x="46" y="878"/>
                  </a:lnTo>
                  <a:lnTo>
                    <a:pt x="47" y="880"/>
                  </a:lnTo>
                  <a:lnTo>
                    <a:pt x="40" y="884"/>
                  </a:lnTo>
                  <a:lnTo>
                    <a:pt x="27" y="901"/>
                  </a:lnTo>
                  <a:lnTo>
                    <a:pt x="32" y="904"/>
                  </a:lnTo>
                  <a:lnTo>
                    <a:pt x="44" y="904"/>
                  </a:lnTo>
                  <a:lnTo>
                    <a:pt x="49" y="901"/>
                  </a:lnTo>
                  <a:lnTo>
                    <a:pt x="50" y="903"/>
                  </a:lnTo>
                  <a:lnTo>
                    <a:pt x="37" y="908"/>
                  </a:lnTo>
                  <a:lnTo>
                    <a:pt x="32" y="913"/>
                  </a:lnTo>
                  <a:lnTo>
                    <a:pt x="32" y="915"/>
                  </a:lnTo>
                  <a:lnTo>
                    <a:pt x="26" y="915"/>
                  </a:lnTo>
                  <a:lnTo>
                    <a:pt x="22" y="917"/>
                  </a:lnTo>
                  <a:lnTo>
                    <a:pt x="18" y="915"/>
                  </a:lnTo>
                  <a:lnTo>
                    <a:pt x="12" y="923"/>
                  </a:lnTo>
                  <a:lnTo>
                    <a:pt x="9" y="929"/>
                  </a:lnTo>
                  <a:lnTo>
                    <a:pt x="9" y="935"/>
                  </a:lnTo>
                  <a:lnTo>
                    <a:pt x="11" y="937"/>
                  </a:lnTo>
                  <a:lnTo>
                    <a:pt x="12" y="939"/>
                  </a:lnTo>
                  <a:lnTo>
                    <a:pt x="18" y="938"/>
                  </a:lnTo>
                  <a:lnTo>
                    <a:pt x="21" y="933"/>
                  </a:lnTo>
                  <a:lnTo>
                    <a:pt x="22" y="938"/>
                  </a:lnTo>
                  <a:lnTo>
                    <a:pt x="27" y="938"/>
                  </a:lnTo>
                  <a:lnTo>
                    <a:pt x="29" y="934"/>
                  </a:lnTo>
                  <a:lnTo>
                    <a:pt x="28" y="930"/>
                  </a:lnTo>
                  <a:lnTo>
                    <a:pt x="32" y="933"/>
                  </a:lnTo>
                  <a:lnTo>
                    <a:pt x="42" y="928"/>
                  </a:lnTo>
                  <a:lnTo>
                    <a:pt x="45" y="924"/>
                  </a:lnTo>
                  <a:lnTo>
                    <a:pt x="49" y="926"/>
                  </a:lnTo>
                  <a:lnTo>
                    <a:pt x="40" y="937"/>
                  </a:lnTo>
                  <a:lnTo>
                    <a:pt x="43" y="937"/>
                  </a:lnTo>
                  <a:lnTo>
                    <a:pt x="43" y="943"/>
                  </a:lnTo>
                  <a:lnTo>
                    <a:pt x="40" y="950"/>
                  </a:lnTo>
                  <a:lnTo>
                    <a:pt x="38" y="954"/>
                  </a:lnTo>
                  <a:lnTo>
                    <a:pt x="33" y="958"/>
                  </a:lnTo>
                  <a:lnTo>
                    <a:pt x="34" y="963"/>
                  </a:lnTo>
                  <a:lnTo>
                    <a:pt x="34" y="965"/>
                  </a:lnTo>
                  <a:lnTo>
                    <a:pt x="30" y="965"/>
                  </a:lnTo>
                  <a:lnTo>
                    <a:pt x="27" y="966"/>
                  </a:lnTo>
                  <a:lnTo>
                    <a:pt x="24" y="962"/>
                  </a:lnTo>
                  <a:lnTo>
                    <a:pt x="22" y="962"/>
                  </a:lnTo>
                  <a:lnTo>
                    <a:pt x="18" y="983"/>
                  </a:lnTo>
                  <a:lnTo>
                    <a:pt x="26" y="994"/>
                  </a:lnTo>
                  <a:lnTo>
                    <a:pt x="40" y="1006"/>
                  </a:lnTo>
                  <a:lnTo>
                    <a:pt x="50" y="1012"/>
                  </a:lnTo>
                  <a:lnTo>
                    <a:pt x="57" y="1014"/>
                  </a:lnTo>
                  <a:lnTo>
                    <a:pt x="62" y="1005"/>
                  </a:lnTo>
                  <a:lnTo>
                    <a:pt x="62" y="1017"/>
                  </a:lnTo>
                  <a:lnTo>
                    <a:pt x="61" y="1026"/>
                  </a:lnTo>
                  <a:lnTo>
                    <a:pt x="65" y="1022"/>
                  </a:lnTo>
                  <a:lnTo>
                    <a:pt x="71" y="1026"/>
                  </a:lnTo>
                  <a:lnTo>
                    <a:pt x="74" y="1020"/>
                  </a:lnTo>
                  <a:lnTo>
                    <a:pt x="84" y="1020"/>
                  </a:lnTo>
                  <a:lnTo>
                    <a:pt x="78" y="1026"/>
                  </a:lnTo>
                  <a:lnTo>
                    <a:pt x="89" y="1030"/>
                  </a:lnTo>
                  <a:lnTo>
                    <a:pt x="98" y="1027"/>
                  </a:lnTo>
                  <a:lnTo>
                    <a:pt x="106" y="1020"/>
                  </a:lnTo>
                  <a:lnTo>
                    <a:pt x="109" y="1011"/>
                  </a:lnTo>
                  <a:lnTo>
                    <a:pt x="113" y="1018"/>
                  </a:lnTo>
                  <a:lnTo>
                    <a:pt x="127" y="1009"/>
                  </a:lnTo>
                  <a:lnTo>
                    <a:pt x="140" y="992"/>
                  </a:lnTo>
                  <a:lnTo>
                    <a:pt x="148" y="987"/>
                  </a:lnTo>
                  <a:lnTo>
                    <a:pt x="150" y="981"/>
                  </a:lnTo>
                  <a:lnTo>
                    <a:pt x="154" y="976"/>
                  </a:lnTo>
                  <a:lnTo>
                    <a:pt x="156" y="973"/>
                  </a:lnTo>
                  <a:lnTo>
                    <a:pt x="167" y="961"/>
                  </a:lnTo>
                  <a:lnTo>
                    <a:pt x="165" y="956"/>
                  </a:lnTo>
                  <a:lnTo>
                    <a:pt x="174" y="961"/>
                  </a:lnTo>
                  <a:lnTo>
                    <a:pt x="183" y="961"/>
                  </a:lnTo>
                  <a:lnTo>
                    <a:pt x="188" y="958"/>
                  </a:lnTo>
                  <a:lnTo>
                    <a:pt x="190" y="950"/>
                  </a:lnTo>
                  <a:lnTo>
                    <a:pt x="190" y="946"/>
                  </a:lnTo>
                  <a:lnTo>
                    <a:pt x="196" y="941"/>
                  </a:lnTo>
                  <a:lnTo>
                    <a:pt x="196" y="934"/>
                  </a:lnTo>
                  <a:lnTo>
                    <a:pt x="191" y="929"/>
                  </a:lnTo>
                  <a:lnTo>
                    <a:pt x="188" y="924"/>
                  </a:lnTo>
                  <a:lnTo>
                    <a:pt x="190" y="922"/>
                  </a:lnTo>
                  <a:lnTo>
                    <a:pt x="191" y="919"/>
                  </a:lnTo>
                  <a:lnTo>
                    <a:pt x="189" y="911"/>
                  </a:lnTo>
                  <a:lnTo>
                    <a:pt x="192" y="914"/>
                  </a:lnTo>
                  <a:lnTo>
                    <a:pt x="195" y="918"/>
                  </a:lnTo>
                  <a:lnTo>
                    <a:pt x="195" y="924"/>
                  </a:lnTo>
                  <a:lnTo>
                    <a:pt x="199" y="923"/>
                  </a:lnTo>
                  <a:lnTo>
                    <a:pt x="200" y="918"/>
                  </a:lnTo>
                  <a:lnTo>
                    <a:pt x="197" y="913"/>
                  </a:lnTo>
                  <a:lnTo>
                    <a:pt x="196" y="902"/>
                  </a:lnTo>
                  <a:lnTo>
                    <a:pt x="198" y="900"/>
                  </a:lnTo>
                  <a:lnTo>
                    <a:pt x="199" y="901"/>
                  </a:lnTo>
                  <a:lnTo>
                    <a:pt x="203" y="899"/>
                  </a:lnTo>
                  <a:lnTo>
                    <a:pt x="207" y="900"/>
                  </a:lnTo>
                  <a:lnTo>
                    <a:pt x="207" y="905"/>
                  </a:lnTo>
                  <a:lnTo>
                    <a:pt x="201" y="907"/>
                  </a:lnTo>
                  <a:lnTo>
                    <a:pt x="201" y="912"/>
                  </a:lnTo>
                  <a:lnTo>
                    <a:pt x="203" y="919"/>
                  </a:lnTo>
                  <a:lnTo>
                    <a:pt x="204" y="938"/>
                  </a:lnTo>
                  <a:lnTo>
                    <a:pt x="207" y="946"/>
                  </a:lnTo>
                  <a:lnTo>
                    <a:pt x="211" y="945"/>
                  </a:lnTo>
                  <a:lnTo>
                    <a:pt x="218" y="950"/>
                  </a:lnTo>
                  <a:lnTo>
                    <a:pt x="222" y="950"/>
                  </a:lnTo>
                  <a:lnTo>
                    <a:pt x="224" y="954"/>
                  </a:lnTo>
                  <a:lnTo>
                    <a:pt x="226" y="958"/>
                  </a:lnTo>
                  <a:lnTo>
                    <a:pt x="226" y="972"/>
                  </a:lnTo>
                  <a:lnTo>
                    <a:pt x="229" y="963"/>
                  </a:lnTo>
                  <a:lnTo>
                    <a:pt x="231" y="969"/>
                  </a:lnTo>
                  <a:lnTo>
                    <a:pt x="236" y="965"/>
                  </a:lnTo>
                  <a:lnTo>
                    <a:pt x="242" y="940"/>
                  </a:lnTo>
                  <a:lnTo>
                    <a:pt x="238" y="933"/>
                  </a:lnTo>
                  <a:lnTo>
                    <a:pt x="237" y="922"/>
                  </a:lnTo>
                  <a:lnTo>
                    <a:pt x="246" y="907"/>
                  </a:lnTo>
                  <a:lnTo>
                    <a:pt x="246" y="899"/>
                  </a:lnTo>
                  <a:lnTo>
                    <a:pt x="265" y="891"/>
                  </a:lnTo>
                  <a:lnTo>
                    <a:pt x="268" y="884"/>
                  </a:lnTo>
                  <a:lnTo>
                    <a:pt x="269" y="873"/>
                  </a:lnTo>
                  <a:lnTo>
                    <a:pt x="266" y="868"/>
                  </a:lnTo>
                  <a:lnTo>
                    <a:pt x="271" y="848"/>
                  </a:lnTo>
                  <a:lnTo>
                    <a:pt x="266" y="826"/>
                  </a:lnTo>
                  <a:lnTo>
                    <a:pt x="259" y="818"/>
                  </a:lnTo>
                  <a:lnTo>
                    <a:pt x="262" y="814"/>
                  </a:lnTo>
                  <a:lnTo>
                    <a:pt x="270" y="810"/>
                  </a:lnTo>
                  <a:lnTo>
                    <a:pt x="278" y="802"/>
                  </a:lnTo>
                  <a:lnTo>
                    <a:pt x="281" y="790"/>
                  </a:lnTo>
                  <a:lnTo>
                    <a:pt x="279" y="776"/>
                  </a:lnTo>
                  <a:lnTo>
                    <a:pt x="266" y="766"/>
                  </a:lnTo>
                  <a:lnTo>
                    <a:pt x="260" y="756"/>
                  </a:lnTo>
                  <a:lnTo>
                    <a:pt x="259" y="742"/>
                  </a:lnTo>
                  <a:lnTo>
                    <a:pt x="260" y="715"/>
                  </a:lnTo>
                  <a:lnTo>
                    <a:pt x="257" y="705"/>
                  </a:lnTo>
                  <a:lnTo>
                    <a:pt x="255" y="703"/>
                  </a:lnTo>
                  <a:lnTo>
                    <a:pt x="255" y="694"/>
                  </a:lnTo>
                  <a:lnTo>
                    <a:pt x="257" y="688"/>
                  </a:lnTo>
                  <a:lnTo>
                    <a:pt x="257" y="675"/>
                  </a:lnTo>
                  <a:lnTo>
                    <a:pt x="259" y="669"/>
                  </a:lnTo>
                  <a:lnTo>
                    <a:pt x="260" y="661"/>
                  </a:lnTo>
                  <a:lnTo>
                    <a:pt x="265" y="654"/>
                  </a:lnTo>
                  <a:lnTo>
                    <a:pt x="262" y="651"/>
                  </a:lnTo>
                  <a:lnTo>
                    <a:pt x="257" y="641"/>
                  </a:lnTo>
                  <a:lnTo>
                    <a:pt x="255" y="630"/>
                  </a:lnTo>
                  <a:lnTo>
                    <a:pt x="257" y="617"/>
                  </a:lnTo>
                  <a:lnTo>
                    <a:pt x="262" y="606"/>
                  </a:lnTo>
                  <a:lnTo>
                    <a:pt x="278" y="586"/>
                  </a:lnTo>
                  <a:lnTo>
                    <a:pt x="289" y="579"/>
                  </a:lnTo>
                  <a:lnTo>
                    <a:pt x="303" y="574"/>
                  </a:lnTo>
                  <a:lnTo>
                    <a:pt x="315" y="578"/>
                  </a:lnTo>
                  <a:lnTo>
                    <a:pt x="324" y="578"/>
                  </a:lnTo>
                  <a:lnTo>
                    <a:pt x="331" y="570"/>
                  </a:lnTo>
                  <a:lnTo>
                    <a:pt x="333" y="562"/>
                  </a:lnTo>
                  <a:lnTo>
                    <a:pt x="333" y="549"/>
                  </a:lnTo>
                  <a:lnTo>
                    <a:pt x="328" y="541"/>
                  </a:lnTo>
                  <a:lnTo>
                    <a:pt x="319" y="531"/>
                  </a:lnTo>
                  <a:lnTo>
                    <a:pt x="319" y="525"/>
                  </a:lnTo>
                  <a:lnTo>
                    <a:pt x="332" y="503"/>
                  </a:lnTo>
                  <a:lnTo>
                    <a:pt x="343" y="479"/>
                  </a:lnTo>
                  <a:lnTo>
                    <a:pt x="348" y="445"/>
                  </a:lnTo>
                  <a:lnTo>
                    <a:pt x="349" y="426"/>
                  </a:lnTo>
                  <a:lnTo>
                    <a:pt x="349" y="412"/>
                  </a:lnTo>
                  <a:lnTo>
                    <a:pt x="348" y="402"/>
                  </a:lnTo>
                  <a:lnTo>
                    <a:pt x="353" y="399"/>
                  </a:lnTo>
                  <a:lnTo>
                    <a:pt x="360" y="399"/>
                  </a:lnTo>
                  <a:lnTo>
                    <a:pt x="372" y="390"/>
                  </a:lnTo>
                  <a:lnTo>
                    <a:pt x="376" y="383"/>
                  </a:lnTo>
                  <a:lnTo>
                    <a:pt x="377" y="368"/>
                  </a:lnTo>
                  <a:lnTo>
                    <a:pt x="381" y="359"/>
                  </a:lnTo>
                  <a:lnTo>
                    <a:pt x="397" y="338"/>
                  </a:lnTo>
                  <a:lnTo>
                    <a:pt x="401" y="329"/>
                  </a:lnTo>
                  <a:lnTo>
                    <a:pt x="410" y="320"/>
                  </a:lnTo>
                  <a:lnTo>
                    <a:pt x="414" y="311"/>
                  </a:lnTo>
                  <a:lnTo>
                    <a:pt x="415" y="306"/>
                  </a:lnTo>
                  <a:lnTo>
                    <a:pt x="414" y="297"/>
                  </a:lnTo>
                  <a:lnTo>
                    <a:pt x="405" y="283"/>
                  </a:lnTo>
                  <a:lnTo>
                    <a:pt x="408" y="273"/>
                  </a:lnTo>
                  <a:lnTo>
                    <a:pt x="417" y="262"/>
                  </a:lnTo>
                  <a:lnTo>
                    <a:pt x="421" y="256"/>
                  </a:lnTo>
                  <a:lnTo>
                    <a:pt x="422" y="247"/>
                  </a:lnTo>
                  <a:lnTo>
                    <a:pt x="425" y="236"/>
                  </a:lnTo>
                  <a:lnTo>
                    <a:pt x="431" y="228"/>
                  </a:lnTo>
                  <a:lnTo>
                    <a:pt x="443" y="215"/>
                  </a:lnTo>
                  <a:lnTo>
                    <a:pt x="451" y="213"/>
                  </a:lnTo>
                  <a:lnTo>
                    <a:pt x="459" y="217"/>
                  </a:lnTo>
                  <a:lnTo>
                    <a:pt x="466" y="226"/>
                  </a:lnTo>
                  <a:lnTo>
                    <a:pt x="469" y="227"/>
                  </a:lnTo>
                  <a:lnTo>
                    <a:pt x="474" y="216"/>
                  </a:lnTo>
                  <a:lnTo>
                    <a:pt x="478" y="202"/>
                  </a:lnTo>
                  <a:lnTo>
                    <a:pt x="479" y="196"/>
                  </a:lnTo>
                  <a:lnTo>
                    <a:pt x="478" y="180"/>
                  </a:lnTo>
                  <a:lnTo>
                    <a:pt x="481" y="173"/>
                  </a:lnTo>
                  <a:lnTo>
                    <a:pt x="484" y="171"/>
                  </a:lnTo>
                  <a:lnTo>
                    <a:pt x="491" y="170"/>
                  </a:lnTo>
                  <a:lnTo>
                    <a:pt x="512" y="172"/>
                  </a:lnTo>
                  <a:lnTo>
                    <a:pt x="540" y="182"/>
                  </a:lnTo>
                  <a:lnTo>
                    <a:pt x="546" y="181"/>
                  </a:lnTo>
                  <a:lnTo>
                    <a:pt x="550" y="176"/>
                  </a:lnTo>
                  <a:lnTo>
                    <a:pt x="544" y="169"/>
                  </a:lnTo>
                  <a:lnTo>
                    <a:pt x="543" y="163"/>
                  </a:lnTo>
                  <a:lnTo>
                    <a:pt x="547" y="156"/>
                  </a:lnTo>
                  <a:lnTo>
                    <a:pt x="549" y="145"/>
                  </a:lnTo>
                  <a:lnTo>
                    <a:pt x="552" y="142"/>
                  </a:lnTo>
                  <a:lnTo>
                    <a:pt x="554" y="136"/>
                  </a:lnTo>
                  <a:lnTo>
                    <a:pt x="552" y="129"/>
                  </a:lnTo>
                  <a:lnTo>
                    <a:pt x="549" y="125"/>
                  </a:lnTo>
                  <a:lnTo>
                    <a:pt x="549" y="119"/>
                  </a:lnTo>
                  <a:lnTo>
                    <a:pt x="552" y="117"/>
                  </a:lnTo>
                  <a:lnTo>
                    <a:pt x="568" y="118"/>
                  </a:lnTo>
                  <a:lnTo>
                    <a:pt x="570" y="112"/>
                  </a:lnTo>
                  <a:lnTo>
                    <a:pt x="575" y="110"/>
                  </a:lnTo>
                  <a:lnTo>
                    <a:pt x="581" y="112"/>
                  </a:lnTo>
                  <a:lnTo>
                    <a:pt x="586" y="110"/>
                  </a:lnTo>
                  <a:lnTo>
                    <a:pt x="585" y="102"/>
                  </a:lnTo>
                  <a:lnTo>
                    <a:pt x="584" y="95"/>
                  </a:lnTo>
                  <a:lnTo>
                    <a:pt x="593" y="90"/>
                  </a:lnTo>
                  <a:lnTo>
                    <a:pt x="602" y="94"/>
                  </a:lnTo>
                  <a:lnTo>
                    <a:pt x="610" y="101"/>
                  </a:lnTo>
                  <a:lnTo>
                    <a:pt x="629" y="131"/>
                  </a:lnTo>
                  <a:lnTo>
                    <a:pt x="633" y="143"/>
                  </a:lnTo>
                  <a:lnTo>
                    <a:pt x="636" y="148"/>
                  </a:lnTo>
                  <a:lnTo>
                    <a:pt x="653" y="152"/>
                  </a:lnTo>
                  <a:lnTo>
                    <a:pt x="663" y="156"/>
                  </a:lnTo>
                  <a:lnTo>
                    <a:pt x="671" y="156"/>
                  </a:lnTo>
                  <a:lnTo>
                    <a:pt x="681" y="149"/>
                  </a:lnTo>
                  <a:lnTo>
                    <a:pt x="693" y="136"/>
                  </a:lnTo>
                  <a:lnTo>
                    <a:pt x="698" y="142"/>
                  </a:lnTo>
                  <a:lnTo>
                    <a:pt x="705" y="149"/>
                  </a:lnTo>
                  <a:lnTo>
                    <a:pt x="707" y="156"/>
                  </a:lnTo>
                  <a:lnTo>
                    <a:pt x="714" y="157"/>
                  </a:lnTo>
                  <a:lnTo>
                    <a:pt x="724" y="153"/>
                  </a:lnTo>
                  <a:lnTo>
                    <a:pt x="732" y="146"/>
                  </a:lnTo>
                  <a:lnTo>
                    <a:pt x="738" y="137"/>
                  </a:lnTo>
                  <a:lnTo>
                    <a:pt x="756" y="124"/>
                  </a:lnTo>
                  <a:lnTo>
                    <a:pt x="757" y="117"/>
                  </a:lnTo>
                  <a:lnTo>
                    <a:pt x="756" y="101"/>
                  </a:lnTo>
                  <a:lnTo>
                    <a:pt x="756" y="92"/>
                  </a:lnTo>
                  <a:lnTo>
                    <a:pt x="758" y="64"/>
                  </a:lnTo>
                  <a:lnTo>
                    <a:pt x="766" y="43"/>
                  </a:lnTo>
                  <a:lnTo>
                    <a:pt x="774" y="34"/>
                  </a:lnTo>
                  <a:lnTo>
                    <a:pt x="782" y="30"/>
                  </a:lnTo>
                  <a:lnTo>
                    <a:pt x="798" y="28"/>
                  </a:lnTo>
                  <a:lnTo>
                    <a:pt x="824" y="17"/>
                  </a:lnTo>
                  <a:lnTo>
                    <a:pt x="840" y="14"/>
                  </a:lnTo>
                  <a:lnTo>
                    <a:pt x="843" y="17"/>
                  </a:lnTo>
                  <a:lnTo>
                    <a:pt x="850" y="30"/>
                  </a:lnTo>
                  <a:lnTo>
                    <a:pt x="856" y="37"/>
                  </a:lnTo>
                  <a:lnTo>
                    <a:pt x="869" y="41"/>
                  </a:lnTo>
                  <a:lnTo>
                    <a:pt x="881" y="52"/>
                  </a:lnTo>
                  <a:lnTo>
                    <a:pt x="885" y="71"/>
                  </a:lnTo>
                  <a:lnTo>
                    <a:pt x="886" y="81"/>
                  </a:lnTo>
                  <a:lnTo>
                    <a:pt x="873" y="97"/>
                  </a:lnTo>
                  <a:lnTo>
                    <a:pt x="871" y="106"/>
                  </a:lnTo>
                  <a:lnTo>
                    <a:pt x="871" y="112"/>
                  </a:lnTo>
                  <a:lnTo>
                    <a:pt x="877" y="118"/>
                  </a:lnTo>
                  <a:lnTo>
                    <a:pt x="880" y="117"/>
                  </a:lnTo>
                  <a:lnTo>
                    <a:pt x="885" y="111"/>
                  </a:lnTo>
                  <a:lnTo>
                    <a:pt x="886" y="109"/>
                  </a:lnTo>
                  <a:lnTo>
                    <a:pt x="886" y="101"/>
                  </a:lnTo>
                  <a:lnTo>
                    <a:pt x="888" y="98"/>
                  </a:lnTo>
                  <a:lnTo>
                    <a:pt x="909" y="86"/>
                  </a:lnTo>
                  <a:lnTo>
                    <a:pt x="914" y="80"/>
                  </a:lnTo>
                  <a:lnTo>
                    <a:pt x="918" y="61"/>
                  </a:lnTo>
                  <a:lnTo>
                    <a:pt x="932" y="69"/>
                  </a:lnTo>
                  <a:lnTo>
                    <a:pt x="940" y="67"/>
                  </a:lnTo>
                  <a:lnTo>
                    <a:pt x="942" y="64"/>
                  </a:lnTo>
                  <a:lnTo>
                    <a:pt x="944" y="56"/>
                  </a:lnTo>
                  <a:lnTo>
                    <a:pt x="945" y="49"/>
                  </a:lnTo>
                  <a:lnTo>
                    <a:pt x="943" y="45"/>
                  </a:lnTo>
                  <a:lnTo>
                    <a:pt x="928" y="42"/>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31" name="Rectangle 1455">
              <a:extLst>
                <a:ext uri="{FF2B5EF4-FFF2-40B4-BE49-F238E27FC236}">
                  <a16:creationId xmlns:a16="http://schemas.microsoft.com/office/drawing/2014/main" id="{B3442568-8159-482F-9FCB-D5B4D62209AB}"/>
                </a:ext>
              </a:extLst>
            </p:cNvPr>
            <p:cNvSpPr>
              <a:spLocks noChangeArrowheads="1"/>
            </p:cNvSpPr>
            <p:nvPr/>
          </p:nvSpPr>
          <p:spPr bwMode="auto">
            <a:xfrm>
              <a:off x="6415057" y="3552129"/>
              <a:ext cx="3128" cy="1563"/>
            </a:xfrm>
            <a:prstGeom prst="rect">
              <a:avLst/>
            </a:pr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32" name="Freeform 1456">
              <a:extLst>
                <a:ext uri="{FF2B5EF4-FFF2-40B4-BE49-F238E27FC236}">
                  <a16:creationId xmlns:a16="http://schemas.microsoft.com/office/drawing/2014/main" id="{241018D6-3C5A-4396-872A-557B0531E48F}"/>
                </a:ext>
              </a:extLst>
            </p:cNvPr>
            <p:cNvSpPr>
              <a:spLocks/>
            </p:cNvSpPr>
            <p:nvPr/>
          </p:nvSpPr>
          <p:spPr bwMode="auto">
            <a:xfrm>
              <a:off x="5606552" y="3523980"/>
              <a:ext cx="1413712" cy="991454"/>
            </a:xfrm>
            <a:custGeom>
              <a:avLst/>
              <a:gdLst>
                <a:gd name="T0" fmla="*/ 588 w 622"/>
                <a:gd name="T1" fmla="*/ 132 h 436"/>
                <a:gd name="T2" fmla="*/ 558 w 622"/>
                <a:gd name="T3" fmla="*/ 109 h 436"/>
                <a:gd name="T4" fmla="*/ 509 w 622"/>
                <a:gd name="T5" fmla="*/ 110 h 436"/>
                <a:gd name="T6" fmla="*/ 489 w 622"/>
                <a:gd name="T7" fmla="*/ 96 h 436"/>
                <a:gd name="T8" fmla="*/ 455 w 622"/>
                <a:gd name="T9" fmla="*/ 65 h 436"/>
                <a:gd name="T10" fmla="*/ 445 w 622"/>
                <a:gd name="T11" fmla="*/ 38 h 436"/>
                <a:gd name="T12" fmla="*/ 436 w 622"/>
                <a:gd name="T13" fmla="*/ 7 h 436"/>
                <a:gd name="T14" fmla="*/ 379 w 622"/>
                <a:gd name="T15" fmla="*/ 2 h 436"/>
                <a:gd name="T16" fmla="*/ 356 w 622"/>
                <a:gd name="T17" fmla="*/ 12 h 436"/>
                <a:gd name="T18" fmla="*/ 314 w 622"/>
                <a:gd name="T19" fmla="*/ 35 h 436"/>
                <a:gd name="T20" fmla="*/ 303 w 622"/>
                <a:gd name="T21" fmla="*/ 59 h 436"/>
                <a:gd name="T22" fmla="*/ 266 w 622"/>
                <a:gd name="T23" fmla="*/ 58 h 436"/>
                <a:gd name="T24" fmla="*/ 231 w 622"/>
                <a:gd name="T25" fmla="*/ 53 h 436"/>
                <a:gd name="T26" fmla="*/ 203 w 622"/>
                <a:gd name="T27" fmla="*/ 57 h 436"/>
                <a:gd name="T28" fmla="*/ 176 w 622"/>
                <a:gd name="T29" fmla="*/ 37 h 436"/>
                <a:gd name="T30" fmla="*/ 136 w 622"/>
                <a:gd name="T31" fmla="*/ 24 h 436"/>
                <a:gd name="T32" fmla="*/ 80 w 622"/>
                <a:gd name="T33" fmla="*/ 35 h 436"/>
                <a:gd name="T34" fmla="*/ 53 w 622"/>
                <a:gd name="T35" fmla="*/ 56 h 436"/>
                <a:gd name="T36" fmla="*/ 71 w 622"/>
                <a:gd name="T37" fmla="*/ 103 h 436"/>
                <a:gd name="T38" fmla="*/ 20 w 622"/>
                <a:gd name="T39" fmla="*/ 179 h 436"/>
                <a:gd name="T40" fmla="*/ 0 w 622"/>
                <a:gd name="T41" fmla="*/ 227 h 436"/>
                <a:gd name="T42" fmla="*/ 41 w 622"/>
                <a:gd name="T43" fmla="*/ 249 h 436"/>
                <a:gd name="T44" fmla="*/ 104 w 622"/>
                <a:gd name="T45" fmla="*/ 259 h 436"/>
                <a:gd name="T46" fmla="*/ 169 w 622"/>
                <a:gd name="T47" fmla="*/ 228 h 436"/>
                <a:gd name="T48" fmla="*/ 210 w 622"/>
                <a:gd name="T49" fmla="*/ 228 h 436"/>
                <a:gd name="T50" fmla="*/ 256 w 622"/>
                <a:gd name="T51" fmla="*/ 245 h 436"/>
                <a:gd name="T52" fmla="*/ 264 w 622"/>
                <a:gd name="T53" fmla="*/ 280 h 436"/>
                <a:gd name="T54" fmla="*/ 286 w 622"/>
                <a:gd name="T55" fmla="*/ 311 h 436"/>
                <a:gd name="T56" fmla="*/ 266 w 622"/>
                <a:gd name="T57" fmla="*/ 330 h 436"/>
                <a:gd name="T58" fmla="*/ 244 w 622"/>
                <a:gd name="T59" fmla="*/ 354 h 436"/>
                <a:gd name="T60" fmla="*/ 229 w 622"/>
                <a:gd name="T61" fmla="*/ 380 h 436"/>
                <a:gd name="T62" fmla="*/ 251 w 622"/>
                <a:gd name="T63" fmla="*/ 388 h 436"/>
                <a:gd name="T64" fmla="*/ 276 w 622"/>
                <a:gd name="T65" fmla="*/ 376 h 436"/>
                <a:gd name="T66" fmla="*/ 286 w 622"/>
                <a:gd name="T67" fmla="*/ 367 h 436"/>
                <a:gd name="T68" fmla="*/ 297 w 622"/>
                <a:gd name="T69" fmla="*/ 340 h 436"/>
                <a:gd name="T70" fmla="*/ 316 w 622"/>
                <a:gd name="T71" fmla="*/ 334 h 436"/>
                <a:gd name="T72" fmla="*/ 349 w 622"/>
                <a:gd name="T73" fmla="*/ 316 h 436"/>
                <a:gd name="T74" fmla="*/ 367 w 622"/>
                <a:gd name="T75" fmla="*/ 325 h 436"/>
                <a:gd name="T76" fmla="*/ 354 w 622"/>
                <a:gd name="T77" fmla="*/ 331 h 436"/>
                <a:gd name="T78" fmla="*/ 368 w 622"/>
                <a:gd name="T79" fmla="*/ 344 h 436"/>
                <a:gd name="T80" fmla="*/ 410 w 622"/>
                <a:gd name="T81" fmla="*/ 345 h 436"/>
                <a:gd name="T82" fmla="*/ 428 w 622"/>
                <a:gd name="T83" fmla="*/ 357 h 436"/>
                <a:gd name="T84" fmla="*/ 384 w 622"/>
                <a:gd name="T85" fmla="*/ 386 h 436"/>
                <a:gd name="T86" fmla="*/ 417 w 622"/>
                <a:gd name="T87" fmla="*/ 398 h 436"/>
                <a:gd name="T88" fmla="*/ 424 w 622"/>
                <a:gd name="T89" fmla="*/ 435 h 436"/>
                <a:gd name="T90" fmla="*/ 452 w 622"/>
                <a:gd name="T91" fmla="*/ 425 h 436"/>
                <a:gd name="T92" fmla="*/ 479 w 622"/>
                <a:gd name="T93" fmla="*/ 411 h 436"/>
                <a:gd name="T94" fmla="*/ 528 w 622"/>
                <a:gd name="T95" fmla="*/ 390 h 436"/>
                <a:gd name="T96" fmla="*/ 508 w 622"/>
                <a:gd name="T97" fmla="*/ 382 h 436"/>
                <a:gd name="T98" fmla="*/ 475 w 622"/>
                <a:gd name="T99" fmla="*/ 390 h 436"/>
                <a:gd name="T100" fmla="*/ 461 w 622"/>
                <a:gd name="T101" fmla="*/ 365 h 436"/>
                <a:gd name="T102" fmla="*/ 444 w 622"/>
                <a:gd name="T103" fmla="*/ 354 h 436"/>
                <a:gd name="T104" fmla="*/ 436 w 622"/>
                <a:gd name="T105" fmla="*/ 348 h 436"/>
                <a:gd name="T106" fmla="*/ 442 w 622"/>
                <a:gd name="T107" fmla="*/ 336 h 436"/>
                <a:gd name="T108" fmla="*/ 454 w 622"/>
                <a:gd name="T109" fmla="*/ 353 h 436"/>
                <a:gd name="T110" fmla="*/ 467 w 622"/>
                <a:gd name="T111" fmla="*/ 359 h 436"/>
                <a:gd name="T112" fmla="*/ 478 w 622"/>
                <a:gd name="T113" fmla="*/ 330 h 436"/>
                <a:gd name="T114" fmla="*/ 480 w 622"/>
                <a:gd name="T115" fmla="*/ 346 h 436"/>
                <a:gd name="T116" fmla="*/ 514 w 622"/>
                <a:gd name="T117" fmla="*/ 319 h 436"/>
                <a:gd name="T118" fmla="*/ 554 w 622"/>
                <a:gd name="T119" fmla="*/ 305 h 436"/>
                <a:gd name="T120" fmla="*/ 589 w 622"/>
                <a:gd name="T121" fmla="*/ 278 h 436"/>
                <a:gd name="T122" fmla="*/ 622 w 622"/>
                <a:gd name="T123" fmla="*/ 144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22" h="436">
                  <a:moveTo>
                    <a:pt x="611" y="144"/>
                  </a:moveTo>
                  <a:lnTo>
                    <a:pt x="608" y="140"/>
                  </a:lnTo>
                  <a:lnTo>
                    <a:pt x="602" y="137"/>
                  </a:lnTo>
                  <a:lnTo>
                    <a:pt x="597" y="137"/>
                  </a:lnTo>
                  <a:lnTo>
                    <a:pt x="593" y="133"/>
                  </a:lnTo>
                  <a:lnTo>
                    <a:pt x="588" y="132"/>
                  </a:lnTo>
                  <a:lnTo>
                    <a:pt x="587" y="137"/>
                  </a:lnTo>
                  <a:lnTo>
                    <a:pt x="581" y="137"/>
                  </a:lnTo>
                  <a:lnTo>
                    <a:pt x="574" y="129"/>
                  </a:lnTo>
                  <a:lnTo>
                    <a:pt x="566" y="115"/>
                  </a:lnTo>
                  <a:lnTo>
                    <a:pt x="563" y="110"/>
                  </a:lnTo>
                  <a:lnTo>
                    <a:pt x="558" y="109"/>
                  </a:lnTo>
                  <a:lnTo>
                    <a:pt x="548" y="114"/>
                  </a:lnTo>
                  <a:lnTo>
                    <a:pt x="532" y="118"/>
                  </a:lnTo>
                  <a:lnTo>
                    <a:pt x="526" y="116"/>
                  </a:lnTo>
                  <a:lnTo>
                    <a:pt x="522" y="117"/>
                  </a:lnTo>
                  <a:lnTo>
                    <a:pt x="514" y="111"/>
                  </a:lnTo>
                  <a:lnTo>
                    <a:pt x="509" y="110"/>
                  </a:lnTo>
                  <a:lnTo>
                    <a:pt x="503" y="111"/>
                  </a:lnTo>
                  <a:lnTo>
                    <a:pt x="499" y="113"/>
                  </a:lnTo>
                  <a:lnTo>
                    <a:pt x="494" y="110"/>
                  </a:lnTo>
                  <a:lnTo>
                    <a:pt x="489" y="106"/>
                  </a:lnTo>
                  <a:lnTo>
                    <a:pt x="488" y="102"/>
                  </a:lnTo>
                  <a:lnTo>
                    <a:pt x="489" y="96"/>
                  </a:lnTo>
                  <a:lnTo>
                    <a:pt x="485" y="78"/>
                  </a:lnTo>
                  <a:lnTo>
                    <a:pt x="478" y="70"/>
                  </a:lnTo>
                  <a:lnTo>
                    <a:pt x="476" y="65"/>
                  </a:lnTo>
                  <a:lnTo>
                    <a:pt x="471" y="65"/>
                  </a:lnTo>
                  <a:lnTo>
                    <a:pt x="465" y="67"/>
                  </a:lnTo>
                  <a:lnTo>
                    <a:pt x="455" y="65"/>
                  </a:lnTo>
                  <a:lnTo>
                    <a:pt x="450" y="63"/>
                  </a:lnTo>
                  <a:lnTo>
                    <a:pt x="445" y="59"/>
                  </a:lnTo>
                  <a:lnTo>
                    <a:pt x="442" y="48"/>
                  </a:lnTo>
                  <a:lnTo>
                    <a:pt x="442" y="43"/>
                  </a:lnTo>
                  <a:lnTo>
                    <a:pt x="440" y="38"/>
                  </a:lnTo>
                  <a:lnTo>
                    <a:pt x="445" y="38"/>
                  </a:lnTo>
                  <a:lnTo>
                    <a:pt x="451" y="35"/>
                  </a:lnTo>
                  <a:lnTo>
                    <a:pt x="451" y="30"/>
                  </a:lnTo>
                  <a:lnTo>
                    <a:pt x="447" y="24"/>
                  </a:lnTo>
                  <a:lnTo>
                    <a:pt x="439" y="18"/>
                  </a:lnTo>
                  <a:lnTo>
                    <a:pt x="439" y="12"/>
                  </a:lnTo>
                  <a:lnTo>
                    <a:pt x="436" y="7"/>
                  </a:lnTo>
                  <a:lnTo>
                    <a:pt x="428" y="0"/>
                  </a:lnTo>
                  <a:lnTo>
                    <a:pt x="418" y="2"/>
                  </a:lnTo>
                  <a:lnTo>
                    <a:pt x="407" y="1"/>
                  </a:lnTo>
                  <a:lnTo>
                    <a:pt x="396" y="4"/>
                  </a:lnTo>
                  <a:lnTo>
                    <a:pt x="390" y="4"/>
                  </a:lnTo>
                  <a:lnTo>
                    <a:pt x="379" y="2"/>
                  </a:lnTo>
                  <a:lnTo>
                    <a:pt x="375" y="6"/>
                  </a:lnTo>
                  <a:lnTo>
                    <a:pt x="374" y="11"/>
                  </a:lnTo>
                  <a:lnTo>
                    <a:pt x="370" y="15"/>
                  </a:lnTo>
                  <a:lnTo>
                    <a:pt x="365" y="18"/>
                  </a:lnTo>
                  <a:lnTo>
                    <a:pt x="361" y="15"/>
                  </a:lnTo>
                  <a:lnTo>
                    <a:pt x="356" y="12"/>
                  </a:lnTo>
                  <a:lnTo>
                    <a:pt x="343" y="12"/>
                  </a:lnTo>
                  <a:lnTo>
                    <a:pt x="338" y="15"/>
                  </a:lnTo>
                  <a:lnTo>
                    <a:pt x="332" y="15"/>
                  </a:lnTo>
                  <a:lnTo>
                    <a:pt x="327" y="18"/>
                  </a:lnTo>
                  <a:lnTo>
                    <a:pt x="316" y="30"/>
                  </a:lnTo>
                  <a:lnTo>
                    <a:pt x="314" y="35"/>
                  </a:lnTo>
                  <a:lnTo>
                    <a:pt x="314" y="41"/>
                  </a:lnTo>
                  <a:lnTo>
                    <a:pt x="311" y="46"/>
                  </a:lnTo>
                  <a:lnTo>
                    <a:pt x="314" y="57"/>
                  </a:lnTo>
                  <a:lnTo>
                    <a:pt x="311" y="63"/>
                  </a:lnTo>
                  <a:lnTo>
                    <a:pt x="306" y="64"/>
                  </a:lnTo>
                  <a:lnTo>
                    <a:pt x="303" y="59"/>
                  </a:lnTo>
                  <a:lnTo>
                    <a:pt x="297" y="57"/>
                  </a:lnTo>
                  <a:lnTo>
                    <a:pt x="292" y="57"/>
                  </a:lnTo>
                  <a:lnTo>
                    <a:pt x="281" y="59"/>
                  </a:lnTo>
                  <a:lnTo>
                    <a:pt x="275" y="58"/>
                  </a:lnTo>
                  <a:lnTo>
                    <a:pt x="271" y="61"/>
                  </a:lnTo>
                  <a:lnTo>
                    <a:pt x="266" y="58"/>
                  </a:lnTo>
                  <a:lnTo>
                    <a:pt x="264" y="53"/>
                  </a:lnTo>
                  <a:lnTo>
                    <a:pt x="255" y="46"/>
                  </a:lnTo>
                  <a:lnTo>
                    <a:pt x="244" y="58"/>
                  </a:lnTo>
                  <a:lnTo>
                    <a:pt x="239" y="56"/>
                  </a:lnTo>
                  <a:lnTo>
                    <a:pt x="237" y="52"/>
                  </a:lnTo>
                  <a:lnTo>
                    <a:pt x="231" y="53"/>
                  </a:lnTo>
                  <a:lnTo>
                    <a:pt x="226" y="50"/>
                  </a:lnTo>
                  <a:lnTo>
                    <a:pt x="221" y="47"/>
                  </a:lnTo>
                  <a:lnTo>
                    <a:pt x="217" y="52"/>
                  </a:lnTo>
                  <a:lnTo>
                    <a:pt x="211" y="52"/>
                  </a:lnTo>
                  <a:lnTo>
                    <a:pt x="207" y="54"/>
                  </a:lnTo>
                  <a:lnTo>
                    <a:pt x="203" y="57"/>
                  </a:lnTo>
                  <a:lnTo>
                    <a:pt x="198" y="54"/>
                  </a:lnTo>
                  <a:lnTo>
                    <a:pt x="197" y="48"/>
                  </a:lnTo>
                  <a:lnTo>
                    <a:pt x="186" y="48"/>
                  </a:lnTo>
                  <a:lnTo>
                    <a:pt x="183" y="45"/>
                  </a:lnTo>
                  <a:lnTo>
                    <a:pt x="181" y="40"/>
                  </a:lnTo>
                  <a:lnTo>
                    <a:pt x="176" y="37"/>
                  </a:lnTo>
                  <a:lnTo>
                    <a:pt x="171" y="36"/>
                  </a:lnTo>
                  <a:lnTo>
                    <a:pt x="166" y="33"/>
                  </a:lnTo>
                  <a:lnTo>
                    <a:pt x="161" y="34"/>
                  </a:lnTo>
                  <a:lnTo>
                    <a:pt x="155" y="33"/>
                  </a:lnTo>
                  <a:lnTo>
                    <a:pt x="146" y="30"/>
                  </a:lnTo>
                  <a:lnTo>
                    <a:pt x="136" y="24"/>
                  </a:lnTo>
                  <a:lnTo>
                    <a:pt x="130" y="25"/>
                  </a:lnTo>
                  <a:lnTo>
                    <a:pt x="118" y="25"/>
                  </a:lnTo>
                  <a:lnTo>
                    <a:pt x="114" y="23"/>
                  </a:lnTo>
                  <a:lnTo>
                    <a:pt x="86" y="27"/>
                  </a:lnTo>
                  <a:lnTo>
                    <a:pt x="81" y="30"/>
                  </a:lnTo>
                  <a:lnTo>
                    <a:pt x="80" y="35"/>
                  </a:lnTo>
                  <a:lnTo>
                    <a:pt x="75" y="38"/>
                  </a:lnTo>
                  <a:lnTo>
                    <a:pt x="65" y="43"/>
                  </a:lnTo>
                  <a:lnTo>
                    <a:pt x="60" y="43"/>
                  </a:lnTo>
                  <a:lnTo>
                    <a:pt x="54" y="43"/>
                  </a:lnTo>
                  <a:lnTo>
                    <a:pt x="50" y="47"/>
                  </a:lnTo>
                  <a:lnTo>
                    <a:pt x="53" y="56"/>
                  </a:lnTo>
                  <a:lnTo>
                    <a:pt x="56" y="64"/>
                  </a:lnTo>
                  <a:lnTo>
                    <a:pt x="60" y="76"/>
                  </a:lnTo>
                  <a:lnTo>
                    <a:pt x="61" y="78"/>
                  </a:lnTo>
                  <a:lnTo>
                    <a:pt x="68" y="86"/>
                  </a:lnTo>
                  <a:lnTo>
                    <a:pt x="68" y="93"/>
                  </a:lnTo>
                  <a:lnTo>
                    <a:pt x="71" y="103"/>
                  </a:lnTo>
                  <a:lnTo>
                    <a:pt x="68" y="113"/>
                  </a:lnTo>
                  <a:lnTo>
                    <a:pt x="56" y="123"/>
                  </a:lnTo>
                  <a:lnTo>
                    <a:pt x="43" y="132"/>
                  </a:lnTo>
                  <a:lnTo>
                    <a:pt x="34" y="144"/>
                  </a:lnTo>
                  <a:lnTo>
                    <a:pt x="22" y="169"/>
                  </a:lnTo>
                  <a:lnTo>
                    <a:pt x="20" y="179"/>
                  </a:lnTo>
                  <a:lnTo>
                    <a:pt x="22" y="187"/>
                  </a:lnTo>
                  <a:lnTo>
                    <a:pt x="15" y="188"/>
                  </a:lnTo>
                  <a:lnTo>
                    <a:pt x="12" y="187"/>
                  </a:lnTo>
                  <a:lnTo>
                    <a:pt x="12" y="192"/>
                  </a:lnTo>
                  <a:lnTo>
                    <a:pt x="4" y="211"/>
                  </a:lnTo>
                  <a:lnTo>
                    <a:pt x="0" y="227"/>
                  </a:lnTo>
                  <a:lnTo>
                    <a:pt x="9" y="232"/>
                  </a:lnTo>
                  <a:lnTo>
                    <a:pt x="17" y="238"/>
                  </a:lnTo>
                  <a:lnTo>
                    <a:pt x="23" y="243"/>
                  </a:lnTo>
                  <a:lnTo>
                    <a:pt x="26" y="251"/>
                  </a:lnTo>
                  <a:lnTo>
                    <a:pt x="30" y="249"/>
                  </a:lnTo>
                  <a:lnTo>
                    <a:pt x="41" y="249"/>
                  </a:lnTo>
                  <a:lnTo>
                    <a:pt x="53" y="251"/>
                  </a:lnTo>
                  <a:lnTo>
                    <a:pt x="70" y="252"/>
                  </a:lnTo>
                  <a:lnTo>
                    <a:pt x="80" y="249"/>
                  </a:lnTo>
                  <a:lnTo>
                    <a:pt x="90" y="249"/>
                  </a:lnTo>
                  <a:lnTo>
                    <a:pt x="97" y="255"/>
                  </a:lnTo>
                  <a:lnTo>
                    <a:pt x="104" y="259"/>
                  </a:lnTo>
                  <a:lnTo>
                    <a:pt x="115" y="251"/>
                  </a:lnTo>
                  <a:lnTo>
                    <a:pt x="126" y="249"/>
                  </a:lnTo>
                  <a:lnTo>
                    <a:pt x="137" y="248"/>
                  </a:lnTo>
                  <a:lnTo>
                    <a:pt x="160" y="234"/>
                  </a:lnTo>
                  <a:lnTo>
                    <a:pt x="164" y="234"/>
                  </a:lnTo>
                  <a:lnTo>
                    <a:pt x="169" y="228"/>
                  </a:lnTo>
                  <a:lnTo>
                    <a:pt x="173" y="225"/>
                  </a:lnTo>
                  <a:lnTo>
                    <a:pt x="179" y="226"/>
                  </a:lnTo>
                  <a:lnTo>
                    <a:pt x="184" y="225"/>
                  </a:lnTo>
                  <a:lnTo>
                    <a:pt x="194" y="221"/>
                  </a:lnTo>
                  <a:lnTo>
                    <a:pt x="205" y="225"/>
                  </a:lnTo>
                  <a:lnTo>
                    <a:pt x="210" y="228"/>
                  </a:lnTo>
                  <a:lnTo>
                    <a:pt x="222" y="238"/>
                  </a:lnTo>
                  <a:lnTo>
                    <a:pt x="228" y="240"/>
                  </a:lnTo>
                  <a:lnTo>
                    <a:pt x="238" y="238"/>
                  </a:lnTo>
                  <a:lnTo>
                    <a:pt x="243" y="239"/>
                  </a:lnTo>
                  <a:lnTo>
                    <a:pt x="251" y="247"/>
                  </a:lnTo>
                  <a:lnTo>
                    <a:pt x="256" y="245"/>
                  </a:lnTo>
                  <a:lnTo>
                    <a:pt x="259" y="250"/>
                  </a:lnTo>
                  <a:lnTo>
                    <a:pt x="259" y="255"/>
                  </a:lnTo>
                  <a:lnTo>
                    <a:pt x="259" y="261"/>
                  </a:lnTo>
                  <a:lnTo>
                    <a:pt x="256" y="272"/>
                  </a:lnTo>
                  <a:lnTo>
                    <a:pt x="261" y="275"/>
                  </a:lnTo>
                  <a:lnTo>
                    <a:pt x="264" y="280"/>
                  </a:lnTo>
                  <a:lnTo>
                    <a:pt x="269" y="280"/>
                  </a:lnTo>
                  <a:lnTo>
                    <a:pt x="271" y="286"/>
                  </a:lnTo>
                  <a:lnTo>
                    <a:pt x="270" y="291"/>
                  </a:lnTo>
                  <a:lnTo>
                    <a:pt x="274" y="301"/>
                  </a:lnTo>
                  <a:lnTo>
                    <a:pt x="284" y="306"/>
                  </a:lnTo>
                  <a:lnTo>
                    <a:pt x="286" y="311"/>
                  </a:lnTo>
                  <a:lnTo>
                    <a:pt x="287" y="316"/>
                  </a:lnTo>
                  <a:lnTo>
                    <a:pt x="286" y="321"/>
                  </a:lnTo>
                  <a:lnTo>
                    <a:pt x="288" y="326"/>
                  </a:lnTo>
                  <a:lnTo>
                    <a:pt x="286" y="331"/>
                  </a:lnTo>
                  <a:lnTo>
                    <a:pt x="282" y="334"/>
                  </a:lnTo>
                  <a:lnTo>
                    <a:pt x="266" y="330"/>
                  </a:lnTo>
                  <a:lnTo>
                    <a:pt x="262" y="333"/>
                  </a:lnTo>
                  <a:lnTo>
                    <a:pt x="259" y="329"/>
                  </a:lnTo>
                  <a:lnTo>
                    <a:pt x="253" y="331"/>
                  </a:lnTo>
                  <a:lnTo>
                    <a:pt x="251" y="335"/>
                  </a:lnTo>
                  <a:lnTo>
                    <a:pt x="250" y="352"/>
                  </a:lnTo>
                  <a:lnTo>
                    <a:pt x="244" y="354"/>
                  </a:lnTo>
                  <a:lnTo>
                    <a:pt x="241" y="358"/>
                  </a:lnTo>
                  <a:lnTo>
                    <a:pt x="240" y="364"/>
                  </a:lnTo>
                  <a:lnTo>
                    <a:pt x="234" y="366"/>
                  </a:lnTo>
                  <a:lnTo>
                    <a:pt x="233" y="371"/>
                  </a:lnTo>
                  <a:lnTo>
                    <a:pt x="232" y="377"/>
                  </a:lnTo>
                  <a:lnTo>
                    <a:pt x="229" y="380"/>
                  </a:lnTo>
                  <a:lnTo>
                    <a:pt x="222" y="380"/>
                  </a:lnTo>
                  <a:lnTo>
                    <a:pt x="222" y="382"/>
                  </a:lnTo>
                  <a:lnTo>
                    <a:pt x="228" y="382"/>
                  </a:lnTo>
                  <a:lnTo>
                    <a:pt x="237" y="393"/>
                  </a:lnTo>
                  <a:lnTo>
                    <a:pt x="243" y="393"/>
                  </a:lnTo>
                  <a:lnTo>
                    <a:pt x="251" y="388"/>
                  </a:lnTo>
                  <a:lnTo>
                    <a:pt x="261" y="386"/>
                  </a:lnTo>
                  <a:lnTo>
                    <a:pt x="266" y="383"/>
                  </a:lnTo>
                  <a:lnTo>
                    <a:pt x="272" y="385"/>
                  </a:lnTo>
                  <a:lnTo>
                    <a:pt x="276" y="386"/>
                  </a:lnTo>
                  <a:lnTo>
                    <a:pt x="278" y="386"/>
                  </a:lnTo>
                  <a:lnTo>
                    <a:pt x="276" y="376"/>
                  </a:lnTo>
                  <a:lnTo>
                    <a:pt x="276" y="363"/>
                  </a:lnTo>
                  <a:lnTo>
                    <a:pt x="278" y="365"/>
                  </a:lnTo>
                  <a:lnTo>
                    <a:pt x="278" y="371"/>
                  </a:lnTo>
                  <a:lnTo>
                    <a:pt x="282" y="374"/>
                  </a:lnTo>
                  <a:lnTo>
                    <a:pt x="283" y="368"/>
                  </a:lnTo>
                  <a:lnTo>
                    <a:pt x="286" y="367"/>
                  </a:lnTo>
                  <a:lnTo>
                    <a:pt x="288" y="364"/>
                  </a:lnTo>
                  <a:lnTo>
                    <a:pt x="297" y="363"/>
                  </a:lnTo>
                  <a:lnTo>
                    <a:pt x="300" y="359"/>
                  </a:lnTo>
                  <a:lnTo>
                    <a:pt x="305" y="352"/>
                  </a:lnTo>
                  <a:lnTo>
                    <a:pt x="303" y="345"/>
                  </a:lnTo>
                  <a:lnTo>
                    <a:pt x="297" y="340"/>
                  </a:lnTo>
                  <a:lnTo>
                    <a:pt x="295" y="335"/>
                  </a:lnTo>
                  <a:lnTo>
                    <a:pt x="298" y="339"/>
                  </a:lnTo>
                  <a:lnTo>
                    <a:pt x="304" y="340"/>
                  </a:lnTo>
                  <a:lnTo>
                    <a:pt x="306" y="344"/>
                  </a:lnTo>
                  <a:lnTo>
                    <a:pt x="308" y="345"/>
                  </a:lnTo>
                  <a:lnTo>
                    <a:pt x="316" y="334"/>
                  </a:lnTo>
                  <a:lnTo>
                    <a:pt x="317" y="328"/>
                  </a:lnTo>
                  <a:lnTo>
                    <a:pt x="321" y="326"/>
                  </a:lnTo>
                  <a:lnTo>
                    <a:pt x="326" y="324"/>
                  </a:lnTo>
                  <a:lnTo>
                    <a:pt x="337" y="322"/>
                  </a:lnTo>
                  <a:lnTo>
                    <a:pt x="344" y="319"/>
                  </a:lnTo>
                  <a:lnTo>
                    <a:pt x="349" y="316"/>
                  </a:lnTo>
                  <a:lnTo>
                    <a:pt x="348" y="322"/>
                  </a:lnTo>
                  <a:lnTo>
                    <a:pt x="353" y="320"/>
                  </a:lnTo>
                  <a:lnTo>
                    <a:pt x="359" y="318"/>
                  </a:lnTo>
                  <a:lnTo>
                    <a:pt x="360" y="313"/>
                  </a:lnTo>
                  <a:lnTo>
                    <a:pt x="363" y="319"/>
                  </a:lnTo>
                  <a:lnTo>
                    <a:pt x="367" y="325"/>
                  </a:lnTo>
                  <a:lnTo>
                    <a:pt x="372" y="326"/>
                  </a:lnTo>
                  <a:lnTo>
                    <a:pt x="373" y="328"/>
                  </a:lnTo>
                  <a:lnTo>
                    <a:pt x="372" y="329"/>
                  </a:lnTo>
                  <a:lnTo>
                    <a:pt x="355" y="326"/>
                  </a:lnTo>
                  <a:lnTo>
                    <a:pt x="350" y="329"/>
                  </a:lnTo>
                  <a:lnTo>
                    <a:pt x="354" y="331"/>
                  </a:lnTo>
                  <a:lnTo>
                    <a:pt x="364" y="332"/>
                  </a:lnTo>
                  <a:lnTo>
                    <a:pt x="365" y="334"/>
                  </a:lnTo>
                  <a:lnTo>
                    <a:pt x="356" y="341"/>
                  </a:lnTo>
                  <a:lnTo>
                    <a:pt x="357" y="343"/>
                  </a:lnTo>
                  <a:lnTo>
                    <a:pt x="365" y="343"/>
                  </a:lnTo>
                  <a:lnTo>
                    <a:pt x="368" y="344"/>
                  </a:lnTo>
                  <a:lnTo>
                    <a:pt x="373" y="348"/>
                  </a:lnTo>
                  <a:lnTo>
                    <a:pt x="384" y="352"/>
                  </a:lnTo>
                  <a:lnTo>
                    <a:pt x="399" y="348"/>
                  </a:lnTo>
                  <a:lnTo>
                    <a:pt x="404" y="348"/>
                  </a:lnTo>
                  <a:lnTo>
                    <a:pt x="404" y="346"/>
                  </a:lnTo>
                  <a:lnTo>
                    <a:pt x="410" y="345"/>
                  </a:lnTo>
                  <a:lnTo>
                    <a:pt x="410" y="347"/>
                  </a:lnTo>
                  <a:lnTo>
                    <a:pt x="417" y="352"/>
                  </a:lnTo>
                  <a:lnTo>
                    <a:pt x="420" y="347"/>
                  </a:lnTo>
                  <a:lnTo>
                    <a:pt x="424" y="351"/>
                  </a:lnTo>
                  <a:lnTo>
                    <a:pt x="426" y="356"/>
                  </a:lnTo>
                  <a:lnTo>
                    <a:pt x="428" y="357"/>
                  </a:lnTo>
                  <a:lnTo>
                    <a:pt x="426" y="359"/>
                  </a:lnTo>
                  <a:lnTo>
                    <a:pt x="407" y="365"/>
                  </a:lnTo>
                  <a:lnTo>
                    <a:pt x="400" y="369"/>
                  </a:lnTo>
                  <a:lnTo>
                    <a:pt x="393" y="378"/>
                  </a:lnTo>
                  <a:lnTo>
                    <a:pt x="386" y="381"/>
                  </a:lnTo>
                  <a:lnTo>
                    <a:pt x="384" y="386"/>
                  </a:lnTo>
                  <a:lnTo>
                    <a:pt x="384" y="387"/>
                  </a:lnTo>
                  <a:lnTo>
                    <a:pt x="395" y="387"/>
                  </a:lnTo>
                  <a:lnTo>
                    <a:pt x="402" y="392"/>
                  </a:lnTo>
                  <a:lnTo>
                    <a:pt x="407" y="398"/>
                  </a:lnTo>
                  <a:lnTo>
                    <a:pt x="412" y="397"/>
                  </a:lnTo>
                  <a:lnTo>
                    <a:pt x="417" y="398"/>
                  </a:lnTo>
                  <a:lnTo>
                    <a:pt x="419" y="405"/>
                  </a:lnTo>
                  <a:lnTo>
                    <a:pt x="420" y="412"/>
                  </a:lnTo>
                  <a:lnTo>
                    <a:pt x="419" y="416"/>
                  </a:lnTo>
                  <a:lnTo>
                    <a:pt x="419" y="424"/>
                  </a:lnTo>
                  <a:lnTo>
                    <a:pt x="417" y="428"/>
                  </a:lnTo>
                  <a:lnTo>
                    <a:pt x="424" y="435"/>
                  </a:lnTo>
                  <a:lnTo>
                    <a:pt x="426" y="436"/>
                  </a:lnTo>
                  <a:lnTo>
                    <a:pt x="436" y="436"/>
                  </a:lnTo>
                  <a:lnTo>
                    <a:pt x="444" y="432"/>
                  </a:lnTo>
                  <a:lnTo>
                    <a:pt x="449" y="431"/>
                  </a:lnTo>
                  <a:lnTo>
                    <a:pt x="451" y="428"/>
                  </a:lnTo>
                  <a:lnTo>
                    <a:pt x="452" y="425"/>
                  </a:lnTo>
                  <a:lnTo>
                    <a:pt x="455" y="421"/>
                  </a:lnTo>
                  <a:lnTo>
                    <a:pt x="460" y="420"/>
                  </a:lnTo>
                  <a:lnTo>
                    <a:pt x="455" y="418"/>
                  </a:lnTo>
                  <a:lnTo>
                    <a:pt x="465" y="415"/>
                  </a:lnTo>
                  <a:lnTo>
                    <a:pt x="474" y="416"/>
                  </a:lnTo>
                  <a:lnTo>
                    <a:pt x="479" y="411"/>
                  </a:lnTo>
                  <a:lnTo>
                    <a:pt x="491" y="400"/>
                  </a:lnTo>
                  <a:lnTo>
                    <a:pt x="512" y="405"/>
                  </a:lnTo>
                  <a:lnTo>
                    <a:pt x="514" y="403"/>
                  </a:lnTo>
                  <a:lnTo>
                    <a:pt x="526" y="403"/>
                  </a:lnTo>
                  <a:lnTo>
                    <a:pt x="526" y="395"/>
                  </a:lnTo>
                  <a:lnTo>
                    <a:pt x="528" y="390"/>
                  </a:lnTo>
                  <a:lnTo>
                    <a:pt x="530" y="388"/>
                  </a:lnTo>
                  <a:lnTo>
                    <a:pt x="531" y="382"/>
                  </a:lnTo>
                  <a:lnTo>
                    <a:pt x="523" y="381"/>
                  </a:lnTo>
                  <a:lnTo>
                    <a:pt x="514" y="383"/>
                  </a:lnTo>
                  <a:lnTo>
                    <a:pt x="509" y="387"/>
                  </a:lnTo>
                  <a:lnTo>
                    <a:pt x="508" y="382"/>
                  </a:lnTo>
                  <a:lnTo>
                    <a:pt x="505" y="383"/>
                  </a:lnTo>
                  <a:lnTo>
                    <a:pt x="497" y="392"/>
                  </a:lnTo>
                  <a:lnTo>
                    <a:pt x="490" y="387"/>
                  </a:lnTo>
                  <a:lnTo>
                    <a:pt x="489" y="390"/>
                  </a:lnTo>
                  <a:lnTo>
                    <a:pt x="477" y="387"/>
                  </a:lnTo>
                  <a:lnTo>
                    <a:pt x="475" y="390"/>
                  </a:lnTo>
                  <a:lnTo>
                    <a:pt x="474" y="385"/>
                  </a:lnTo>
                  <a:lnTo>
                    <a:pt x="474" y="376"/>
                  </a:lnTo>
                  <a:lnTo>
                    <a:pt x="469" y="370"/>
                  </a:lnTo>
                  <a:lnTo>
                    <a:pt x="461" y="371"/>
                  </a:lnTo>
                  <a:lnTo>
                    <a:pt x="462" y="366"/>
                  </a:lnTo>
                  <a:lnTo>
                    <a:pt x="461" y="365"/>
                  </a:lnTo>
                  <a:lnTo>
                    <a:pt x="456" y="367"/>
                  </a:lnTo>
                  <a:lnTo>
                    <a:pt x="454" y="366"/>
                  </a:lnTo>
                  <a:lnTo>
                    <a:pt x="457" y="357"/>
                  </a:lnTo>
                  <a:lnTo>
                    <a:pt x="454" y="357"/>
                  </a:lnTo>
                  <a:lnTo>
                    <a:pt x="451" y="355"/>
                  </a:lnTo>
                  <a:lnTo>
                    <a:pt x="444" y="354"/>
                  </a:lnTo>
                  <a:lnTo>
                    <a:pt x="444" y="358"/>
                  </a:lnTo>
                  <a:lnTo>
                    <a:pt x="442" y="360"/>
                  </a:lnTo>
                  <a:lnTo>
                    <a:pt x="440" y="357"/>
                  </a:lnTo>
                  <a:lnTo>
                    <a:pt x="440" y="353"/>
                  </a:lnTo>
                  <a:lnTo>
                    <a:pt x="438" y="349"/>
                  </a:lnTo>
                  <a:lnTo>
                    <a:pt x="436" y="348"/>
                  </a:lnTo>
                  <a:lnTo>
                    <a:pt x="433" y="349"/>
                  </a:lnTo>
                  <a:lnTo>
                    <a:pt x="430" y="345"/>
                  </a:lnTo>
                  <a:lnTo>
                    <a:pt x="427" y="343"/>
                  </a:lnTo>
                  <a:lnTo>
                    <a:pt x="439" y="346"/>
                  </a:lnTo>
                  <a:lnTo>
                    <a:pt x="441" y="346"/>
                  </a:lnTo>
                  <a:lnTo>
                    <a:pt x="442" y="336"/>
                  </a:lnTo>
                  <a:lnTo>
                    <a:pt x="444" y="340"/>
                  </a:lnTo>
                  <a:lnTo>
                    <a:pt x="444" y="345"/>
                  </a:lnTo>
                  <a:lnTo>
                    <a:pt x="445" y="347"/>
                  </a:lnTo>
                  <a:lnTo>
                    <a:pt x="454" y="347"/>
                  </a:lnTo>
                  <a:lnTo>
                    <a:pt x="455" y="349"/>
                  </a:lnTo>
                  <a:lnTo>
                    <a:pt x="454" y="353"/>
                  </a:lnTo>
                  <a:lnTo>
                    <a:pt x="455" y="355"/>
                  </a:lnTo>
                  <a:lnTo>
                    <a:pt x="458" y="351"/>
                  </a:lnTo>
                  <a:lnTo>
                    <a:pt x="463" y="347"/>
                  </a:lnTo>
                  <a:lnTo>
                    <a:pt x="464" y="349"/>
                  </a:lnTo>
                  <a:lnTo>
                    <a:pt x="463" y="352"/>
                  </a:lnTo>
                  <a:lnTo>
                    <a:pt x="467" y="359"/>
                  </a:lnTo>
                  <a:lnTo>
                    <a:pt x="467" y="363"/>
                  </a:lnTo>
                  <a:lnTo>
                    <a:pt x="471" y="363"/>
                  </a:lnTo>
                  <a:lnTo>
                    <a:pt x="471" y="356"/>
                  </a:lnTo>
                  <a:lnTo>
                    <a:pt x="468" y="346"/>
                  </a:lnTo>
                  <a:lnTo>
                    <a:pt x="475" y="340"/>
                  </a:lnTo>
                  <a:lnTo>
                    <a:pt x="478" y="330"/>
                  </a:lnTo>
                  <a:lnTo>
                    <a:pt x="481" y="330"/>
                  </a:lnTo>
                  <a:lnTo>
                    <a:pt x="484" y="340"/>
                  </a:lnTo>
                  <a:lnTo>
                    <a:pt x="481" y="343"/>
                  </a:lnTo>
                  <a:lnTo>
                    <a:pt x="477" y="345"/>
                  </a:lnTo>
                  <a:lnTo>
                    <a:pt x="475" y="348"/>
                  </a:lnTo>
                  <a:lnTo>
                    <a:pt x="480" y="346"/>
                  </a:lnTo>
                  <a:lnTo>
                    <a:pt x="486" y="340"/>
                  </a:lnTo>
                  <a:lnTo>
                    <a:pt x="489" y="332"/>
                  </a:lnTo>
                  <a:lnTo>
                    <a:pt x="491" y="332"/>
                  </a:lnTo>
                  <a:lnTo>
                    <a:pt x="502" y="322"/>
                  </a:lnTo>
                  <a:lnTo>
                    <a:pt x="507" y="322"/>
                  </a:lnTo>
                  <a:lnTo>
                    <a:pt x="514" y="319"/>
                  </a:lnTo>
                  <a:lnTo>
                    <a:pt x="516" y="322"/>
                  </a:lnTo>
                  <a:lnTo>
                    <a:pt x="517" y="320"/>
                  </a:lnTo>
                  <a:lnTo>
                    <a:pt x="532" y="312"/>
                  </a:lnTo>
                  <a:lnTo>
                    <a:pt x="540" y="317"/>
                  </a:lnTo>
                  <a:lnTo>
                    <a:pt x="542" y="309"/>
                  </a:lnTo>
                  <a:lnTo>
                    <a:pt x="554" y="305"/>
                  </a:lnTo>
                  <a:lnTo>
                    <a:pt x="559" y="305"/>
                  </a:lnTo>
                  <a:lnTo>
                    <a:pt x="566" y="298"/>
                  </a:lnTo>
                  <a:lnTo>
                    <a:pt x="575" y="296"/>
                  </a:lnTo>
                  <a:lnTo>
                    <a:pt x="590" y="294"/>
                  </a:lnTo>
                  <a:lnTo>
                    <a:pt x="590" y="284"/>
                  </a:lnTo>
                  <a:lnTo>
                    <a:pt x="589" y="278"/>
                  </a:lnTo>
                  <a:lnTo>
                    <a:pt x="593" y="268"/>
                  </a:lnTo>
                  <a:lnTo>
                    <a:pt x="604" y="264"/>
                  </a:lnTo>
                  <a:lnTo>
                    <a:pt x="610" y="255"/>
                  </a:lnTo>
                  <a:lnTo>
                    <a:pt x="614" y="252"/>
                  </a:lnTo>
                  <a:lnTo>
                    <a:pt x="622" y="256"/>
                  </a:lnTo>
                  <a:lnTo>
                    <a:pt x="622" y="144"/>
                  </a:lnTo>
                  <a:lnTo>
                    <a:pt x="622" y="142"/>
                  </a:lnTo>
                  <a:lnTo>
                    <a:pt x="611" y="144"/>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33" name="Freeform 1457">
              <a:extLst>
                <a:ext uri="{FF2B5EF4-FFF2-40B4-BE49-F238E27FC236}">
                  <a16:creationId xmlns:a16="http://schemas.microsoft.com/office/drawing/2014/main" id="{73946983-83C9-4329-95DD-87860A938827}"/>
                </a:ext>
              </a:extLst>
            </p:cNvPr>
            <p:cNvSpPr>
              <a:spLocks/>
            </p:cNvSpPr>
            <p:nvPr/>
          </p:nvSpPr>
          <p:spPr bwMode="auto">
            <a:xfrm>
              <a:off x="4768333" y="3694435"/>
              <a:ext cx="567674" cy="331527"/>
            </a:xfrm>
            <a:custGeom>
              <a:avLst/>
              <a:gdLst>
                <a:gd name="T0" fmla="*/ 219 w 250"/>
                <a:gd name="T1" fmla="*/ 62 h 146"/>
                <a:gd name="T2" fmla="*/ 209 w 250"/>
                <a:gd name="T3" fmla="*/ 58 h 146"/>
                <a:gd name="T4" fmla="*/ 196 w 250"/>
                <a:gd name="T5" fmla="*/ 47 h 146"/>
                <a:gd name="T6" fmla="*/ 179 w 250"/>
                <a:gd name="T7" fmla="*/ 44 h 146"/>
                <a:gd name="T8" fmla="*/ 173 w 250"/>
                <a:gd name="T9" fmla="*/ 53 h 146"/>
                <a:gd name="T10" fmla="*/ 156 w 250"/>
                <a:gd name="T11" fmla="*/ 39 h 146"/>
                <a:gd name="T12" fmla="*/ 159 w 250"/>
                <a:gd name="T13" fmla="*/ 30 h 146"/>
                <a:gd name="T14" fmla="*/ 150 w 250"/>
                <a:gd name="T15" fmla="*/ 28 h 146"/>
                <a:gd name="T16" fmla="*/ 130 w 250"/>
                <a:gd name="T17" fmla="*/ 17 h 146"/>
                <a:gd name="T18" fmla="*/ 122 w 250"/>
                <a:gd name="T19" fmla="*/ 11 h 146"/>
                <a:gd name="T20" fmla="*/ 105 w 250"/>
                <a:gd name="T21" fmla="*/ 18 h 146"/>
                <a:gd name="T22" fmla="*/ 96 w 250"/>
                <a:gd name="T23" fmla="*/ 15 h 146"/>
                <a:gd name="T24" fmla="*/ 88 w 250"/>
                <a:gd name="T25" fmla="*/ 1 h 146"/>
                <a:gd name="T26" fmla="*/ 79 w 250"/>
                <a:gd name="T27" fmla="*/ 14 h 146"/>
                <a:gd name="T28" fmla="*/ 48 w 250"/>
                <a:gd name="T29" fmla="*/ 31 h 146"/>
                <a:gd name="T30" fmla="*/ 26 w 250"/>
                <a:gd name="T31" fmla="*/ 40 h 146"/>
                <a:gd name="T32" fmla="*/ 12 w 250"/>
                <a:gd name="T33" fmla="*/ 53 h 146"/>
                <a:gd name="T34" fmla="*/ 0 w 250"/>
                <a:gd name="T35" fmla="*/ 44 h 146"/>
                <a:gd name="T36" fmla="*/ 0 w 250"/>
                <a:gd name="T37" fmla="*/ 53 h 146"/>
                <a:gd name="T38" fmla="*/ 13 w 250"/>
                <a:gd name="T39" fmla="*/ 64 h 146"/>
                <a:gd name="T40" fmla="*/ 14 w 250"/>
                <a:gd name="T41" fmla="*/ 84 h 146"/>
                <a:gd name="T42" fmla="*/ 39 w 250"/>
                <a:gd name="T43" fmla="*/ 107 h 146"/>
                <a:gd name="T44" fmla="*/ 63 w 250"/>
                <a:gd name="T45" fmla="*/ 129 h 146"/>
                <a:gd name="T46" fmla="*/ 74 w 250"/>
                <a:gd name="T47" fmla="*/ 136 h 146"/>
                <a:gd name="T48" fmla="*/ 88 w 250"/>
                <a:gd name="T49" fmla="*/ 141 h 146"/>
                <a:gd name="T50" fmla="*/ 101 w 250"/>
                <a:gd name="T51" fmla="*/ 138 h 146"/>
                <a:gd name="T52" fmla="*/ 108 w 250"/>
                <a:gd name="T53" fmla="*/ 127 h 146"/>
                <a:gd name="T54" fmla="*/ 136 w 250"/>
                <a:gd name="T55" fmla="*/ 121 h 146"/>
                <a:gd name="T56" fmla="*/ 150 w 250"/>
                <a:gd name="T57" fmla="*/ 132 h 146"/>
                <a:gd name="T58" fmla="*/ 179 w 250"/>
                <a:gd name="T59" fmla="*/ 136 h 146"/>
                <a:gd name="T60" fmla="*/ 183 w 250"/>
                <a:gd name="T61" fmla="*/ 139 h 146"/>
                <a:gd name="T62" fmla="*/ 192 w 250"/>
                <a:gd name="T63" fmla="*/ 132 h 146"/>
                <a:gd name="T64" fmla="*/ 206 w 250"/>
                <a:gd name="T65" fmla="*/ 134 h 146"/>
                <a:gd name="T66" fmla="*/ 214 w 250"/>
                <a:gd name="T67" fmla="*/ 123 h 146"/>
                <a:gd name="T68" fmla="*/ 224 w 250"/>
                <a:gd name="T69" fmla="*/ 116 h 146"/>
                <a:gd name="T70" fmla="*/ 226 w 250"/>
                <a:gd name="T71" fmla="*/ 105 h 146"/>
                <a:gd name="T72" fmla="*/ 235 w 250"/>
                <a:gd name="T73" fmla="*/ 98 h 146"/>
                <a:gd name="T74" fmla="*/ 246 w 250"/>
                <a:gd name="T75" fmla="*/ 94 h 146"/>
                <a:gd name="T76" fmla="*/ 238 w 250"/>
                <a:gd name="T77" fmla="*/ 8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0" h="146">
                  <a:moveTo>
                    <a:pt x="225" y="65"/>
                  </a:moveTo>
                  <a:lnTo>
                    <a:pt x="219" y="62"/>
                  </a:lnTo>
                  <a:lnTo>
                    <a:pt x="216" y="63"/>
                  </a:lnTo>
                  <a:lnTo>
                    <a:pt x="209" y="58"/>
                  </a:lnTo>
                  <a:lnTo>
                    <a:pt x="209" y="48"/>
                  </a:lnTo>
                  <a:lnTo>
                    <a:pt x="196" y="47"/>
                  </a:lnTo>
                  <a:lnTo>
                    <a:pt x="180" y="40"/>
                  </a:lnTo>
                  <a:lnTo>
                    <a:pt x="179" y="44"/>
                  </a:lnTo>
                  <a:lnTo>
                    <a:pt x="181" y="48"/>
                  </a:lnTo>
                  <a:lnTo>
                    <a:pt x="173" y="53"/>
                  </a:lnTo>
                  <a:lnTo>
                    <a:pt x="169" y="51"/>
                  </a:lnTo>
                  <a:lnTo>
                    <a:pt x="156" y="39"/>
                  </a:lnTo>
                  <a:lnTo>
                    <a:pt x="159" y="32"/>
                  </a:lnTo>
                  <a:lnTo>
                    <a:pt x="159" y="30"/>
                  </a:lnTo>
                  <a:lnTo>
                    <a:pt x="158" y="29"/>
                  </a:lnTo>
                  <a:lnTo>
                    <a:pt x="150" y="28"/>
                  </a:lnTo>
                  <a:lnTo>
                    <a:pt x="145" y="19"/>
                  </a:lnTo>
                  <a:lnTo>
                    <a:pt x="130" y="17"/>
                  </a:lnTo>
                  <a:lnTo>
                    <a:pt x="125" y="17"/>
                  </a:lnTo>
                  <a:lnTo>
                    <a:pt x="122" y="11"/>
                  </a:lnTo>
                  <a:lnTo>
                    <a:pt x="115" y="7"/>
                  </a:lnTo>
                  <a:lnTo>
                    <a:pt x="105" y="18"/>
                  </a:lnTo>
                  <a:lnTo>
                    <a:pt x="101" y="15"/>
                  </a:lnTo>
                  <a:lnTo>
                    <a:pt x="96" y="15"/>
                  </a:lnTo>
                  <a:lnTo>
                    <a:pt x="92" y="9"/>
                  </a:lnTo>
                  <a:lnTo>
                    <a:pt x="88" y="1"/>
                  </a:lnTo>
                  <a:lnTo>
                    <a:pt x="81" y="0"/>
                  </a:lnTo>
                  <a:lnTo>
                    <a:pt x="79" y="14"/>
                  </a:lnTo>
                  <a:lnTo>
                    <a:pt x="54" y="24"/>
                  </a:lnTo>
                  <a:lnTo>
                    <a:pt x="48" y="31"/>
                  </a:lnTo>
                  <a:lnTo>
                    <a:pt x="37" y="37"/>
                  </a:lnTo>
                  <a:lnTo>
                    <a:pt x="26" y="40"/>
                  </a:lnTo>
                  <a:lnTo>
                    <a:pt x="15" y="44"/>
                  </a:lnTo>
                  <a:lnTo>
                    <a:pt x="12" y="53"/>
                  </a:lnTo>
                  <a:lnTo>
                    <a:pt x="11" y="54"/>
                  </a:lnTo>
                  <a:lnTo>
                    <a:pt x="0" y="44"/>
                  </a:lnTo>
                  <a:lnTo>
                    <a:pt x="0" y="48"/>
                  </a:lnTo>
                  <a:lnTo>
                    <a:pt x="0" y="53"/>
                  </a:lnTo>
                  <a:lnTo>
                    <a:pt x="5" y="60"/>
                  </a:lnTo>
                  <a:lnTo>
                    <a:pt x="13" y="64"/>
                  </a:lnTo>
                  <a:lnTo>
                    <a:pt x="14" y="72"/>
                  </a:lnTo>
                  <a:lnTo>
                    <a:pt x="14" y="84"/>
                  </a:lnTo>
                  <a:lnTo>
                    <a:pt x="21" y="93"/>
                  </a:lnTo>
                  <a:lnTo>
                    <a:pt x="39" y="107"/>
                  </a:lnTo>
                  <a:lnTo>
                    <a:pt x="46" y="116"/>
                  </a:lnTo>
                  <a:lnTo>
                    <a:pt x="63" y="129"/>
                  </a:lnTo>
                  <a:lnTo>
                    <a:pt x="67" y="133"/>
                  </a:lnTo>
                  <a:lnTo>
                    <a:pt x="74" y="136"/>
                  </a:lnTo>
                  <a:lnTo>
                    <a:pt x="80" y="140"/>
                  </a:lnTo>
                  <a:lnTo>
                    <a:pt x="88" y="141"/>
                  </a:lnTo>
                  <a:lnTo>
                    <a:pt x="95" y="140"/>
                  </a:lnTo>
                  <a:lnTo>
                    <a:pt x="101" y="138"/>
                  </a:lnTo>
                  <a:lnTo>
                    <a:pt x="107" y="132"/>
                  </a:lnTo>
                  <a:lnTo>
                    <a:pt x="108" y="127"/>
                  </a:lnTo>
                  <a:lnTo>
                    <a:pt x="113" y="120"/>
                  </a:lnTo>
                  <a:lnTo>
                    <a:pt x="136" y="121"/>
                  </a:lnTo>
                  <a:lnTo>
                    <a:pt x="141" y="123"/>
                  </a:lnTo>
                  <a:lnTo>
                    <a:pt x="150" y="132"/>
                  </a:lnTo>
                  <a:lnTo>
                    <a:pt x="174" y="130"/>
                  </a:lnTo>
                  <a:lnTo>
                    <a:pt x="179" y="136"/>
                  </a:lnTo>
                  <a:lnTo>
                    <a:pt x="179" y="146"/>
                  </a:lnTo>
                  <a:lnTo>
                    <a:pt x="183" y="139"/>
                  </a:lnTo>
                  <a:lnTo>
                    <a:pt x="187" y="132"/>
                  </a:lnTo>
                  <a:lnTo>
                    <a:pt x="192" y="132"/>
                  </a:lnTo>
                  <a:lnTo>
                    <a:pt x="196" y="135"/>
                  </a:lnTo>
                  <a:lnTo>
                    <a:pt x="206" y="134"/>
                  </a:lnTo>
                  <a:lnTo>
                    <a:pt x="214" y="128"/>
                  </a:lnTo>
                  <a:lnTo>
                    <a:pt x="214" y="123"/>
                  </a:lnTo>
                  <a:lnTo>
                    <a:pt x="220" y="122"/>
                  </a:lnTo>
                  <a:lnTo>
                    <a:pt x="224" y="116"/>
                  </a:lnTo>
                  <a:lnTo>
                    <a:pt x="224" y="108"/>
                  </a:lnTo>
                  <a:lnTo>
                    <a:pt x="226" y="105"/>
                  </a:lnTo>
                  <a:lnTo>
                    <a:pt x="231" y="104"/>
                  </a:lnTo>
                  <a:lnTo>
                    <a:pt x="235" y="98"/>
                  </a:lnTo>
                  <a:lnTo>
                    <a:pt x="238" y="93"/>
                  </a:lnTo>
                  <a:lnTo>
                    <a:pt x="246" y="94"/>
                  </a:lnTo>
                  <a:lnTo>
                    <a:pt x="250" y="89"/>
                  </a:lnTo>
                  <a:lnTo>
                    <a:pt x="238" y="84"/>
                  </a:lnTo>
                  <a:lnTo>
                    <a:pt x="225" y="65"/>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34" name="Freeform 1458">
              <a:extLst>
                <a:ext uri="{FF2B5EF4-FFF2-40B4-BE49-F238E27FC236}">
                  <a16:creationId xmlns:a16="http://schemas.microsoft.com/office/drawing/2014/main" id="{3BAEF7AB-E04A-4E63-9C42-195D803317E4}"/>
                </a:ext>
              </a:extLst>
            </p:cNvPr>
            <p:cNvSpPr>
              <a:spLocks/>
            </p:cNvSpPr>
            <p:nvPr/>
          </p:nvSpPr>
          <p:spPr bwMode="auto">
            <a:xfrm>
              <a:off x="4277287" y="4130737"/>
              <a:ext cx="364374" cy="218933"/>
            </a:xfrm>
            <a:custGeom>
              <a:avLst/>
              <a:gdLst>
                <a:gd name="T0" fmla="*/ 150 w 160"/>
                <a:gd name="T1" fmla="*/ 42 h 96"/>
                <a:gd name="T2" fmla="*/ 137 w 160"/>
                <a:gd name="T3" fmla="*/ 39 h 96"/>
                <a:gd name="T4" fmla="*/ 127 w 160"/>
                <a:gd name="T5" fmla="*/ 28 h 96"/>
                <a:gd name="T6" fmla="*/ 130 w 160"/>
                <a:gd name="T7" fmla="*/ 15 h 96"/>
                <a:gd name="T8" fmla="*/ 114 w 160"/>
                <a:gd name="T9" fmla="*/ 4 h 96"/>
                <a:gd name="T10" fmla="*/ 84 w 160"/>
                <a:gd name="T11" fmla="*/ 4 h 96"/>
                <a:gd name="T12" fmla="*/ 55 w 160"/>
                <a:gd name="T13" fmla="*/ 3 h 96"/>
                <a:gd name="T14" fmla="*/ 47 w 160"/>
                <a:gd name="T15" fmla="*/ 9 h 96"/>
                <a:gd name="T16" fmla="*/ 32 w 160"/>
                <a:gd name="T17" fmla="*/ 12 h 96"/>
                <a:gd name="T18" fmla="*/ 19 w 160"/>
                <a:gd name="T19" fmla="*/ 33 h 96"/>
                <a:gd name="T20" fmla="*/ 14 w 160"/>
                <a:gd name="T21" fmla="*/ 45 h 96"/>
                <a:gd name="T22" fmla="*/ 8 w 160"/>
                <a:gd name="T23" fmla="*/ 50 h 96"/>
                <a:gd name="T24" fmla="*/ 3 w 160"/>
                <a:gd name="T25" fmla="*/ 56 h 96"/>
                <a:gd name="T26" fmla="*/ 0 w 160"/>
                <a:gd name="T27" fmla="*/ 79 h 96"/>
                <a:gd name="T28" fmla="*/ 6 w 160"/>
                <a:gd name="T29" fmla="*/ 78 h 96"/>
                <a:gd name="T30" fmla="*/ 25 w 160"/>
                <a:gd name="T31" fmla="*/ 67 h 96"/>
                <a:gd name="T32" fmla="*/ 27 w 160"/>
                <a:gd name="T33" fmla="*/ 79 h 96"/>
                <a:gd name="T34" fmla="*/ 34 w 160"/>
                <a:gd name="T35" fmla="*/ 88 h 96"/>
                <a:gd name="T36" fmla="*/ 41 w 160"/>
                <a:gd name="T37" fmla="*/ 95 h 96"/>
                <a:gd name="T38" fmla="*/ 66 w 160"/>
                <a:gd name="T39" fmla="*/ 91 h 96"/>
                <a:gd name="T40" fmla="*/ 75 w 160"/>
                <a:gd name="T41" fmla="*/ 81 h 96"/>
                <a:gd name="T42" fmla="*/ 80 w 160"/>
                <a:gd name="T43" fmla="*/ 70 h 96"/>
                <a:gd name="T44" fmla="*/ 91 w 160"/>
                <a:gd name="T45" fmla="*/ 79 h 96"/>
                <a:gd name="T46" fmla="*/ 103 w 160"/>
                <a:gd name="T47" fmla="*/ 90 h 96"/>
                <a:gd name="T48" fmla="*/ 108 w 160"/>
                <a:gd name="T49" fmla="*/ 90 h 96"/>
                <a:gd name="T50" fmla="*/ 117 w 160"/>
                <a:gd name="T51" fmla="*/ 72 h 96"/>
                <a:gd name="T52" fmla="*/ 124 w 160"/>
                <a:gd name="T53" fmla="*/ 66 h 96"/>
                <a:gd name="T54" fmla="*/ 136 w 160"/>
                <a:gd name="T55" fmla="*/ 70 h 96"/>
                <a:gd name="T56" fmla="*/ 150 w 160"/>
                <a:gd name="T57" fmla="*/ 70 h 96"/>
                <a:gd name="T58" fmla="*/ 147 w 160"/>
                <a:gd name="T59" fmla="*/ 62 h 96"/>
                <a:gd name="T60" fmla="*/ 155 w 160"/>
                <a:gd name="T61" fmla="*/ 56 h 96"/>
                <a:gd name="T62" fmla="*/ 158 w 160"/>
                <a:gd name="T63" fmla="*/ 51 h 96"/>
                <a:gd name="T64" fmla="*/ 155 w 160"/>
                <a:gd name="T65" fmla="*/ 4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96">
                  <a:moveTo>
                    <a:pt x="155" y="40"/>
                  </a:moveTo>
                  <a:lnTo>
                    <a:pt x="150" y="42"/>
                  </a:lnTo>
                  <a:lnTo>
                    <a:pt x="143" y="42"/>
                  </a:lnTo>
                  <a:lnTo>
                    <a:pt x="137" y="39"/>
                  </a:lnTo>
                  <a:lnTo>
                    <a:pt x="132" y="35"/>
                  </a:lnTo>
                  <a:lnTo>
                    <a:pt x="127" y="28"/>
                  </a:lnTo>
                  <a:lnTo>
                    <a:pt x="128" y="21"/>
                  </a:lnTo>
                  <a:lnTo>
                    <a:pt x="130" y="15"/>
                  </a:lnTo>
                  <a:lnTo>
                    <a:pt x="126" y="9"/>
                  </a:lnTo>
                  <a:lnTo>
                    <a:pt x="114" y="4"/>
                  </a:lnTo>
                  <a:lnTo>
                    <a:pt x="100" y="0"/>
                  </a:lnTo>
                  <a:lnTo>
                    <a:pt x="84" y="4"/>
                  </a:lnTo>
                  <a:lnTo>
                    <a:pt x="61" y="7"/>
                  </a:lnTo>
                  <a:lnTo>
                    <a:pt x="55" y="3"/>
                  </a:lnTo>
                  <a:lnTo>
                    <a:pt x="51" y="7"/>
                  </a:lnTo>
                  <a:lnTo>
                    <a:pt x="47" y="9"/>
                  </a:lnTo>
                  <a:lnTo>
                    <a:pt x="35" y="8"/>
                  </a:lnTo>
                  <a:lnTo>
                    <a:pt x="32" y="12"/>
                  </a:lnTo>
                  <a:lnTo>
                    <a:pt x="35" y="16"/>
                  </a:lnTo>
                  <a:lnTo>
                    <a:pt x="19" y="33"/>
                  </a:lnTo>
                  <a:lnTo>
                    <a:pt x="15" y="39"/>
                  </a:lnTo>
                  <a:lnTo>
                    <a:pt x="14" y="45"/>
                  </a:lnTo>
                  <a:lnTo>
                    <a:pt x="13" y="47"/>
                  </a:lnTo>
                  <a:lnTo>
                    <a:pt x="8" y="50"/>
                  </a:lnTo>
                  <a:lnTo>
                    <a:pt x="5" y="54"/>
                  </a:lnTo>
                  <a:lnTo>
                    <a:pt x="3" y="56"/>
                  </a:lnTo>
                  <a:lnTo>
                    <a:pt x="1" y="65"/>
                  </a:lnTo>
                  <a:lnTo>
                    <a:pt x="0" y="79"/>
                  </a:lnTo>
                  <a:lnTo>
                    <a:pt x="2" y="81"/>
                  </a:lnTo>
                  <a:lnTo>
                    <a:pt x="6" y="78"/>
                  </a:lnTo>
                  <a:lnTo>
                    <a:pt x="14" y="67"/>
                  </a:lnTo>
                  <a:lnTo>
                    <a:pt x="25" y="67"/>
                  </a:lnTo>
                  <a:lnTo>
                    <a:pt x="27" y="68"/>
                  </a:lnTo>
                  <a:lnTo>
                    <a:pt x="27" y="79"/>
                  </a:lnTo>
                  <a:lnTo>
                    <a:pt x="29" y="87"/>
                  </a:lnTo>
                  <a:lnTo>
                    <a:pt x="34" y="88"/>
                  </a:lnTo>
                  <a:lnTo>
                    <a:pt x="36" y="96"/>
                  </a:lnTo>
                  <a:lnTo>
                    <a:pt x="41" y="95"/>
                  </a:lnTo>
                  <a:lnTo>
                    <a:pt x="58" y="90"/>
                  </a:lnTo>
                  <a:lnTo>
                    <a:pt x="66" y="91"/>
                  </a:lnTo>
                  <a:lnTo>
                    <a:pt x="73" y="85"/>
                  </a:lnTo>
                  <a:lnTo>
                    <a:pt x="75" y="81"/>
                  </a:lnTo>
                  <a:lnTo>
                    <a:pt x="75" y="76"/>
                  </a:lnTo>
                  <a:lnTo>
                    <a:pt x="80" y="70"/>
                  </a:lnTo>
                  <a:lnTo>
                    <a:pt x="87" y="67"/>
                  </a:lnTo>
                  <a:lnTo>
                    <a:pt x="91" y="79"/>
                  </a:lnTo>
                  <a:lnTo>
                    <a:pt x="98" y="85"/>
                  </a:lnTo>
                  <a:lnTo>
                    <a:pt x="103" y="90"/>
                  </a:lnTo>
                  <a:lnTo>
                    <a:pt x="107" y="93"/>
                  </a:lnTo>
                  <a:lnTo>
                    <a:pt x="108" y="90"/>
                  </a:lnTo>
                  <a:lnTo>
                    <a:pt x="110" y="84"/>
                  </a:lnTo>
                  <a:lnTo>
                    <a:pt x="117" y="72"/>
                  </a:lnTo>
                  <a:lnTo>
                    <a:pt x="118" y="64"/>
                  </a:lnTo>
                  <a:lnTo>
                    <a:pt x="124" y="66"/>
                  </a:lnTo>
                  <a:lnTo>
                    <a:pt x="128" y="70"/>
                  </a:lnTo>
                  <a:lnTo>
                    <a:pt x="136" y="70"/>
                  </a:lnTo>
                  <a:lnTo>
                    <a:pt x="149" y="73"/>
                  </a:lnTo>
                  <a:lnTo>
                    <a:pt x="150" y="70"/>
                  </a:lnTo>
                  <a:lnTo>
                    <a:pt x="148" y="66"/>
                  </a:lnTo>
                  <a:lnTo>
                    <a:pt x="147" y="62"/>
                  </a:lnTo>
                  <a:lnTo>
                    <a:pt x="149" y="57"/>
                  </a:lnTo>
                  <a:lnTo>
                    <a:pt x="155" y="56"/>
                  </a:lnTo>
                  <a:lnTo>
                    <a:pt x="159" y="55"/>
                  </a:lnTo>
                  <a:lnTo>
                    <a:pt x="158" y="51"/>
                  </a:lnTo>
                  <a:lnTo>
                    <a:pt x="160" y="43"/>
                  </a:lnTo>
                  <a:lnTo>
                    <a:pt x="155" y="40"/>
                  </a:lnTo>
                  <a:close/>
                </a:path>
              </a:pathLst>
            </a:custGeom>
            <a:solidFill>
              <a:schemeClr val="accent6">
                <a:lumMod val="7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35" name="Freeform 1459">
              <a:extLst>
                <a:ext uri="{FF2B5EF4-FFF2-40B4-BE49-F238E27FC236}">
                  <a16:creationId xmlns:a16="http://schemas.microsoft.com/office/drawing/2014/main" id="{A8F45DCC-4984-4E36-BCC7-2354DE53E533}"/>
                </a:ext>
              </a:extLst>
            </p:cNvPr>
            <p:cNvSpPr>
              <a:spLocks/>
            </p:cNvSpPr>
            <p:nvPr/>
          </p:nvSpPr>
          <p:spPr bwMode="auto">
            <a:xfrm>
              <a:off x="4011434" y="3652212"/>
              <a:ext cx="284619" cy="240826"/>
            </a:xfrm>
            <a:custGeom>
              <a:avLst/>
              <a:gdLst>
                <a:gd name="T0" fmla="*/ 121 w 125"/>
                <a:gd name="T1" fmla="*/ 45 h 106"/>
                <a:gd name="T2" fmla="*/ 118 w 125"/>
                <a:gd name="T3" fmla="*/ 40 h 106"/>
                <a:gd name="T4" fmla="*/ 110 w 125"/>
                <a:gd name="T5" fmla="*/ 40 h 106"/>
                <a:gd name="T6" fmla="*/ 104 w 125"/>
                <a:gd name="T7" fmla="*/ 36 h 106"/>
                <a:gd name="T8" fmla="*/ 103 w 125"/>
                <a:gd name="T9" fmla="*/ 30 h 106"/>
                <a:gd name="T10" fmla="*/ 104 w 125"/>
                <a:gd name="T11" fmla="*/ 22 h 106"/>
                <a:gd name="T12" fmla="*/ 103 w 125"/>
                <a:gd name="T13" fmla="*/ 15 h 106"/>
                <a:gd name="T14" fmla="*/ 98 w 125"/>
                <a:gd name="T15" fmla="*/ 12 h 106"/>
                <a:gd name="T16" fmla="*/ 92 w 125"/>
                <a:gd name="T17" fmla="*/ 12 h 106"/>
                <a:gd name="T18" fmla="*/ 87 w 125"/>
                <a:gd name="T19" fmla="*/ 9 h 106"/>
                <a:gd name="T20" fmla="*/ 85 w 125"/>
                <a:gd name="T21" fmla="*/ 4 h 106"/>
                <a:gd name="T22" fmla="*/ 84 w 125"/>
                <a:gd name="T23" fmla="*/ 4 h 106"/>
                <a:gd name="T24" fmla="*/ 79 w 125"/>
                <a:gd name="T25" fmla="*/ 0 h 106"/>
                <a:gd name="T26" fmla="*/ 69 w 125"/>
                <a:gd name="T27" fmla="*/ 1 h 106"/>
                <a:gd name="T28" fmla="*/ 62 w 125"/>
                <a:gd name="T29" fmla="*/ 2 h 106"/>
                <a:gd name="T30" fmla="*/ 52 w 125"/>
                <a:gd name="T31" fmla="*/ 9 h 106"/>
                <a:gd name="T32" fmla="*/ 39 w 125"/>
                <a:gd name="T33" fmla="*/ 13 h 106"/>
                <a:gd name="T34" fmla="*/ 28 w 125"/>
                <a:gd name="T35" fmla="*/ 7 h 106"/>
                <a:gd name="T36" fmla="*/ 28 w 125"/>
                <a:gd name="T37" fmla="*/ 7 h 106"/>
                <a:gd name="T38" fmla="*/ 22 w 125"/>
                <a:gd name="T39" fmla="*/ 7 h 106"/>
                <a:gd name="T40" fmla="*/ 17 w 125"/>
                <a:gd name="T41" fmla="*/ 10 h 106"/>
                <a:gd name="T42" fmla="*/ 0 w 125"/>
                <a:gd name="T43" fmla="*/ 19 h 106"/>
                <a:gd name="T44" fmla="*/ 0 w 125"/>
                <a:gd name="T45" fmla="*/ 21 h 106"/>
                <a:gd name="T46" fmla="*/ 0 w 125"/>
                <a:gd name="T47" fmla="*/ 32 h 106"/>
                <a:gd name="T48" fmla="*/ 2 w 125"/>
                <a:gd name="T49" fmla="*/ 38 h 106"/>
                <a:gd name="T50" fmla="*/ 10 w 125"/>
                <a:gd name="T51" fmla="*/ 42 h 106"/>
                <a:gd name="T52" fmla="*/ 18 w 125"/>
                <a:gd name="T53" fmla="*/ 40 h 106"/>
                <a:gd name="T54" fmla="*/ 23 w 125"/>
                <a:gd name="T55" fmla="*/ 53 h 106"/>
                <a:gd name="T56" fmla="*/ 30 w 125"/>
                <a:gd name="T57" fmla="*/ 55 h 106"/>
                <a:gd name="T58" fmla="*/ 40 w 125"/>
                <a:gd name="T59" fmla="*/ 60 h 106"/>
                <a:gd name="T60" fmla="*/ 47 w 125"/>
                <a:gd name="T61" fmla="*/ 63 h 106"/>
                <a:gd name="T62" fmla="*/ 52 w 125"/>
                <a:gd name="T63" fmla="*/ 67 h 106"/>
                <a:gd name="T64" fmla="*/ 53 w 125"/>
                <a:gd name="T65" fmla="*/ 72 h 106"/>
                <a:gd name="T66" fmla="*/ 55 w 125"/>
                <a:gd name="T67" fmla="*/ 83 h 106"/>
                <a:gd name="T68" fmla="*/ 61 w 125"/>
                <a:gd name="T69" fmla="*/ 85 h 106"/>
                <a:gd name="T70" fmla="*/ 68 w 125"/>
                <a:gd name="T71" fmla="*/ 85 h 106"/>
                <a:gd name="T72" fmla="*/ 70 w 125"/>
                <a:gd name="T73" fmla="*/ 81 h 106"/>
                <a:gd name="T74" fmla="*/ 75 w 125"/>
                <a:gd name="T75" fmla="*/ 76 h 106"/>
                <a:gd name="T76" fmla="*/ 79 w 125"/>
                <a:gd name="T77" fmla="*/ 76 h 106"/>
                <a:gd name="T78" fmla="*/ 79 w 125"/>
                <a:gd name="T79" fmla="*/ 91 h 106"/>
                <a:gd name="T80" fmla="*/ 82 w 125"/>
                <a:gd name="T81" fmla="*/ 93 h 106"/>
                <a:gd name="T82" fmla="*/ 80 w 125"/>
                <a:gd name="T83" fmla="*/ 96 h 106"/>
                <a:gd name="T84" fmla="*/ 88 w 125"/>
                <a:gd name="T85" fmla="*/ 101 h 106"/>
                <a:gd name="T86" fmla="*/ 93 w 125"/>
                <a:gd name="T87" fmla="*/ 105 h 106"/>
                <a:gd name="T88" fmla="*/ 101 w 125"/>
                <a:gd name="T89" fmla="*/ 106 h 106"/>
                <a:gd name="T90" fmla="*/ 107 w 125"/>
                <a:gd name="T91" fmla="*/ 105 h 106"/>
                <a:gd name="T92" fmla="*/ 107 w 125"/>
                <a:gd name="T93" fmla="*/ 95 h 106"/>
                <a:gd name="T94" fmla="*/ 103 w 125"/>
                <a:gd name="T95" fmla="*/ 88 h 106"/>
                <a:gd name="T96" fmla="*/ 108 w 125"/>
                <a:gd name="T97" fmla="*/ 79 h 106"/>
                <a:gd name="T98" fmla="*/ 114 w 125"/>
                <a:gd name="T99" fmla="*/ 74 h 106"/>
                <a:gd name="T100" fmla="*/ 119 w 125"/>
                <a:gd name="T101" fmla="*/ 73 h 106"/>
                <a:gd name="T102" fmla="*/ 125 w 125"/>
                <a:gd name="T103" fmla="*/ 62 h 106"/>
                <a:gd name="T104" fmla="*/ 125 w 125"/>
                <a:gd name="T105" fmla="*/ 58 h 106"/>
                <a:gd name="T106" fmla="*/ 122 w 125"/>
                <a:gd name="T107" fmla="*/ 51 h 106"/>
                <a:gd name="T108" fmla="*/ 121 w 125"/>
                <a:gd name="T109" fmla="*/ 4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5" h="106">
                  <a:moveTo>
                    <a:pt x="121" y="45"/>
                  </a:moveTo>
                  <a:lnTo>
                    <a:pt x="118" y="40"/>
                  </a:lnTo>
                  <a:lnTo>
                    <a:pt x="110" y="40"/>
                  </a:lnTo>
                  <a:lnTo>
                    <a:pt x="104" y="36"/>
                  </a:lnTo>
                  <a:lnTo>
                    <a:pt x="103" y="30"/>
                  </a:lnTo>
                  <a:lnTo>
                    <a:pt x="104" y="22"/>
                  </a:lnTo>
                  <a:lnTo>
                    <a:pt x="103" y="15"/>
                  </a:lnTo>
                  <a:lnTo>
                    <a:pt x="98" y="12"/>
                  </a:lnTo>
                  <a:lnTo>
                    <a:pt x="92" y="12"/>
                  </a:lnTo>
                  <a:lnTo>
                    <a:pt x="87" y="9"/>
                  </a:lnTo>
                  <a:lnTo>
                    <a:pt x="85" y="4"/>
                  </a:lnTo>
                  <a:lnTo>
                    <a:pt x="84" y="4"/>
                  </a:lnTo>
                  <a:lnTo>
                    <a:pt x="79" y="0"/>
                  </a:lnTo>
                  <a:lnTo>
                    <a:pt x="69" y="1"/>
                  </a:lnTo>
                  <a:lnTo>
                    <a:pt x="62" y="2"/>
                  </a:lnTo>
                  <a:lnTo>
                    <a:pt x="52" y="9"/>
                  </a:lnTo>
                  <a:lnTo>
                    <a:pt x="39" y="13"/>
                  </a:lnTo>
                  <a:lnTo>
                    <a:pt x="28" y="7"/>
                  </a:lnTo>
                  <a:lnTo>
                    <a:pt x="28" y="7"/>
                  </a:lnTo>
                  <a:lnTo>
                    <a:pt x="22" y="7"/>
                  </a:lnTo>
                  <a:lnTo>
                    <a:pt x="17" y="10"/>
                  </a:lnTo>
                  <a:lnTo>
                    <a:pt x="0" y="19"/>
                  </a:lnTo>
                  <a:lnTo>
                    <a:pt x="0" y="21"/>
                  </a:lnTo>
                  <a:lnTo>
                    <a:pt x="0" y="32"/>
                  </a:lnTo>
                  <a:lnTo>
                    <a:pt x="2" y="38"/>
                  </a:lnTo>
                  <a:lnTo>
                    <a:pt x="10" y="42"/>
                  </a:lnTo>
                  <a:lnTo>
                    <a:pt x="18" y="40"/>
                  </a:lnTo>
                  <a:lnTo>
                    <a:pt x="23" y="53"/>
                  </a:lnTo>
                  <a:lnTo>
                    <a:pt x="30" y="55"/>
                  </a:lnTo>
                  <a:lnTo>
                    <a:pt x="40" y="60"/>
                  </a:lnTo>
                  <a:lnTo>
                    <a:pt x="47" y="63"/>
                  </a:lnTo>
                  <a:lnTo>
                    <a:pt x="52" y="67"/>
                  </a:lnTo>
                  <a:lnTo>
                    <a:pt x="53" y="72"/>
                  </a:lnTo>
                  <a:lnTo>
                    <a:pt x="55" y="83"/>
                  </a:lnTo>
                  <a:lnTo>
                    <a:pt x="61" y="85"/>
                  </a:lnTo>
                  <a:lnTo>
                    <a:pt x="68" y="85"/>
                  </a:lnTo>
                  <a:lnTo>
                    <a:pt x="70" y="81"/>
                  </a:lnTo>
                  <a:lnTo>
                    <a:pt x="75" y="76"/>
                  </a:lnTo>
                  <a:lnTo>
                    <a:pt x="79" y="76"/>
                  </a:lnTo>
                  <a:lnTo>
                    <a:pt x="79" y="91"/>
                  </a:lnTo>
                  <a:lnTo>
                    <a:pt x="82" y="93"/>
                  </a:lnTo>
                  <a:lnTo>
                    <a:pt x="80" y="96"/>
                  </a:lnTo>
                  <a:lnTo>
                    <a:pt x="88" y="101"/>
                  </a:lnTo>
                  <a:lnTo>
                    <a:pt x="93" y="105"/>
                  </a:lnTo>
                  <a:lnTo>
                    <a:pt x="101" y="106"/>
                  </a:lnTo>
                  <a:lnTo>
                    <a:pt x="107" y="105"/>
                  </a:lnTo>
                  <a:lnTo>
                    <a:pt x="107" y="95"/>
                  </a:lnTo>
                  <a:lnTo>
                    <a:pt x="103" y="88"/>
                  </a:lnTo>
                  <a:lnTo>
                    <a:pt x="108" y="79"/>
                  </a:lnTo>
                  <a:lnTo>
                    <a:pt x="114" y="74"/>
                  </a:lnTo>
                  <a:lnTo>
                    <a:pt x="119" y="73"/>
                  </a:lnTo>
                  <a:lnTo>
                    <a:pt x="125" y="62"/>
                  </a:lnTo>
                  <a:lnTo>
                    <a:pt x="125" y="58"/>
                  </a:lnTo>
                  <a:lnTo>
                    <a:pt x="122" y="51"/>
                  </a:lnTo>
                  <a:lnTo>
                    <a:pt x="121" y="45"/>
                  </a:lnTo>
                  <a:close/>
                </a:path>
              </a:pathLst>
            </a:custGeom>
            <a:solidFill>
              <a:schemeClr val="accent6">
                <a:lumMod val="7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36" name="Freeform 1460">
              <a:extLst>
                <a:ext uri="{FF2B5EF4-FFF2-40B4-BE49-F238E27FC236}">
                  <a16:creationId xmlns:a16="http://schemas.microsoft.com/office/drawing/2014/main" id="{C6F1A7ED-7B8B-4864-9051-782ADF022655}"/>
                </a:ext>
              </a:extLst>
            </p:cNvPr>
            <p:cNvSpPr>
              <a:spLocks/>
            </p:cNvSpPr>
            <p:nvPr/>
          </p:nvSpPr>
          <p:spPr bwMode="auto">
            <a:xfrm>
              <a:off x="3897274" y="4726547"/>
              <a:ext cx="32841" cy="20330"/>
            </a:xfrm>
            <a:custGeom>
              <a:avLst/>
              <a:gdLst>
                <a:gd name="T0" fmla="*/ 10 w 14"/>
                <a:gd name="T1" fmla="*/ 1 h 9"/>
                <a:gd name="T2" fmla="*/ 0 w 14"/>
                <a:gd name="T3" fmla="*/ 0 h 9"/>
                <a:gd name="T4" fmla="*/ 5 w 14"/>
                <a:gd name="T5" fmla="*/ 4 h 9"/>
                <a:gd name="T6" fmla="*/ 6 w 14"/>
                <a:gd name="T7" fmla="*/ 8 h 9"/>
                <a:gd name="T8" fmla="*/ 11 w 14"/>
                <a:gd name="T9" fmla="*/ 9 h 9"/>
                <a:gd name="T10" fmla="*/ 14 w 14"/>
                <a:gd name="T11" fmla="*/ 8 h 9"/>
                <a:gd name="T12" fmla="*/ 13 w 14"/>
                <a:gd name="T13" fmla="*/ 4 h 9"/>
                <a:gd name="T14" fmla="*/ 10 w 14"/>
                <a:gd name="T15" fmla="*/ 1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10" y="1"/>
                  </a:moveTo>
                  <a:lnTo>
                    <a:pt x="0" y="0"/>
                  </a:lnTo>
                  <a:lnTo>
                    <a:pt x="5" y="4"/>
                  </a:lnTo>
                  <a:lnTo>
                    <a:pt x="6" y="8"/>
                  </a:lnTo>
                  <a:lnTo>
                    <a:pt x="11" y="9"/>
                  </a:lnTo>
                  <a:lnTo>
                    <a:pt x="14" y="8"/>
                  </a:lnTo>
                  <a:lnTo>
                    <a:pt x="13" y="4"/>
                  </a:lnTo>
                  <a:lnTo>
                    <a:pt x="10" y="1"/>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37" name="Freeform 1461">
              <a:extLst>
                <a:ext uri="{FF2B5EF4-FFF2-40B4-BE49-F238E27FC236}">
                  <a16:creationId xmlns:a16="http://schemas.microsoft.com/office/drawing/2014/main" id="{90D40DE4-4674-4A1F-9641-91426406B74B}"/>
                </a:ext>
              </a:extLst>
            </p:cNvPr>
            <p:cNvSpPr>
              <a:spLocks/>
            </p:cNvSpPr>
            <p:nvPr/>
          </p:nvSpPr>
          <p:spPr bwMode="auto">
            <a:xfrm>
              <a:off x="3027778" y="4596752"/>
              <a:ext cx="1033699" cy="822562"/>
            </a:xfrm>
            <a:custGeom>
              <a:avLst/>
              <a:gdLst>
                <a:gd name="T0" fmla="*/ 444 w 455"/>
                <a:gd name="T1" fmla="*/ 66 h 362"/>
                <a:gd name="T2" fmla="*/ 408 w 455"/>
                <a:gd name="T3" fmla="*/ 69 h 362"/>
                <a:gd name="T4" fmla="*/ 397 w 455"/>
                <a:gd name="T5" fmla="*/ 65 h 362"/>
                <a:gd name="T6" fmla="*/ 388 w 455"/>
                <a:gd name="T7" fmla="*/ 61 h 362"/>
                <a:gd name="T8" fmla="*/ 368 w 455"/>
                <a:gd name="T9" fmla="*/ 48 h 362"/>
                <a:gd name="T10" fmla="*/ 351 w 455"/>
                <a:gd name="T11" fmla="*/ 55 h 362"/>
                <a:gd name="T12" fmla="*/ 306 w 455"/>
                <a:gd name="T13" fmla="*/ 42 h 362"/>
                <a:gd name="T14" fmla="*/ 285 w 455"/>
                <a:gd name="T15" fmla="*/ 33 h 362"/>
                <a:gd name="T16" fmla="*/ 263 w 455"/>
                <a:gd name="T17" fmla="*/ 20 h 362"/>
                <a:gd name="T18" fmla="*/ 222 w 455"/>
                <a:gd name="T19" fmla="*/ 18 h 362"/>
                <a:gd name="T20" fmla="*/ 193 w 455"/>
                <a:gd name="T21" fmla="*/ 15 h 362"/>
                <a:gd name="T22" fmla="*/ 147 w 455"/>
                <a:gd name="T23" fmla="*/ 10 h 362"/>
                <a:gd name="T24" fmla="*/ 118 w 455"/>
                <a:gd name="T25" fmla="*/ 6 h 362"/>
                <a:gd name="T26" fmla="*/ 72 w 455"/>
                <a:gd name="T27" fmla="*/ 7 h 362"/>
                <a:gd name="T28" fmla="*/ 39 w 455"/>
                <a:gd name="T29" fmla="*/ 3 h 362"/>
                <a:gd name="T30" fmla="*/ 30 w 455"/>
                <a:gd name="T31" fmla="*/ 21 h 362"/>
                <a:gd name="T32" fmla="*/ 3 w 455"/>
                <a:gd name="T33" fmla="*/ 29 h 362"/>
                <a:gd name="T34" fmla="*/ 9 w 455"/>
                <a:gd name="T35" fmla="*/ 53 h 362"/>
                <a:gd name="T36" fmla="*/ 12 w 455"/>
                <a:gd name="T37" fmla="*/ 64 h 362"/>
                <a:gd name="T38" fmla="*/ 22 w 455"/>
                <a:gd name="T39" fmla="*/ 71 h 362"/>
                <a:gd name="T40" fmla="*/ 15 w 455"/>
                <a:gd name="T41" fmla="*/ 91 h 362"/>
                <a:gd name="T42" fmla="*/ 32 w 455"/>
                <a:gd name="T43" fmla="*/ 83 h 362"/>
                <a:gd name="T44" fmla="*/ 47 w 455"/>
                <a:gd name="T45" fmla="*/ 93 h 362"/>
                <a:gd name="T46" fmla="*/ 81 w 455"/>
                <a:gd name="T47" fmla="*/ 89 h 362"/>
                <a:gd name="T48" fmla="*/ 106 w 455"/>
                <a:gd name="T49" fmla="*/ 99 h 362"/>
                <a:gd name="T50" fmla="*/ 106 w 455"/>
                <a:gd name="T51" fmla="*/ 118 h 362"/>
                <a:gd name="T52" fmla="*/ 91 w 455"/>
                <a:gd name="T53" fmla="*/ 149 h 362"/>
                <a:gd name="T54" fmla="*/ 85 w 455"/>
                <a:gd name="T55" fmla="*/ 173 h 362"/>
                <a:gd name="T56" fmla="*/ 83 w 455"/>
                <a:gd name="T57" fmla="*/ 194 h 362"/>
                <a:gd name="T58" fmla="*/ 72 w 455"/>
                <a:gd name="T59" fmla="*/ 210 h 362"/>
                <a:gd name="T60" fmla="*/ 79 w 455"/>
                <a:gd name="T61" fmla="*/ 232 h 362"/>
                <a:gd name="T62" fmla="*/ 76 w 455"/>
                <a:gd name="T63" fmla="*/ 258 h 362"/>
                <a:gd name="T64" fmla="*/ 80 w 455"/>
                <a:gd name="T65" fmla="*/ 278 h 362"/>
                <a:gd name="T66" fmla="*/ 65 w 455"/>
                <a:gd name="T67" fmla="*/ 299 h 362"/>
                <a:gd name="T68" fmla="*/ 87 w 455"/>
                <a:gd name="T69" fmla="*/ 310 h 362"/>
                <a:gd name="T70" fmla="*/ 105 w 455"/>
                <a:gd name="T71" fmla="*/ 323 h 362"/>
                <a:gd name="T72" fmla="*/ 110 w 455"/>
                <a:gd name="T73" fmla="*/ 338 h 362"/>
                <a:gd name="T74" fmla="*/ 127 w 455"/>
                <a:gd name="T75" fmla="*/ 359 h 362"/>
                <a:gd name="T76" fmla="*/ 147 w 455"/>
                <a:gd name="T77" fmla="*/ 355 h 362"/>
                <a:gd name="T78" fmla="*/ 162 w 455"/>
                <a:gd name="T79" fmla="*/ 343 h 362"/>
                <a:gd name="T80" fmla="*/ 202 w 455"/>
                <a:gd name="T81" fmla="*/ 330 h 362"/>
                <a:gd name="T82" fmla="*/ 232 w 455"/>
                <a:gd name="T83" fmla="*/ 332 h 362"/>
                <a:gd name="T84" fmla="*/ 259 w 455"/>
                <a:gd name="T85" fmla="*/ 330 h 362"/>
                <a:gd name="T86" fmla="*/ 270 w 455"/>
                <a:gd name="T87" fmla="*/ 320 h 362"/>
                <a:gd name="T88" fmla="*/ 309 w 455"/>
                <a:gd name="T89" fmla="*/ 293 h 362"/>
                <a:gd name="T90" fmla="*/ 312 w 455"/>
                <a:gd name="T91" fmla="*/ 277 h 362"/>
                <a:gd name="T92" fmla="*/ 324 w 455"/>
                <a:gd name="T93" fmla="*/ 255 h 362"/>
                <a:gd name="T94" fmla="*/ 343 w 455"/>
                <a:gd name="T95" fmla="*/ 239 h 362"/>
                <a:gd name="T96" fmla="*/ 332 w 455"/>
                <a:gd name="T97" fmla="*/ 231 h 362"/>
                <a:gd name="T98" fmla="*/ 326 w 455"/>
                <a:gd name="T99" fmla="*/ 217 h 362"/>
                <a:gd name="T100" fmla="*/ 326 w 455"/>
                <a:gd name="T101" fmla="*/ 207 h 362"/>
                <a:gd name="T102" fmla="*/ 352 w 455"/>
                <a:gd name="T103" fmla="*/ 164 h 362"/>
                <a:gd name="T104" fmla="*/ 365 w 455"/>
                <a:gd name="T105" fmla="*/ 145 h 362"/>
                <a:gd name="T106" fmla="*/ 421 w 455"/>
                <a:gd name="T107" fmla="*/ 112 h 362"/>
                <a:gd name="T108" fmla="*/ 451 w 455"/>
                <a:gd name="T109" fmla="*/ 82 h 362"/>
                <a:gd name="T110" fmla="*/ 454 w 455"/>
                <a:gd name="T111" fmla="*/ 68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5" h="362">
                  <a:moveTo>
                    <a:pt x="454" y="68"/>
                  </a:moveTo>
                  <a:lnTo>
                    <a:pt x="450" y="66"/>
                  </a:lnTo>
                  <a:lnTo>
                    <a:pt x="444" y="66"/>
                  </a:lnTo>
                  <a:lnTo>
                    <a:pt x="435" y="66"/>
                  </a:lnTo>
                  <a:lnTo>
                    <a:pt x="427" y="67"/>
                  </a:lnTo>
                  <a:lnTo>
                    <a:pt x="408" y="69"/>
                  </a:lnTo>
                  <a:lnTo>
                    <a:pt x="402" y="67"/>
                  </a:lnTo>
                  <a:lnTo>
                    <a:pt x="396" y="61"/>
                  </a:lnTo>
                  <a:lnTo>
                    <a:pt x="397" y="65"/>
                  </a:lnTo>
                  <a:lnTo>
                    <a:pt x="394" y="66"/>
                  </a:lnTo>
                  <a:lnTo>
                    <a:pt x="389" y="65"/>
                  </a:lnTo>
                  <a:lnTo>
                    <a:pt x="388" y="61"/>
                  </a:lnTo>
                  <a:lnTo>
                    <a:pt x="383" y="57"/>
                  </a:lnTo>
                  <a:lnTo>
                    <a:pt x="374" y="51"/>
                  </a:lnTo>
                  <a:lnTo>
                    <a:pt x="368" y="48"/>
                  </a:lnTo>
                  <a:lnTo>
                    <a:pt x="362" y="49"/>
                  </a:lnTo>
                  <a:lnTo>
                    <a:pt x="355" y="54"/>
                  </a:lnTo>
                  <a:lnTo>
                    <a:pt x="351" y="55"/>
                  </a:lnTo>
                  <a:lnTo>
                    <a:pt x="341" y="54"/>
                  </a:lnTo>
                  <a:lnTo>
                    <a:pt x="310" y="46"/>
                  </a:lnTo>
                  <a:lnTo>
                    <a:pt x="306" y="42"/>
                  </a:lnTo>
                  <a:lnTo>
                    <a:pt x="298" y="37"/>
                  </a:lnTo>
                  <a:lnTo>
                    <a:pt x="292" y="36"/>
                  </a:lnTo>
                  <a:lnTo>
                    <a:pt x="285" y="33"/>
                  </a:lnTo>
                  <a:lnTo>
                    <a:pt x="271" y="21"/>
                  </a:lnTo>
                  <a:lnTo>
                    <a:pt x="270" y="19"/>
                  </a:lnTo>
                  <a:lnTo>
                    <a:pt x="263" y="20"/>
                  </a:lnTo>
                  <a:lnTo>
                    <a:pt x="252" y="20"/>
                  </a:lnTo>
                  <a:lnTo>
                    <a:pt x="242" y="17"/>
                  </a:lnTo>
                  <a:lnTo>
                    <a:pt x="222" y="18"/>
                  </a:lnTo>
                  <a:lnTo>
                    <a:pt x="209" y="15"/>
                  </a:lnTo>
                  <a:lnTo>
                    <a:pt x="202" y="13"/>
                  </a:lnTo>
                  <a:lnTo>
                    <a:pt x="193" y="15"/>
                  </a:lnTo>
                  <a:lnTo>
                    <a:pt x="181" y="15"/>
                  </a:lnTo>
                  <a:lnTo>
                    <a:pt x="169" y="15"/>
                  </a:lnTo>
                  <a:lnTo>
                    <a:pt x="147" y="10"/>
                  </a:lnTo>
                  <a:lnTo>
                    <a:pt x="139" y="10"/>
                  </a:lnTo>
                  <a:lnTo>
                    <a:pt x="127" y="7"/>
                  </a:lnTo>
                  <a:lnTo>
                    <a:pt x="118" y="6"/>
                  </a:lnTo>
                  <a:lnTo>
                    <a:pt x="112" y="9"/>
                  </a:lnTo>
                  <a:lnTo>
                    <a:pt x="84" y="9"/>
                  </a:lnTo>
                  <a:lnTo>
                    <a:pt x="72" y="7"/>
                  </a:lnTo>
                  <a:lnTo>
                    <a:pt x="62" y="2"/>
                  </a:lnTo>
                  <a:lnTo>
                    <a:pt x="54" y="0"/>
                  </a:lnTo>
                  <a:lnTo>
                    <a:pt x="39" y="3"/>
                  </a:lnTo>
                  <a:lnTo>
                    <a:pt x="35" y="11"/>
                  </a:lnTo>
                  <a:lnTo>
                    <a:pt x="36" y="15"/>
                  </a:lnTo>
                  <a:lnTo>
                    <a:pt x="30" y="21"/>
                  </a:lnTo>
                  <a:lnTo>
                    <a:pt x="18" y="21"/>
                  </a:lnTo>
                  <a:lnTo>
                    <a:pt x="11" y="23"/>
                  </a:lnTo>
                  <a:lnTo>
                    <a:pt x="3" y="29"/>
                  </a:lnTo>
                  <a:lnTo>
                    <a:pt x="0" y="38"/>
                  </a:lnTo>
                  <a:lnTo>
                    <a:pt x="9" y="47"/>
                  </a:lnTo>
                  <a:lnTo>
                    <a:pt x="9" y="53"/>
                  </a:lnTo>
                  <a:lnTo>
                    <a:pt x="14" y="55"/>
                  </a:lnTo>
                  <a:lnTo>
                    <a:pt x="17" y="55"/>
                  </a:lnTo>
                  <a:lnTo>
                    <a:pt x="12" y="64"/>
                  </a:lnTo>
                  <a:lnTo>
                    <a:pt x="18" y="66"/>
                  </a:lnTo>
                  <a:lnTo>
                    <a:pt x="16" y="71"/>
                  </a:lnTo>
                  <a:lnTo>
                    <a:pt x="22" y="71"/>
                  </a:lnTo>
                  <a:lnTo>
                    <a:pt x="17" y="77"/>
                  </a:lnTo>
                  <a:lnTo>
                    <a:pt x="15" y="86"/>
                  </a:lnTo>
                  <a:lnTo>
                    <a:pt x="15" y="91"/>
                  </a:lnTo>
                  <a:lnTo>
                    <a:pt x="17" y="94"/>
                  </a:lnTo>
                  <a:lnTo>
                    <a:pt x="23" y="88"/>
                  </a:lnTo>
                  <a:lnTo>
                    <a:pt x="32" y="83"/>
                  </a:lnTo>
                  <a:lnTo>
                    <a:pt x="41" y="82"/>
                  </a:lnTo>
                  <a:lnTo>
                    <a:pt x="42" y="90"/>
                  </a:lnTo>
                  <a:lnTo>
                    <a:pt x="47" y="93"/>
                  </a:lnTo>
                  <a:lnTo>
                    <a:pt x="56" y="92"/>
                  </a:lnTo>
                  <a:lnTo>
                    <a:pt x="72" y="93"/>
                  </a:lnTo>
                  <a:lnTo>
                    <a:pt x="81" y="89"/>
                  </a:lnTo>
                  <a:lnTo>
                    <a:pt x="92" y="90"/>
                  </a:lnTo>
                  <a:lnTo>
                    <a:pt x="102" y="91"/>
                  </a:lnTo>
                  <a:lnTo>
                    <a:pt x="106" y="99"/>
                  </a:lnTo>
                  <a:lnTo>
                    <a:pt x="110" y="104"/>
                  </a:lnTo>
                  <a:lnTo>
                    <a:pt x="110" y="110"/>
                  </a:lnTo>
                  <a:lnTo>
                    <a:pt x="106" y="118"/>
                  </a:lnTo>
                  <a:lnTo>
                    <a:pt x="92" y="133"/>
                  </a:lnTo>
                  <a:lnTo>
                    <a:pt x="91" y="139"/>
                  </a:lnTo>
                  <a:lnTo>
                    <a:pt x="91" y="149"/>
                  </a:lnTo>
                  <a:lnTo>
                    <a:pt x="88" y="158"/>
                  </a:lnTo>
                  <a:lnTo>
                    <a:pt x="85" y="168"/>
                  </a:lnTo>
                  <a:lnTo>
                    <a:pt x="85" y="173"/>
                  </a:lnTo>
                  <a:lnTo>
                    <a:pt x="90" y="180"/>
                  </a:lnTo>
                  <a:lnTo>
                    <a:pt x="88" y="186"/>
                  </a:lnTo>
                  <a:lnTo>
                    <a:pt x="83" y="194"/>
                  </a:lnTo>
                  <a:lnTo>
                    <a:pt x="75" y="195"/>
                  </a:lnTo>
                  <a:lnTo>
                    <a:pt x="70" y="199"/>
                  </a:lnTo>
                  <a:lnTo>
                    <a:pt x="72" y="210"/>
                  </a:lnTo>
                  <a:lnTo>
                    <a:pt x="80" y="223"/>
                  </a:lnTo>
                  <a:lnTo>
                    <a:pt x="81" y="226"/>
                  </a:lnTo>
                  <a:lnTo>
                    <a:pt x="79" y="232"/>
                  </a:lnTo>
                  <a:lnTo>
                    <a:pt x="74" y="240"/>
                  </a:lnTo>
                  <a:lnTo>
                    <a:pt x="73" y="249"/>
                  </a:lnTo>
                  <a:lnTo>
                    <a:pt x="76" y="258"/>
                  </a:lnTo>
                  <a:lnTo>
                    <a:pt x="82" y="265"/>
                  </a:lnTo>
                  <a:lnTo>
                    <a:pt x="84" y="272"/>
                  </a:lnTo>
                  <a:lnTo>
                    <a:pt x="80" y="278"/>
                  </a:lnTo>
                  <a:lnTo>
                    <a:pt x="71" y="285"/>
                  </a:lnTo>
                  <a:lnTo>
                    <a:pt x="65" y="292"/>
                  </a:lnTo>
                  <a:lnTo>
                    <a:pt x="65" y="299"/>
                  </a:lnTo>
                  <a:lnTo>
                    <a:pt x="68" y="310"/>
                  </a:lnTo>
                  <a:lnTo>
                    <a:pt x="83" y="309"/>
                  </a:lnTo>
                  <a:lnTo>
                    <a:pt x="87" y="310"/>
                  </a:lnTo>
                  <a:lnTo>
                    <a:pt x="97" y="316"/>
                  </a:lnTo>
                  <a:lnTo>
                    <a:pt x="103" y="321"/>
                  </a:lnTo>
                  <a:lnTo>
                    <a:pt x="105" y="323"/>
                  </a:lnTo>
                  <a:lnTo>
                    <a:pt x="106" y="327"/>
                  </a:lnTo>
                  <a:lnTo>
                    <a:pt x="106" y="333"/>
                  </a:lnTo>
                  <a:lnTo>
                    <a:pt x="110" y="338"/>
                  </a:lnTo>
                  <a:lnTo>
                    <a:pt x="112" y="343"/>
                  </a:lnTo>
                  <a:lnTo>
                    <a:pt x="119" y="354"/>
                  </a:lnTo>
                  <a:lnTo>
                    <a:pt x="127" y="359"/>
                  </a:lnTo>
                  <a:lnTo>
                    <a:pt x="138" y="362"/>
                  </a:lnTo>
                  <a:lnTo>
                    <a:pt x="143" y="358"/>
                  </a:lnTo>
                  <a:lnTo>
                    <a:pt x="147" y="355"/>
                  </a:lnTo>
                  <a:lnTo>
                    <a:pt x="149" y="352"/>
                  </a:lnTo>
                  <a:lnTo>
                    <a:pt x="154" y="345"/>
                  </a:lnTo>
                  <a:lnTo>
                    <a:pt x="162" y="343"/>
                  </a:lnTo>
                  <a:lnTo>
                    <a:pt x="171" y="342"/>
                  </a:lnTo>
                  <a:lnTo>
                    <a:pt x="178" y="333"/>
                  </a:lnTo>
                  <a:lnTo>
                    <a:pt x="202" y="330"/>
                  </a:lnTo>
                  <a:lnTo>
                    <a:pt x="210" y="332"/>
                  </a:lnTo>
                  <a:lnTo>
                    <a:pt x="221" y="330"/>
                  </a:lnTo>
                  <a:lnTo>
                    <a:pt x="232" y="332"/>
                  </a:lnTo>
                  <a:lnTo>
                    <a:pt x="240" y="333"/>
                  </a:lnTo>
                  <a:lnTo>
                    <a:pt x="250" y="329"/>
                  </a:lnTo>
                  <a:lnTo>
                    <a:pt x="259" y="330"/>
                  </a:lnTo>
                  <a:lnTo>
                    <a:pt x="263" y="330"/>
                  </a:lnTo>
                  <a:lnTo>
                    <a:pt x="267" y="325"/>
                  </a:lnTo>
                  <a:lnTo>
                    <a:pt x="270" y="320"/>
                  </a:lnTo>
                  <a:lnTo>
                    <a:pt x="274" y="308"/>
                  </a:lnTo>
                  <a:lnTo>
                    <a:pt x="288" y="296"/>
                  </a:lnTo>
                  <a:lnTo>
                    <a:pt x="309" y="293"/>
                  </a:lnTo>
                  <a:lnTo>
                    <a:pt x="308" y="288"/>
                  </a:lnTo>
                  <a:lnTo>
                    <a:pt x="309" y="283"/>
                  </a:lnTo>
                  <a:lnTo>
                    <a:pt x="312" y="277"/>
                  </a:lnTo>
                  <a:lnTo>
                    <a:pt x="315" y="271"/>
                  </a:lnTo>
                  <a:lnTo>
                    <a:pt x="320" y="261"/>
                  </a:lnTo>
                  <a:lnTo>
                    <a:pt x="324" y="255"/>
                  </a:lnTo>
                  <a:lnTo>
                    <a:pt x="331" y="251"/>
                  </a:lnTo>
                  <a:lnTo>
                    <a:pt x="340" y="244"/>
                  </a:lnTo>
                  <a:lnTo>
                    <a:pt x="343" y="239"/>
                  </a:lnTo>
                  <a:lnTo>
                    <a:pt x="341" y="235"/>
                  </a:lnTo>
                  <a:lnTo>
                    <a:pt x="335" y="233"/>
                  </a:lnTo>
                  <a:lnTo>
                    <a:pt x="332" y="231"/>
                  </a:lnTo>
                  <a:lnTo>
                    <a:pt x="329" y="228"/>
                  </a:lnTo>
                  <a:lnTo>
                    <a:pt x="327" y="224"/>
                  </a:lnTo>
                  <a:lnTo>
                    <a:pt x="326" y="217"/>
                  </a:lnTo>
                  <a:lnTo>
                    <a:pt x="323" y="213"/>
                  </a:lnTo>
                  <a:lnTo>
                    <a:pt x="323" y="212"/>
                  </a:lnTo>
                  <a:lnTo>
                    <a:pt x="326" y="207"/>
                  </a:lnTo>
                  <a:lnTo>
                    <a:pt x="328" y="199"/>
                  </a:lnTo>
                  <a:lnTo>
                    <a:pt x="341" y="182"/>
                  </a:lnTo>
                  <a:lnTo>
                    <a:pt x="352" y="164"/>
                  </a:lnTo>
                  <a:lnTo>
                    <a:pt x="360" y="155"/>
                  </a:lnTo>
                  <a:lnTo>
                    <a:pt x="365" y="149"/>
                  </a:lnTo>
                  <a:lnTo>
                    <a:pt x="365" y="145"/>
                  </a:lnTo>
                  <a:lnTo>
                    <a:pt x="373" y="135"/>
                  </a:lnTo>
                  <a:lnTo>
                    <a:pt x="412" y="120"/>
                  </a:lnTo>
                  <a:lnTo>
                    <a:pt x="421" y="112"/>
                  </a:lnTo>
                  <a:lnTo>
                    <a:pt x="446" y="95"/>
                  </a:lnTo>
                  <a:lnTo>
                    <a:pt x="453" y="88"/>
                  </a:lnTo>
                  <a:lnTo>
                    <a:pt x="451" y="82"/>
                  </a:lnTo>
                  <a:lnTo>
                    <a:pt x="450" y="76"/>
                  </a:lnTo>
                  <a:lnTo>
                    <a:pt x="455" y="74"/>
                  </a:lnTo>
                  <a:lnTo>
                    <a:pt x="454" y="68"/>
                  </a:lnTo>
                  <a:close/>
                </a:path>
              </a:pathLst>
            </a:custGeom>
            <a:solidFill>
              <a:schemeClr val="accent6">
                <a:lumMod val="7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38" name="Freeform 1462">
              <a:extLst>
                <a:ext uri="{FF2B5EF4-FFF2-40B4-BE49-F238E27FC236}">
                  <a16:creationId xmlns:a16="http://schemas.microsoft.com/office/drawing/2014/main" id="{118016FD-4BFF-43F8-874D-196586AFE9A3}"/>
                </a:ext>
              </a:extLst>
            </p:cNvPr>
            <p:cNvSpPr>
              <a:spLocks/>
            </p:cNvSpPr>
            <p:nvPr/>
          </p:nvSpPr>
          <p:spPr bwMode="auto">
            <a:xfrm>
              <a:off x="6602718" y="5696108"/>
              <a:ext cx="120416" cy="380006"/>
            </a:xfrm>
            <a:custGeom>
              <a:avLst/>
              <a:gdLst>
                <a:gd name="T0" fmla="*/ 52 w 53"/>
                <a:gd name="T1" fmla="*/ 11 h 167"/>
                <a:gd name="T2" fmla="*/ 53 w 53"/>
                <a:gd name="T3" fmla="*/ 2 h 167"/>
                <a:gd name="T4" fmla="*/ 52 w 53"/>
                <a:gd name="T5" fmla="*/ 0 h 167"/>
                <a:gd name="T6" fmla="*/ 50 w 53"/>
                <a:gd name="T7" fmla="*/ 10 h 167"/>
                <a:gd name="T8" fmla="*/ 45 w 53"/>
                <a:gd name="T9" fmla="*/ 11 h 167"/>
                <a:gd name="T10" fmla="*/ 41 w 53"/>
                <a:gd name="T11" fmla="*/ 9 h 167"/>
                <a:gd name="T12" fmla="*/ 33 w 53"/>
                <a:gd name="T13" fmla="*/ 8 h 167"/>
                <a:gd name="T14" fmla="*/ 30 w 53"/>
                <a:gd name="T15" fmla="*/ 18 h 167"/>
                <a:gd name="T16" fmla="*/ 25 w 53"/>
                <a:gd name="T17" fmla="*/ 33 h 167"/>
                <a:gd name="T18" fmla="*/ 15 w 53"/>
                <a:gd name="T19" fmla="*/ 69 h 167"/>
                <a:gd name="T20" fmla="*/ 12 w 53"/>
                <a:gd name="T21" fmla="*/ 78 h 167"/>
                <a:gd name="T22" fmla="*/ 4 w 53"/>
                <a:gd name="T23" fmla="*/ 89 h 167"/>
                <a:gd name="T24" fmla="*/ 1 w 53"/>
                <a:gd name="T25" fmla="*/ 94 h 167"/>
                <a:gd name="T26" fmla="*/ 15 w 53"/>
                <a:gd name="T27" fmla="*/ 137 h 167"/>
                <a:gd name="T28" fmla="*/ 29 w 53"/>
                <a:gd name="T29" fmla="*/ 165 h 167"/>
                <a:gd name="T30" fmla="*/ 33 w 53"/>
                <a:gd name="T31" fmla="*/ 154 h 167"/>
                <a:gd name="T32" fmla="*/ 40 w 53"/>
                <a:gd name="T33" fmla="*/ 104 h 167"/>
                <a:gd name="T34" fmla="*/ 45 w 53"/>
                <a:gd name="T35" fmla="*/ 88 h 167"/>
                <a:gd name="T36" fmla="*/ 46 w 53"/>
                <a:gd name="T37" fmla="*/ 77 h 167"/>
                <a:gd name="T38" fmla="*/ 36 w 53"/>
                <a:gd name="T39" fmla="*/ 82 h 167"/>
                <a:gd name="T40" fmla="*/ 28 w 53"/>
                <a:gd name="T41" fmla="*/ 86 h 167"/>
                <a:gd name="T42" fmla="*/ 26 w 53"/>
                <a:gd name="T43" fmla="*/ 78 h 167"/>
                <a:gd name="T44" fmla="*/ 29 w 53"/>
                <a:gd name="T45" fmla="*/ 70 h 167"/>
                <a:gd name="T46" fmla="*/ 34 w 53"/>
                <a:gd name="T47" fmla="*/ 66 h 167"/>
                <a:gd name="T48" fmla="*/ 38 w 53"/>
                <a:gd name="T49" fmla="*/ 65 h 167"/>
                <a:gd name="T50" fmla="*/ 36 w 53"/>
                <a:gd name="T51" fmla="*/ 62 h 167"/>
                <a:gd name="T52" fmla="*/ 30 w 53"/>
                <a:gd name="T53" fmla="*/ 58 h 167"/>
                <a:gd name="T54" fmla="*/ 28 w 53"/>
                <a:gd name="T55" fmla="*/ 45 h 167"/>
                <a:gd name="T56" fmla="*/ 33 w 53"/>
                <a:gd name="T57" fmla="*/ 35 h 167"/>
                <a:gd name="T58" fmla="*/ 36 w 53"/>
                <a:gd name="T59" fmla="*/ 33 h 167"/>
                <a:gd name="T60" fmla="*/ 45 w 53"/>
                <a:gd name="T61" fmla="*/ 33 h 167"/>
                <a:gd name="T62" fmla="*/ 48 w 53"/>
                <a:gd name="T63" fmla="*/ 40 h 167"/>
                <a:gd name="T64" fmla="*/ 50 w 53"/>
                <a:gd name="T65" fmla="*/ 25 h 167"/>
                <a:gd name="T66" fmla="*/ 52 w 53"/>
                <a:gd name="T67" fmla="*/ 18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3" h="167">
                  <a:moveTo>
                    <a:pt x="52" y="15"/>
                  </a:moveTo>
                  <a:lnTo>
                    <a:pt x="52" y="11"/>
                  </a:lnTo>
                  <a:lnTo>
                    <a:pt x="53" y="9"/>
                  </a:lnTo>
                  <a:lnTo>
                    <a:pt x="53" y="2"/>
                  </a:lnTo>
                  <a:lnTo>
                    <a:pt x="53" y="1"/>
                  </a:lnTo>
                  <a:lnTo>
                    <a:pt x="52" y="0"/>
                  </a:lnTo>
                  <a:lnTo>
                    <a:pt x="50" y="1"/>
                  </a:lnTo>
                  <a:lnTo>
                    <a:pt x="50" y="10"/>
                  </a:lnTo>
                  <a:lnTo>
                    <a:pt x="47" y="10"/>
                  </a:lnTo>
                  <a:lnTo>
                    <a:pt x="45" y="11"/>
                  </a:lnTo>
                  <a:lnTo>
                    <a:pt x="43" y="11"/>
                  </a:lnTo>
                  <a:lnTo>
                    <a:pt x="41" y="9"/>
                  </a:lnTo>
                  <a:lnTo>
                    <a:pt x="34" y="10"/>
                  </a:lnTo>
                  <a:lnTo>
                    <a:pt x="33" y="8"/>
                  </a:lnTo>
                  <a:lnTo>
                    <a:pt x="31" y="11"/>
                  </a:lnTo>
                  <a:lnTo>
                    <a:pt x="30" y="18"/>
                  </a:lnTo>
                  <a:lnTo>
                    <a:pt x="26" y="28"/>
                  </a:lnTo>
                  <a:lnTo>
                    <a:pt x="25" y="33"/>
                  </a:lnTo>
                  <a:lnTo>
                    <a:pt x="19" y="53"/>
                  </a:lnTo>
                  <a:lnTo>
                    <a:pt x="15" y="69"/>
                  </a:lnTo>
                  <a:lnTo>
                    <a:pt x="8" y="75"/>
                  </a:lnTo>
                  <a:lnTo>
                    <a:pt x="12" y="78"/>
                  </a:lnTo>
                  <a:lnTo>
                    <a:pt x="4" y="86"/>
                  </a:lnTo>
                  <a:lnTo>
                    <a:pt x="4" y="89"/>
                  </a:lnTo>
                  <a:lnTo>
                    <a:pt x="0" y="91"/>
                  </a:lnTo>
                  <a:lnTo>
                    <a:pt x="1" y="94"/>
                  </a:lnTo>
                  <a:lnTo>
                    <a:pt x="3" y="98"/>
                  </a:lnTo>
                  <a:lnTo>
                    <a:pt x="15" y="137"/>
                  </a:lnTo>
                  <a:lnTo>
                    <a:pt x="26" y="167"/>
                  </a:lnTo>
                  <a:lnTo>
                    <a:pt x="29" y="165"/>
                  </a:lnTo>
                  <a:lnTo>
                    <a:pt x="29" y="160"/>
                  </a:lnTo>
                  <a:lnTo>
                    <a:pt x="33" y="154"/>
                  </a:lnTo>
                  <a:lnTo>
                    <a:pt x="36" y="119"/>
                  </a:lnTo>
                  <a:lnTo>
                    <a:pt x="40" y="104"/>
                  </a:lnTo>
                  <a:lnTo>
                    <a:pt x="47" y="92"/>
                  </a:lnTo>
                  <a:lnTo>
                    <a:pt x="45" y="88"/>
                  </a:lnTo>
                  <a:lnTo>
                    <a:pt x="47" y="79"/>
                  </a:lnTo>
                  <a:lnTo>
                    <a:pt x="46" y="77"/>
                  </a:lnTo>
                  <a:lnTo>
                    <a:pt x="43" y="77"/>
                  </a:lnTo>
                  <a:lnTo>
                    <a:pt x="36" y="82"/>
                  </a:lnTo>
                  <a:lnTo>
                    <a:pt x="28" y="84"/>
                  </a:lnTo>
                  <a:lnTo>
                    <a:pt x="28" y="86"/>
                  </a:lnTo>
                  <a:lnTo>
                    <a:pt x="26" y="82"/>
                  </a:lnTo>
                  <a:lnTo>
                    <a:pt x="26" y="78"/>
                  </a:lnTo>
                  <a:lnTo>
                    <a:pt x="28" y="76"/>
                  </a:lnTo>
                  <a:lnTo>
                    <a:pt x="29" y="70"/>
                  </a:lnTo>
                  <a:lnTo>
                    <a:pt x="30" y="68"/>
                  </a:lnTo>
                  <a:lnTo>
                    <a:pt x="34" y="66"/>
                  </a:lnTo>
                  <a:lnTo>
                    <a:pt x="37" y="66"/>
                  </a:lnTo>
                  <a:lnTo>
                    <a:pt x="38" y="65"/>
                  </a:lnTo>
                  <a:lnTo>
                    <a:pt x="38" y="63"/>
                  </a:lnTo>
                  <a:lnTo>
                    <a:pt x="36" y="62"/>
                  </a:lnTo>
                  <a:lnTo>
                    <a:pt x="29" y="63"/>
                  </a:lnTo>
                  <a:lnTo>
                    <a:pt x="30" y="58"/>
                  </a:lnTo>
                  <a:lnTo>
                    <a:pt x="28" y="55"/>
                  </a:lnTo>
                  <a:lnTo>
                    <a:pt x="28" y="45"/>
                  </a:lnTo>
                  <a:lnTo>
                    <a:pt x="33" y="42"/>
                  </a:lnTo>
                  <a:lnTo>
                    <a:pt x="33" y="35"/>
                  </a:lnTo>
                  <a:lnTo>
                    <a:pt x="34" y="33"/>
                  </a:lnTo>
                  <a:lnTo>
                    <a:pt x="36" y="33"/>
                  </a:lnTo>
                  <a:lnTo>
                    <a:pt x="41" y="33"/>
                  </a:lnTo>
                  <a:lnTo>
                    <a:pt x="45" y="33"/>
                  </a:lnTo>
                  <a:lnTo>
                    <a:pt x="46" y="38"/>
                  </a:lnTo>
                  <a:lnTo>
                    <a:pt x="48" y="40"/>
                  </a:lnTo>
                  <a:lnTo>
                    <a:pt x="50" y="39"/>
                  </a:lnTo>
                  <a:lnTo>
                    <a:pt x="50" y="25"/>
                  </a:lnTo>
                  <a:lnTo>
                    <a:pt x="53" y="22"/>
                  </a:lnTo>
                  <a:lnTo>
                    <a:pt x="52" y="18"/>
                  </a:lnTo>
                  <a:lnTo>
                    <a:pt x="52" y="15"/>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39" name="Freeform 1463">
              <a:extLst>
                <a:ext uri="{FF2B5EF4-FFF2-40B4-BE49-F238E27FC236}">
                  <a16:creationId xmlns:a16="http://schemas.microsoft.com/office/drawing/2014/main" id="{01EF6E3B-C6E0-4E5A-8F9D-C64DA9EBE96C}"/>
                </a:ext>
              </a:extLst>
            </p:cNvPr>
            <p:cNvSpPr>
              <a:spLocks/>
            </p:cNvSpPr>
            <p:nvPr/>
          </p:nvSpPr>
          <p:spPr bwMode="auto">
            <a:xfrm>
              <a:off x="6993678" y="5669523"/>
              <a:ext cx="26586" cy="134487"/>
            </a:xfrm>
            <a:custGeom>
              <a:avLst/>
              <a:gdLst>
                <a:gd name="T0" fmla="*/ 11 w 12"/>
                <a:gd name="T1" fmla="*/ 58 h 59"/>
                <a:gd name="T2" fmla="*/ 12 w 12"/>
                <a:gd name="T3" fmla="*/ 59 h 59"/>
                <a:gd name="T4" fmla="*/ 12 w 12"/>
                <a:gd name="T5" fmla="*/ 0 h 59"/>
                <a:gd name="T6" fmla="*/ 0 w 12"/>
                <a:gd name="T7" fmla="*/ 9 h 59"/>
                <a:gd name="T8" fmla="*/ 11 w 12"/>
                <a:gd name="T9" fmla="*/ 58 h 59"/>
              </a:gdLst>
              <a:ahLst/>
              <a:cxnLst>
                <a:cxn ang="0">
                  <a:pos x="T0" y="T1"/>
                </a:cxn>
                <a:cxn ang="0">
                  <a:pos x="T2" y="T3"/>
                </a:cxn>
                <a:cxn ang="0">
                  <a:pos x="T4" y="T5"/>
                </a:cxn>
                <a:cxn ang="0">
                  <a:pos x="T6" y="T7"/>
                </a:cxn>
                <a:cxn ang="0">
                  <a:pos x="T8" y="T9"/>
                </a:cxn>
              </a:cxnLst>
              <a:rect l="0" t="0" r="r" b="b"/>
              <a:pathLst>
                <a:path w="12" h="59">
                  <a:moveTo>
                    <a:pt x="11" y="58"/>
                  </a:moveTo>
                  <a:lnTo>
                    <a:pt x="12" y="59"/>
                  </a:lnTo>
                  <a:lnTo>
                    <a:pt x="12" y="0"/>
                  </a:lnTo>
                  <a:lnTo>
                    <a:pt x="0" y="9"/>
                  </a:lnTo>
                  <a:lnTo>
                    <a:pt x="11" y="58"/>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40" name="Freeform 1464">
              <a:extLst>
                <a:ext uri="{FF2B5EF4-FFF2-40B4-BE49-F238E27FC236}">
                  <a16:creationId xmlns:a16="http://schemas.microsoft.com/office/drawing/2014/main" id="{CD8D0EA9-7269-4113-9D00-CCF7CDE4F3B8}"/>
                </a:ext>
              </a:extLst>
            </p:cNvPr>
            <p:cNvSpPr>
              <a:spLocks/>
            </p:cNvSpPr>
            <p:nvPr/>
          </p:nvSpPr>
          <p:spPr bwMode="auto">
            <a:xfrm>
              <a:off x="4391447" y="5289518"/>
              <a:ext cx="326843" cy="694330"/>
            </a:xfrm>
            <a:custGeom>
              <a:avLst/>
              <a:gdLst>
                <a:gd name="T0" fmla="*/ 141 w 144"/>
                <a:gd name="T1" fmla="*/ 183 h 305"/>
                <a:gd name="T2" fmla="*/ 133 w 144"/>
                <a:gd name="T3" fmla="*/ 184 h 305"/>
                <a:gd name="T4" fmla="*/ 131 w 144"/>
                <a:gd name="T5" fmla="*/ 178 h 305"/>
                <a:gd name="T6" fmla="*/ 123 w 144"/>
                <a:gd name="T7" fmla="*/ 166 h 305"/>
                <a:gd name="T8" fmla="*/ 114 w 144"/>
                <a:gd name="T9" fmla="*/ 167 h 305"/>
                <a:gd name="T10" fmla="*/ 109 w 144"/>
                <a:gd name="T11" fmla="*/ 164 h 305"/>
                <a:gd name="T12" fmla="*/ 100 w 144"/>
                <a:gd name="T13" fmla="*/ 163 h 305"/>
                <a:gd name="T14" fmla="*/ 91 w 144"/>
                <a:gd name="T15" fmla="*/ 150 h 305"/>
                <a:gd name="T16" fmla="*/ 99 w 144"/>
                <a:gd name="T17" fmla="*/ 144 h 305"/>
                <a:gd name="T18" fmla="*/ 100 w 144"/>
                <a:gd name="T19" fmla="*/ 134 h 305"/>
                <a:gd name="T20" fmla="*/ 110 w 144"/>
                <a:gd name="T21" fmla="*/ 128 h 305"/>
                <a:gd name="T22" fmla="*/ 122 w 144"/>
                <a:gd name="T23" fmla="*/ 119 h 305"/>
                <a:gd name="T24" fmla="*/ 131 w 144"/>
                <a:gd name="T25" fmla="*/ 107 h 305"/>
                <a:gd name="T26" fmla="*/ 135 w 144"/>
                <a:gd name="T27" fmla="*/ 87 h 305"/>
                <a:gd name="T28" fmla="*/ 128 w 144"/>
                <a:gd name="T29" fmla="*/ 73 h 305"/>
                <a:gd name="T30" fmla="*/ 120 w 144"/>
                <a:gd name="T31" fmla="*/ 68 h 305"/>
                <a:gd name="T32" fmla="*/ 113 w 144"/>
                <a:gd name="T33" fmla="*/ 52 h 305"/>
                <a:gd name="T34" fmla="*/ 121 w 144"/>
                <a:gd name="T35" fmla="*/ 39 h 305"/>
                <a:gd name="T36" fmla="*/ 136 w 144"/>
                <a:gd name="T37" fmla="*/ 20 h 305"/>
                <a:gd name="T38" fmla="*/ 128 w 144"/>
                <a:gd name="T39" fmla="*/ 12 h 305"/>
                <a:gd name="T40" fmla="*/ 121 w 144"/>
                <a:gd name="T41" fmla="*/ 20 h 305"/>
                <a:gd name="T42" fmla="*/ 113 w 144"/>
                <a:gd name="T43" fmla="*/ 26 h 305"/>
                <a:gd name="T44" fmla="*/ 106 w 144"/>
                <a:gd name="T45" fmla="*/ 15 h 305"/>
                <a:gd name="T46" fmla="*/ 102 w 144"/>
                <a:gd name="T47" fmla="*/ 6 h 305"/>
                <a:gd name="T48" fmla="*/ 91 w 144"/>
                <a:gd name="T49" fmla="*/ 1 h 305"/>
                <a:gd name="T50" fmla="*/ 75 w 144"/>
                <a:gd name="T51" fmla="*/ 1 h 305"/>
                <a:gd name="T52" fmla="*/ 59 w 144"/>
                <a:gd name="T53" fmla="*/ 8 h 305"/>
                <a:gd name="T54" fmla="*/ 52 w 144"/>
                <a:gd name="T55" fmla="*/ 15 h 305"/>
                <a:gd name="T56" fmla="*/ 48 w 144"/>
                <a:gd name="T57" fmla="*/ 20 h 305"/>
                <a:gd name="T58" fmla="*/ 41 w 144"/>
                <a:gd name="T59" fmla="*/ 27 h 305"/>
                <a:gd name="T60" fmla="*/ 33 w 144"/>
                <a:gd name="T61" fmla="*/ 36 h 305"/>
                <a:gd name="T62" fmla="*/ 38 w 144"/>
                <a:gd name="T63" fmla="*/ 40 h 305"/>
                <a:gd name="T64" fmla="*/ 34 w 144"/>
                <a:gd name="T65" fmla="*/ 68 h 305"/>
                <a:gd name="T66" fmla="*/ 36 w 144"/>
                <a:gd name="T67" fmla="*/ 88 h 305"/>
                <a:gd name="T68" fmla="*/ 38 w 144"/>
                <a:gd name="T69" fmla="*/ 97 h 305"/>
                <a:gd name="T70" fmla="*/ 32 w 144"/>
                <a:gd name="T71" fmla="*/ 122 h 305"/>
                <a:gd name="T72" fmla="*/ 18 w 144"/>
                <a:gd name="T73" fmla="*/ 138 h 305"/>
                <a:gd name="T74" fmla="*/ 9 w 144"/>
                <a:gd name="T75" fmla="*/ 143 h 305"/>
                <a:gd name="T76" fmla="*/ 1 w 144"/>
                <a:gd name="T77" fmla="*/ 150 h 305"/>
                <a:gd name="T78" fmla="*/ 1 w 144"/>
                <a:gd name="T79" fmla="*/ 155 h 305"/>
                <a:gd name="T80" fmla="*/ 8 w 144"/>
                <a:gd name="T81" fmla="*/ 179 h 305"/>
                <a:gd name="T82" fmla="*/ 24 w 144"/>
                <a:gd name="T83" fmla="*/ 188 h 305"/>
                <a:gd name="T84" fmla="*/ 30 w 144"/>
                <a:gd name="T85" fmla="*/ 214 h 305"/>
                <a:gd name="T86" fmla="*/ 58 w 144"/>
                <a:gd name="T87" fmla="*/ 231 h 305"/>
                <a:gd name="T88" fmla="*/ 60 w 144"/>
                <a:gd name="T89" fmla="*/ 231 h 305"/>
                <a:gd name="T90" fmla="*/ 71 w 144"/>
                <a:gd name="T91" fmla="*/ 303 h 305"/>
                <a:gd name="T92" fmla="*/ 81 w 144"/>
                <a:gd name="T93" fmla="*/ 305 h 305"/>
                <a:gd name="T94" fmla="*/ 96 w 144"/>
                <a:gd name="T95" fmla="*/ 293 h 305"/>
                <a:gd name="T96" fmla="*/ 100 w 144"/>
                <a:gd name="T97" fmla="*/ 281 h 305"/>
                <a:gd name="T98" fmla="*/ 97 w 144"/>
                <a:gd name="T99" fmla="*/ 256 h 305"/>
                <a:gd name="T100" fmla="*/ 108 w 144"/>
                <a:gd name="T101" fmla="*/ 247 h 305"/>
                <a:gd name="T102" fmla="*/ 117 w 144"/>
                <a:gd name="T103" fmla="*/ 235 h 305"/>
                <a:gd name="T104" fmla="*/ 141 w 144"/>
                <a:gd name="T105" fmla="*/ 219 h 305"/>
                <a:gd name="T106" fmla="*/ 144 w 144"/>
                <a:gd name="T107" fmla="*/ 188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 h="305">
                  <a:moveTo>
                    <a:pt x="144" y="185"/>
                  </a:moveTo>
                  <a:lnTo>
                    <a:pt x="141" y="183"/>
                  </a:lnTo>
                  <a:lnTo>
                    <a:pt x="137" y="184"/>
                  </a:lnTo>
                  <a:lnTo>
                    <a:pt x="133" y="184"/>
                  </a:lnTo>
                  <a:lnTo>
                    <a:pt x="131" y="180"/>
                  </a:lnTo>
                  <a:lnTo>
                    <a:pt x="131" y="178"/>
                  </a:lnTo>
                  <a:lnTo>
                    <a:pt x="126" y="166"/>
                  </a:lnTo>
                  <a:lnTo>
                    <a:pt x="123" y="166"/>
                  </a:lnTo>
                  <a:lnTo>
                    <a:pt x="116" y="171"/>
                  </a:lnTo>
                  <a:lnTo>
                    <a:pt x="114" y="167"/>
                  </a:lnTo>
                  <a:lnTo>
                    <a:pt x="112" y="163"/>
                  </a:lnTo>
                  <a:lnTo>
                    <a:pt x="109" y="164"/>
                  </a:lnTo>
                  <a:lnTo>
                    <a:pt x="104" y="164"/>
                  </a:lnTo>
                  <a:lnTo>
                    <a:pt x="100" y="163"/>
                  </a:lnTo>
                  <a:lnTo>
                    <a:pt x="93" y="157"/>
                  </a:lnTo>
                  <a:lnTo>
                    <a:pt x="91" y="150"/>
                  </a:lnTo>
                  <a:lnTo>
                    <a:pt x="91" y="143"/>
                  </a:lnTo>
                  <a:lnTo>
                    <a:pt x="99" y="144"/>
                  </a:lnTo>
                  <a:lnTo>
                    <a:pt x="99" y="139"/>
                  </a:lnTo>
                  <a:lnTo>
                    <a:pt x="100" y="134"/>
                  </a:lnTo>
                  <a:lnTo>
                    <a:pt x="105" y="132"/>
                  </a:lnTo>
                  <a:lnTo>
                    <a:pt x="110" y="128"/>
                  </a:lnTo>
                  <a:lnTo>
                    <a:pt x="113" y="127"/>
                  </a:lnTo>
                  <a:lnTo>
                    <a:pt x="122" y="119"/>
                  </a:lnTo>
                  <a:lnTo>
                    <a:pt x="126" y="115"/>
                  </a:lnTo>
                  <a:lnTo>
                    <a:pt x="131" y="107"/>
                  </a:lnTo>
                  <a:lnTo>
                    <a:pt x="137" y="93"/>
                  </a:lnTo>
                  <a:lnTo>
                    <a:pt x="135" y="87"/>
                  </a:lnTo>
                  <a:lnTo>
                    <a:pt x="133" y="76"/>
                  </a:lnTo>
                  <a:lnTo>
                    <a:pt x="128" y="73"/>
                  </a:lnTo>
                  <a:lnTo>
                    <a:pt x="126" y="69"/>
                  </a:lnTo>
                  <a:lnTo>
                    <a:pt x="120" y="68"/>
                  </a:lnTo>
                  <a:lnTo>
                    <a:pt x="116" y="62"/>
                  </a:lnTo>
                  <a:lnTo>
                    <a:pt x="113" y="52"/>
                  </a:lnTo>
                  <a:lnTo>
                    <a:pt x="115" y="43"/>
                  </a:lnTo>
                  <a:lnTo>
                    <a:pt x="121" y="39"/>
                  </a:lnTo>
                  <a:lnTo>
                    <a:pt x="128" y="36"/>
                  </a:lnTo>
                  <a:lnTo>
                    <a:pt x="136" y="20"/>
                  </a:lnTo>
                  <a:lnTo>
                    <a:pt x="133" y="12"/>
                  </a:lnTo>
                  <a:lnTo>
                    <a:pt x="128" y="12"/>
                  </a:lnTo>
                  <a:lnTo>
                    <a:pt x="124" y="17"/>
                  </a:lnTo>
                  <a:lnTo>
                    <a:pt x="121" y="20"/>
                  </a:lnTo>
                  <a:lnTo>
                    <a:pt x="115" y="23"/>
                  </a:lnTo>
                  <a:lnTo>
                    <a:pt x="113" y="26"/>
                  </a:lnTo>
                  <a:lnTo>
                    <a:pt x="105" y="23"/>
                  </a:lnTo>
                  <a:lnTo>
                    <a:pt x="106" y="15"/>
                  </a:lnTo>
                  <a:lnTo>
                    <a:pt x="103" y="10"/>
                  </a:lnTo>
                  <a:lnTo>
                    <a:pt x="102" y="6"/>
                  </a:lnTo>
                  <a:lnTo>
                    <a:pt x="103" y="4"/>
                  </a:lnTo>
                  <a:lnTo>
                    <a:pt x="91" y="1"/>
                  </a:lnTo>
                  <a:lnTo>
                    <a:pt x="83" y="0"/>
                  </a:lnTo>
                  <a:lnTo>
                    <a:pt x="75" y="1"/>
                  </a:lnTo>
                  <a:lnTo>
                    <a:pt x="68" y="4"/>
                  </a:lnTo>
                  <a:lnTo>
                    <a:pt x="59" y="8"/>
                  </a:lnTo>
                  <a:lnTo>
                    <a:pt x="54" y="12"/>
                  </a:lnTo>
                  <a:lnTo>
                    <a:pt x="52" y="15"/>
                  </a:lnTo>
                  <a:lnTo>
                    <a:pt x="49" y="16"/>
                  </a:lnTo>
                  <a:lnTo>
                    <a:pt x="48" y="20"/>
                  </a:lnTo>
                  <a:lnTo>
                    <a:pt x="45" y="23"/>
                  </a:lnTo>
                  <a:lnTo>
                    <a:pt x="41" y="27"/>
                  </a:lnTo>
                  <a:lnTo>
                    <a:pt x="34" y="33"/>
                  </a:lnTo>
                  <a:lnTo>
                    <a:pt x="33" y="36"/>
                  </a:lnTo>
                  <a:lnTo>
                    <a:pt x="37" y="37"/>
                  </a:lnTo>
                  <a:lnTo>
                    <a:pt x="38" y="40"/>
                  </a:lnTo>
                  <a:lnTo>
                    <a:pt x="34" y="61"/>
                  </a:lnTo>
                  <a:lnTo>
                    <a:pt x="34" y="68"/>
                  </a:lnTo>
                  <a:lnTo>
                    <a:pt x="35" y="73"/>
                  </a:lnTo>
                  <a:lnTo>
                    <a:pt x="36" y="88"/>
                  </a:lnTo>
                  <a:lnTo>
                    <a:pt x="38" y="93"/>
                  </a:lnTo>
                  <a:lnTo>
                    <a:pt x="38" y="97"/>
                  </a:lnTo>
                  <a:lnTo>
                    <a:pt x="35" y="114"/>
                  </a:lnTo>
                  <a:lnTo>
                    <a:pt x="32" y="122"/>
                  </a:lnTo>
                  <a:lnTo>
                    <a:pt x="19" y="130"/>
                  </a:lnTo>
                  <a:lnTo>
                    <a:pt x="18" y="138"/>
                  </a:lnTo>
                  <a:lnTo>
                    <a:pt x="12" y="140"/>
                  </a:lnTo>
                  <a:lnTo>
                    <a:pt x="9" y="143"/>
                  </a:lnTo>
                  <a:lnTo>
                    <a:pt x="8" y="145"/>
                  </a:lnTo>
                  <a:lnTo>
                    <a:pt x="1" y="150"/>
                  </a:lnTo>
                  <a:lnTo>
                    <a:pt x="0" y="150"/>
                  </a:lnTo>
                  <a:lnTo>
                    <a:pt x="1" y="155"/>
                  </a:lnTo>
                  <a:lnTo>
                    <a:pt x="4" y="163"/>
                  </a:lnTo>
                  <a:lnTo>
                    <a:pt x="8" y="179"/>
                  </a:lnTo>
                  <a:lnTo>
                    <a:pt x="21" y="185"/>
                  </a:lnTo>
                  <a:lnTo>
                    <a:pt x="24" y="188"/>
                  </a:lnTo>
                  <a:lnTo>
                    <a:pt x="30" y="202"/>
                  </a:lnTo>
                  <a:lnTo>
                    <a:pt x="30" y="214"/>
                  </a:lnTo>
                  <a:lnTo>
                    <a:pt x="42" y="222"/>
                  </a:lnTo>
                  <a:lnTo>
                    <a:pt x="58" y="231"/>
                  </a:lnTo>
                  <a:lnTo>
                    <a:pt x="60" y="231"/>
                  </a:lnTo>
                  <a:lnTo>
                    <a:pt x="60" y="231"/>
                  </a:lnTo>
                  <a:lnTo>
                    <a:pt x="68" y="279"/>
                  </a:lnTo>
                  <a:lnTo>
                    <a:pt x="71" y="303"/>
                  </a:lnTo>
                  <a:lnTo>
                    <a:pt x="72" y="305"/>
                  </a:lnTo>
                  <a:lnTo>
                    <a:pt x="81" y="305"/>
                  </a:lnTo>
                  <a:lnTo>
                    <a:pt x="89" y="300"/>
                  </a:lnTo>
                  <a:lnTo>
                    <a:pt x="96" y="293"/>
                  </a:lnTo>
                  <a:lnTo>
                    <a:pt x="100" y="288"/>
                  </a:lnTo>
                  <a:lnTo>
                    <a:pt x="100" y="281"/>
                  </a:lnTo>
                  <a:lnTo>
                    <a:pt x="96" y="263"/>
                  </a:lnTo>
                  <a:lnTo>
                    <a:pt x="97" y="256"/>
                  </a:lnTo>
                  <a:lnTo>
                    <a:pt x="100" y="250"/>
                  </a:lnTo>
                  <a:lnTo>
                    <a:pt x="108" y="247"/>
                  </a:lnTo>
                  <a:lnTo>
                    <a:pt x="114" y="242"/>
                  </a:lnTo>
                  <a:lnTo>
                    <a:pt x="117" y="235"/>
                  </a:lnTo>
                  <a:lnTo>
                    <a:pt x="137" y="222"/>
                  </a:lnTo>
                  <a:lnTo>
                    <a:pt x="141" y="219"/>
                  </a:lnTo>
                  <a:lnTo>
                    <a:pt x="144" y="212"/>
                  </a:lnTo>
                  <a:lnTo>
                    <a:pt x="144" y="188"/>
                  </a:lnTo>
                  <a:lnTo>
                    <a:pt x="144" y="185"/>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41" name="Freeform 1465">
              <a:extLst>
                <a:ext uri="{FF2B5EF4-FFF2-40B4-BE49-F238E27FC236}">
                  <a16:creationId xmlns:a16="http://schemas.microsoft.com/office/drawing/2014/main" id="{416251FE-58BB-4A7B-A762-D68F22104942}"/>
                </a:ext>
              </a:extLst>
            </p:cNvPr>
            <p:cNvSpPr>
              <a:spLocks/>
            </p:cNvSpPr>
            <p:nvPr/>
          </p:nvSpPr>
          <p:spPr bwMode="auto">
            <a:xfrm>
              <a:off x="6458845" y="5455281"/>
              <a:ext cx="189225" cy="112594"/>
            </a:xfrm>
            <a:custGeom>
              <a:avLst/>
              <a:gdLst>
                <a:gd name="T0" fmla="*/ 75 w 83"/>
                <a:gd name="T1" fmla="*/ 3 h 49"/>
                <a:gd name="T2" fmla="*/ 70 w 83"/>
                <a:gd name="T3" fmla="*/ 8 h 49"/>
                <a:gd name="T4" fmla="*/ 61 w 83"/>
                <a:gd name="T5" fmla="*/ 11 h 49"/>
                <a:gd name="T6" fmla="*/ 42 w 83"/>
                <a:gd name="T7" fmla="*/ 16 h 49"/>
                <a:gd name="T8" fmla="*/ 29 w 83"/>
                <a:gd name="T9" fmla="*/ 18 h 49"/>
                <a:gd name="T10" fmla="*/ 25 w 83"/>
                <a:gd name="T11" fmla="*/ 16 h 49"/>
                <a:gd name="T12" fmla="*/ 25 w 83"/>
                <a:gd name="T13" fmla="*/ 22 h 49"/>
                <a:gd name="T14" fmla="*/ 21 w 83"/>
                <a:gd name="T15" fmla="*/ 24 h 49"/>
                <a:gd name="T16" fmla="*/ 14 w 83"/>
                <a:gd name="T17" fmla="*/ 24 h 49"/>
                <a:gd name="T18" fmla="*/ 8 w 83"/>
                <a:gd name="T19" fmla="*/ 27 h 49"/>
                <a:gd name="T20" fmla="*/ 0 w 83"/>
                <a:gd name="T21" fmla="*/ 31 h 49"/>
                <a:gd name="T22" fmla="*/ 3 w 83"/>
                <a:gd name="T23" fmla="*/ 37 h 49"/>
                <a:gd name="T24" fmla="*/ 8 w 83"/>
                <a:gd name="T25" fmla="*/ 45 h 49"/>
                <a:gd name="T26" fmla="*/ 16 w 83"/>
                <a:gd name="T27" fmla="*/ 48 h 49"/>
                <a:gd name="T28" fmla="*/ 29 w 83"/>
                <a:gd name="T29" fmla="*/ 49 h 49"/>
                <a:gd name="T30" fmla="*/ 35 w 83"/>
                <a:gd name="T31" fmla="*/ 45 h 49"/>
                <a:gd name="T32" fmla="*/ 45 w 83"/>
                <a:gd name="T33" fmla="*/ 43 h 49"/>
                <a:gd name="T34" fmla="*/ 53 w 83"/>
                <a:gd name="T35" fmla="*/ 36 h 49"/>
                <a:gd name="T36" fmla="*/ 61 w 83"/>
                <a:gd name="T37" fmla="*/ 34 h 49"/>
                <a:gd name="T38" fmla="*/ 65 w 83"/>
                <a:gd name="T39" fmla="*/ 29 h 49"/>
                <a:gd name="T40" fmla="*/ 64 w 83"/>
                <a:gd name="T41" fmla="*/ 25 h 49"/>
                <a:gd name="T42" fmla="*/ 71 w 83"/>
                <a:gd name="T43" fmla="*/ 14 h 49"/>
                <a:gd name="T44" fmla="*/ 76 w 83"/>
                <a:gd name="T45" fmla="*/ 12 h 49"/>
                <a:gd name="T46" fmla="*/ 81 w 83"/>
                <a:gd name="T47" fmla="*/ 6 h 49"/>
                <a:gd name="T48" fmla="*/ 83 w 83"/>
                <a:gd name="T49" fmla="*/ 0 h 49"/>
                <a:gd name="T50" fmla="*/ 80 w 83"/>
                <a:gd name="T51" fmla="*/ 0 h 49"/>
                <a:gd name="T52" fmla="*/ 75 w 83"/>
                <a:gd name="T53" fmla="*/ 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3" h="49">
                  <a:moveTo>
                    <a:pt x="75" y="3"/>
                  </a:moveTo>
                  <a:lnTo>
                    <a:pt x="70" y="8"/>
                  </a:lnTo>
                  <a:lnTo>
                    <a:pt x="61" y="11"/>
                  </a:lnTo>
                  <a:lnTo>
                    <a:pt x="42" y="16"/>
                  </a:lnTo>
                  <a:lnTo>
                    <a:pt x="29" y="18"/>
                  </a:lnTo>
                  <a:lnTo>
                    <a:pt x="25" y="16"/>
                  </a:lnTo>
                  <a:lnTo>
                    <a:pt x="25" y="22"/>
                  </a:lnTo>
                  <a:lnTo>
                    <a:pt x="21" y="24"/>
                  </a:lnTo>
                  <a:lnTo>
                    <a:pt x="14" y="24"/>
                  </a:lnTo>
                  <a:lnTo>
                    <a:pt x="8" y="27"/>
                  </a:lnTo>
                  <a:lnTo>
                    <a:pt x="0" y="31"/>
                  </a:lnTo>
                  <a:lnTo>
                    <a:pt x="3" y="37"/>
                  </a:lnTo>
                  <a:lnTo>
                    <a:pt x="8" y="45"/>
                  </a:lnTo>
                  <a:lnTo>
                    <a:pt x="16" y="48"/>
                  </a:lnTo>
                  <a:lnTo>
                    <a:pt x="29" y="49"/>
                  </a:lnTo>
                  <a:lnTo>
                    <a:pt x="35" y="45"/>
                  </a:lnTo>
                  <a:lnTo>
                    <a:pt x="45" y="43"/>
                  </a:lnTo>
                  <a:lnTo>
                    <a:pt x="53" y="36"/>
                  </a:lnTo>
                  <a:lnTo>
                    <a:pt x="61" y="34"/>
                  </a:lnTo>
                  <a:lnTo>
                    <a:pt x="65" y="29"/>
                  </a:lnTo>
                  <a:lnTo>
                    <a:pt x="64" y="25"/>
                  </a:lnTo>
                  <a:lnTo>
                    <a:pt x="71" y="14"/>
                  </a:lnTo>
                  <a:lnTo>
                    <a:pt x="76" y="12"/>
                  </a:lnTo>
                  <a:lnTo>
                    <a:pt x="81" y="6"/>
                  </a:lnTo>
                  <a:lnTo>
                    <a:pt x="83" y="0"/>
                  </a:lnTo>
                  <a:lnTo>
                    <a:pt x="80" y="0"/>
                  </a:lnTo>
                  <a:lnTo>
                    <a:pt x="75" y="3"/>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42" name="Freeform 1466">
              <a:extLst>
                <a:ext uri="{FF2B5EF4-FFF2-40B4-BE49-F238E27FC236}">
                  <a16:creationId xmlns:a16="http://schemas.microsoft.com/office/drawing/2014/main" id="{73C72B3C-433F-4760-8486-CD243C42BC1C}"/>
                </a:ext>
              </a:extLst>
            </p:cNvPr>
            <p:cNvSpPr>
              <a:spLocks/>
            </p:cNvSpPr>
            <p:nvPr/>
          </p:nvSpPr>
          <p:spPr bwMode="auto">
            <a:xfrm>
              <a:off x="2643073" y="6090187"/>
              <a:ext cx="32841" cy="34404"/>
            </a:xfrm>
            <a:custGeom>
              <a:avLst/>
              <a:gdLst>
                <a:gd name="T0" fmla="*/ 9 w 14"/>
                <a:gd name="T1" fmla="*/ 4 h 15"/>
                <a:gd name="T2" fmla="*/ 2 w 14"/>
                <a:gd name="T3" fmla="*/ 8 h 15"/>
                <a:gd name="T4" fmla="*/ 0 w 14"/>
                <a:gd name="T5" fmla="*/ 11 h 15"/>
                <a:gd name="T6" fmla="*/ 0 w 14"/>
                <a:gd name="T7" fmla="*/ 15 h 15"/>
                <a:gd name="T8" fmla="*/ 6 w 14"/>
                <a:gd name="T9" fmla="*/ 12 h 15"/>
                <a:gd name="T10" fmla="*/ 9 w 14"/>
                <a:gd name="T11" fmla="*/ 10 h 15"/>
                <a:gd name="T12" fmla="*/ 12 w 14"/>
                <a:gd name="T13" fmla="*/ 7 h 15"/>
                <a:gd name="T14" fmla="*/ 14 w 14"/>
                <a:gd name="T15" fmla="*/ 1 h 15"/>
                <a:gd name="T16" fmla="*/ 10 w 14"/>
                <a:gd name="T17" fmla="*/ 0 h 15"/>
                <a:gd name="T18" fmla="*/ 9 w 14"/>
                <a:gd name="T19" fmla="*/ 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5">
                  <a:moveTo>
                    <a:pt x="9" y="4"/>
                  </a:moveTo>
                  <a:lnTo>
                    <a:pt x="2" y="8"/>
                  </a:lnTo>
                  <a:lnTo>
                    <a:pt x="0" y="11"/>
                  </a:lnTo>
                  <a:lnTo>
                    <a:pt x="0" y="15"/>
                  </a:lnTo>
                  <a:lnTo>
                    <a:pt x="6" y="12"/>
                  </a:lnTo>
                  <a:lnTo>
                    <a:pt x="9" y="10"/>
                  </a:lnTo>
                  <a:lnTo>
                    <a:pt x="12" y="7"/>
                  </a:lnTo>
                  <a:lnTo>
                    <a:pt x="14" y="1"/>
                  </a:lnTo>
                  <a:lnTo>
                    <a:pt x="10" y="0"/>
                  </a:lnTo>
                  <a:lnTo>
                    <a:pt x="9" y="4"/>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43" name="Freeform 1467">
              <a:extLst>
                <a:ext uri="{FF2B5EF4-FFF2-40B4-BE49-F238E27FC236}">
                  <a16:creationId xmlns:a16="http://schemas.microsoft.com/office/drawing/2014/main" id="{A38DE2F5-63A6-4DAE-A0A2-1B73D4C4BAA2}"/>
                </a:ext>
              </a:extLst>
            </p:cNvPr>
            <p:cNvSpPr>
              <a:spLocks/>
            </p:cNvSpPr>
            <p:nvPr/>
          </p:nvSpPr>
          <p:spPr bwMode="auto">
            <a:xfrm>
              <a:off x="5631573" y="4545146"/>
              <a:ext cx="520758" cy="325272"/>
            </a:xfrm>
            <a:custGeom>
              <a:avLst/>
              <a:gdLst>
                <a:gd name="T0" fmla="*/ 204 w 229"/>
                <a:gd name="T1" fmla="*/ 12 h 143"/>
                <a:gd name="T2" fmla="*/ 185 w 229"/>
                <a:gd name="T3" fmla="*/ 7 h 143"/>
                <a:gd name="T4" fmla="*/ 181 w 229"/>
                <a:gd name="T5" fmla="*/ 3 h 143"/>
                <a:gd name="T6" fmla="*/ 168 w 229"/>
                <a:gd name="T7" fmla="*/ 2 h 143"/>
                <a:gd name="T8" fmla="*/ 151 w 229"/>
                <a:gd name="T9" fmla="*/ 8 h 143"/>
                <a:gd name="T10" fmla="*/ 136 w 229"/>
                <a:gd name="T11" fmla="*/ 14 h 143"/>
                <a:gd name="T12" fmla="*/ 124 w 229"/>
                <a:gd name="T13" fmla="*/ 23 h 143"/>
                <a:gd name="T14" fmla="*/ 113 w 229"/>
                <a:gd name="T15" fmla="*/ 25 h 143"/>
                <a:gd name="T16" fmla="*/ 83 w 229"/>
                <a:gd name="T17" fmla="*/ 21 h 143"/>
                <a:gd name="T18" fmla="*/ 57 w 229"/>
                <a:gd name="T19" fmla="*/ 21 h 143"/>
                <a:gd name="T20" fmla="*/ 34 w 229"/>
                <a:gd name="T21" fmla="*/ 18 h 143"/>
                <a:gd name="T22" fmla="*/ 25 w 229"/>
                <a:gd name="T23" fmla="*/ 18 h 143"/>
                <a:gd name="T24" fmla="*/ 17 w 229"/>
                <a:gd name="T25" fmla="*/ 12 h 143"/>
                <a:gd name="T26" fmla="*/ 22 w 229"/>
                <a:gd name="T27" fmla="*/ 2 h 143"/>
                <a:gd name="T28" fmla="*/ 13 w 229"/>
                <a:gd name="T29" fmla="*/ 0 h 143"/>
                <a:gd name="T30" fmla="*/ 2 w 229"/>
                <a:gd name="T31" fmla="*/ 5 h 143"/>
                <a:gd name="T32" fmla="*/ 0 w 229"/>
                <a:gd name="T33" fmla="*/ 19 h 143"/>
                <a:gd name="T34" fmla="*/ 2 w 229"/>
                <a:gd name="T35" fmla="*/ 33 h 143"/>
                <a:gd name="T36" fmla="*/ 7 w 229"/>
                <a:gd name="T37" fmla="*/ 43 h 143"/>
                <a:gd name="T38" fmla="*/ 17 w 229"/>
                <a:gd name="T39" fmla="*/ 54 h 143"/>
                <a:gd name="T40" fmla="*/ 9 w 229"/>
                <a:gd name="T41" fmla="*/ 61 h 143"/>
                <a:gd name="T42" fmla="*/ 2 w 229"/>
                <a:gd name="T43" fmla="*/ 78 h 143"/>
                <a:gd name="T44" fmla="*/ 2 w 229"/>
                <a:gd name="T45" fmla="*/ 94 h 143"/>
                <a:gd name="T46" fmla="*/ 17 w 229"/>
                <a:gd name="T47" fmla="*/ 107 h 143"/>
                <a:gd name="T48" fmla="*/ 20 w 229"/>
                <a:gd name="T49" fmla="*/ 126 h 143"/>
                <a:gd name="T50" fmla="*/ 22 w 229"/>
                <a:gd name="T51" fmla="*/ 138 h 143"/>
                <a:gd name="T52" fmla="*/ 29 w 229"/>
                <a:gd name="T53" fmla="*/ 137 h 143"/>
                <a:gd name="T54" fmla="*/ 40 w 229"/>
                <a:gd name="T55" fmla="*/ 135 h 143"/>
                <a:gd name="T56" fmla="*/ 56 w 229"/>
                <a:gd name="T57" fmla="*/ 135 h 143"/>
                <a:gd name="T58" fmla="*/ 76 w 229"/>
                <a:gd name="T59" fmla="*/ 128 h 143"/>
                <a:gd name="T60" fmla="*/ 84 w 229"/>
                <a:gd name="T61" fmla="*/ 128 h 143"/>
                <a:gd name="T62" fmla="*/ 91 w 229"/>
                <a:gd name="T63" fmla="*/ 135 h 143"/>
                <a:gd name="T64" fmla="*/ 114 w 229"/>
                <a:gd name="T65" fmla="*/ 143 h 143"/>
                <a:gd name="T66" fmla="*/ 127 w 229"/>
                <a:gd name="T67" fmla="*/ 139 h 143"/>
                <a:gd name="T68" fmla="*/ 137 w 229"/>
                <a:gd name="T69" fmla="*/ 132 h 143"/>
                <a:gd name="T70" fmla="*/ 138 w 229"/>
                <a:gd name="T71" fmla="*/ 118 h 143"/>
                <a:gd name="T72" fmla="*/ 146 w 229"/>
                <a:gd name="T73" fmla="*/ 117 h 143"/>
                <a:gd name="T74" fmla="*/ 151 w 229"/>
                <a:gd name="T75" fmla="*/ 113 h 143"/>
                <a:gd name="T76" fmla="*/ 161 w 229"/>
                <a:gd name="T77" fmla="*/ 112 h 143"/>
                <a:gd name="T78" fmla="*/ 174 w 229"/>
                <a:gd name="T79" fmla="*/ 106 h 143"/>
                <a:gd name="T80" fmla="*/ 186 w 229"/>
                <a:gd name="T81" fmla="*/ 113 h 143"/>
                <a:gd name="T82" fmla="*/ 202 w 229"/>
                <a:gd name="T83" fmla="*/ 111 h 143"/>
                <a:gd name="T84" fmla="*/ 206 w 229"/>
                <a:gd name="T85" fmla="*/ 112 h 143"/>
                <a:gd name="T86" fmla="*/ 206 w 229"/>
                <a:gd name="T87" fmla="*/ 107 h 143"/>
                <a:gd name="T88" fmla="*/ 198 w 229"/>
                <a:gd name="T89" fmla="*/ 98 h 143"/>
                <a:gd name="T90" fmla="*/ 196 w 229"/>
                <a:gd name="T91" fmla="*/ 91 h 143"/>
                <a:gd name="T92" fmla="*/ 194 w 229"/>
                <a:gd name="T93" fmla="*/ 87 h 143"/>
                <a:gd name="T94" fmla="*/ 191 w 229"/>
                <a:gd name="T95" fmla="*/ 86 h 143"/>
                <a:gd name="T96" fmla="*/ 188 w 229"/>
                <a:gd name="T97" fmla="*/ 82 h 143"/>
                <a:gd name="T98" fmla="*/ 195 w 229"/>
                <a:gd name="T99" fmla="*/ 76 h 143"/>
                <a:gd name="T100" fmla="*/ 197 w 229"/>
                <a:gd name="T101" fmla="*/ 72 h 143"/>
                <a:gd name="T102" fmla="*/ 203 w 229"/>
                <a:gd name="T103" fmla="*/ 70 h 143"/>
                <a:gd name="T104" fmla="*/ 204 w 229"/>
                <a:gd name="T105" fmla="*/ 51 h 143"/>
                <a:gd name="T106" fmla="*/ 211 w 229"/>
                <a:gd name="T107" fmla="*/ 42 h 143"/>
                <a:gd name="T108" fmla="*/ 223 w 229"/>
                <a:gd name="T109" fmla="*/ 38 h 143"/>
                <a:gd name="T110" fmla="*/ 228 w 229"/>
                <a:gd name="T111" fmla="*/ 31 h 143"/>
                <a:gd name="T112" fmla="*/ 229 w 229"/>
                <a:gd name="T113" fmla="*/ 20 h 143"/>
                <a:gd name="T114" fmla="*/ 218 w 229"/>
                <a:gd name="T115" fmla="*/ 21 h 143"/>
                <a:gd name="T116" fmla="*/ 204 w 229"/>
                <a:gd name="T117" fmla="*/ 1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9" h="143">
                  <a:moveTo>
                    <a:pt x="204" y="12"/>
                  </a:moveTo>
                  <a:lnTo>
                    <a:pt x="185" y="7"/>
                  </a:lnTo>
                  <a:lnTo>
                    <a:pt x="181" y="3"/>
                  </a:lnTo>
                  <a:lnTo>
                    <a:pt x="168" y="2"/>
                  </a:lnTo>
                  <a:lnTo>
                    <a:pt x="151" y="8"/>
                  </a:lnTo>
                  <a:lnTo>
                    <a:pt x="136" y="14"/>
                  </a:lnTo>
                  <a:lnTo>
                    <a:pt x="124" y="23"/>
                  </a:lnTo>
                  <a:lnTo>
                    <a:pt x="113" y="25"/>
                  </a:lnTo>
                  <a:lnTo>
                    <a:pt x="83" y="21"/>
                  </a:lnTo>
                  <a:lnTo>
                    <a:pt x="57" y="21"/>
                  </a:lnTo>
                  <a:lnTo>
                    <a:pt x="34" y="18"/>
                  </a:lnTo>
                  <a:lnTo>
                    <a:pt x="25" y="18"/>
                  </a:lnTo>
                  <a:lnTo>
                    <a:pt x="17" y="12"/>
                  </a:lnTo>
                  <a:lnTo>
                    <a:pt x="22" y="2"/>
                  </a:lnTo>
                  <a:lnTo>
                    <a:pt x="13" y="0"/>
                  </a:lnTo>
                  <a:lnTo>
                    <a:pt x="2" y="5"/>
                  </a:lnTo>
                  <a:lnTo>
                    <a:pt x="0" y="19"/>
                  </a:lnTo>
                  <a:lnTo>
                    <a:pt x="2" y="33"/>
                  </a:lnTo>
                  <a:lnTo>
                    <a:pt x="7" y="43"/>
                  </a:lnTo>
                  <a:lnTo>
                    <a:pt x="17" y="54"/>
                  </a:lnTo>
                  <a:lnTo>
                    <a:pt x="9" y="61"/>
                  </a:lnTo>
                  <a:lnTo>
                    <a:pt x="2" y="78"/>
                  </a:lnTo>
                  <a:lnTo>
                    <a:pt x="2" y="94"/>
                  </a:lnTo>
                  <a:lnTo>
                    <a:pt x="17" y="107"/>
                  </a:lnTo>
                  <a:lnTo>
                    <a:pt x="20" y="126"/>
                  </a:lnTo>
                  <a:lnTo>
                    <a:pt x="22" y="138"/>
                  </a:lnTo>
                  <a:lnTo>
                    <a:pt x="29" y="137"/>
                  </a:lnTo>
                  <a:lnTo>
                    <a:pt x="40" y="135"/>
                  </a:lnTo>
                  <a:lnTo>
                    <a:pt x="56" y="135"/>
                  </a:lnTo>
                  <a:lnTo>
                    <a:pt x="76" y="128"/>
                  </a:lnTo>
                  <a:lnTo>
                    <a:pt x="84" y="128"/>
                  </a:lnTo>
                  <a:lnTo>
                    <a:pt x="91" y="135"/>
                  </a:lnTo>
                  <a:lnTo>
                    <a:pt x="114" y="143"/>
                  </a:lnTo>
                  <a:lnTo>
                    <a:pt x="127" y="139"/>
                  </a:lnTo>
                  <a:lnTo>
                    <a:pt x="137" y="132"/>
                  </a:lnTo>
                  <a:lnTo>
                    <a:pt x="138" y="118"/>
                  </a:lnTo>
                  <a:lnTo>
                    <a:pt x="146" y="117"/>
                  </a:lnTo>
                  <a:lnTo>
                    <a:pt x="151" y="113"/>
                  </a:lnTo>
                  <a:lnTo>
                    <a:pt x="161" y="112"/>
                  </a:lnTo>
                  <a:lnTo>
                    <a:pt x="174" y="106"/>
                  </a:lnTo>
                  <a:lnTo>
                    <a:pt x="186" y="113"/>
                  </a:lnTo>
                  <a:lnTo>
                    <a:pt x="202" y="111"/>
                  </a:lnTo>
                  <a:lnTo>
                    <a:pt x="206" y="112"/>
                  </a:lnTo>
                  <a:lnTo>
                    <a:pt x="206" y="107"/>
                  </a:lnTo>
                  <a:lnTo>
                    <a:pt x="198" y="98"/>
                  </a:lnTo>
                  <a:lnTo>
                    <a:pt x="196" y="91"/>
                  </a:lnTo>
                  <a:lnTo>
                    <a:pt x="194" y="87"/>
                  </a:lnTo>
                  <a:lnTo>
                    <a:pt x="191" y="86"/>
                  </a:lnTo>
                  <a:lnTo>
                    <a:pt x="188" y="82"/>
                  </a:lnTo>
                  <a:lnTo>
                    <a:pt x="195" y="76"/>
                  </a:lnTo>
                  <a:lnTo>
                    <a:pt x="197" y="72"/>
                  </a:lnTo>
                  <a:lnTo>
                    <a:pt x="203" y="70"/>
                  </a:lnTo>
                  <a:lnTo>
                    <a:pt x="204" y="51"/>
                  </a:lnTo>
                  <a:lnTo>
                    <a:pt x="211" y="42"/>
                  </a:lnTo>
                  <a:lnTo>
                    <a:pt x="223" y="38"/>
                  </a:lnTo>
                  <a:lnTo>
                    <a:pt x="228" y="31"/>
                  </a:lnTo>
                  <a:lnTo>
                    <a:pt x="229" y="20"/>
                  </a:lnTo>
                  <a:lnTo>
                    <a:pt x="218" y="21"/>
                  </a:lnTo>
                  <a:lnTo>
                    <a:pt x="204" y="12"/>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44" name="Freeform 1468">
              <a:extLst>
                <a:ext uri="{FF2B5EF4-FFF2-40B4-BE49-F238E27FC236}">
                  <a16:creationId xmlns:a16="http://schemas.microsoft.com/office/drawing/2014/main" id="{731B0007-C746-4854-A935-70A86555BCEB}"/>
                </a:ext>
              </a:extLst>
            </p:cNvPr>
            <p:cNvSpPr>
              <a:spLocks/>
            </p:cNvSpPr>
            <p:nvPr/>
          </p:nvSpPr>
          <p:spPr bwMode="auto">
            <a:xfrm>
              <a:off x="4974760" y="4421606"/>
              <a:ext cx="25021" cy="32839"/>
            </a:xfrm>
            <a:custGeom>
              <a:avLst/>
              <a:gdLst>
                <a:gd name="T0" fmla="*/ 4 w 11"/>
                <a:gd name="T1" fmla="*/ 7 h 14"/>
                <a:gd name="T2" fmla="*/ 3 w 11"/>
                <a:gd name="T3" fmla="*/ 0 h 14"/>
                <a:gd name="T4" fmla="*/ 1 w 11"/>
                <a:gd name="T5" fmla="*/ 3 h 14"/>
                <a:gd name="T6" fmla="*/ 0 w 11"/>
                <a:gd name="T7" fmla="*/ 9 h 14"/>
                <a:gd name="T8" fmla="*/ 1 w 11"/>
                <a:gd name="T9" fmla="*/ 10 h 14"/>
                <a:gd name="T10" fmla="*/ 5 w 11"/>
                <a:gd name="T11" fmla="*/ 11 h 14"/>
                <a:gd name="T12" fmla="*/ 11 w 11"/>
                <a:gd name="T13" fmla="*/ 14 h 14"/>
                <a:gd name="T14" fmla="*/ 10 w 11"/>
                <a:gd name="T15" fmla="*/ 10 h 14"/>
                <a:gd name="T16" fmla="*/ 4 w 11"/>
                <a:gd name="T17"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4">
                  <a:moveTo>
                    <a:pt x="4" y="7"/>
                  </a:moveTo>
                  <a:lnTo>
                    <a:pt x="3" y="0"/>
                  </a:lnTo>
                  <a:lnTo>
                    <a:pt x="1" y="3"/>
                  </a:lnTo>
                  <a:lnTo>
                    <a:pt x="0" y="9"/>
                  </a:lnTo>
                  <a:lnTo>
                    <a:pt x="1" y="10"/>
                  </a:lnTo>
                  <a:lnTo>
                    <a:pt x="5" y="11"/>
                  </a:lnTo>
                  <a:lnTo>
                    <a:pt x="11" y="14"/>
                  </a:lnTo>
                  <a:lnTo>
                    <a:pt x="10" y="10"/>
                  </a:lnTo>
                  <a:lnTo>
                    <a:pt x="4" y="7"/>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45" name="Freeform 1469">
              <a:extLst>
                <a:ext uri="{FF2B5EF4-FFF2-40B4-BE49-F238E27FC236}">
                  <a16:creationId xmlns:a16="http://schemas.microsoft.com/office/drawing/2014/main" id="{5E46FEBF-7DE2-4BCD-83FD-F98F11C660AE}"/>
                </a:ext>
              </a:extLst>
            </p:cNvPr>
            <p:cNvSpPr>
              <a:spLocks/>
            </p:cNvSpPr>
            <p:nvPr/>
          </p:nvSpPr>
          <p:spPr bwMode="auto">
            <a:xfrm>
              <a:off x="4959122" y="4429424"/>
              <a:ext cx="15638" cy="57861"/>
            </a:xfrm>
            <a:custGeom>
              <a:avLst/>
              <a:gdLst>
                <a:gd name="T0" fmla="*/ 5 w 7"/>
                <a:gd name="T1" fmla="*/ 11 h 26"/>
                <a:gd name="T2" fmla="*/ 4 w 7"/>
                <a:gd name="T3" fmla="*/ 6 h 26"/>
                <a:gd name="T4" fmla="*/ 4 w 7"/>
                <a:gd name="T5" fmla="*/ 2 h 26"/>
                <a:gd name="T6" fmla="*/ 2 w 7"/>
                <a:gd name="T7" fmla="*/ 0 h 26"/>
                <a:gd name="T8" fmla="*/ 1 w 7"/>
                <a:gd name="T9" fmla="*/ 1 h 26"/>
                <a:gd name="T10" fmla="*/ 1 w 7"/>
                <a:gd name="T11" fmla="*/ 2 h 26"/>
                <a:gd name="T12" fmla="*/ 4 w 7"/>
                <a:gd name="T13" fmla="*/ 8 h 26"/>
                <a:gd name="T14" fmla="*/ 4 w 7"/>
                <a:gd name="T15" fmla="*/ 11 h 26"/>
                <a:gd name="T16" fmla="*/ 0 w 7"/>
                <a:gd name="T17" fmla="*/ 14 h 26"/>
                <a:gd name="T18" fmla="*/ 0 w 7"/>
                <a:gd name="T19" fmla="*/ 15 h 26"/>
                <a:gd name="T20" fmla="*/ 7 w 7"/>
                <a:gd name="T21" fmla="*/ 26 h 26"/>
                <a:gd name="T22" fmla="*/ 5 w 7"/>
                <a:gd name="T23" fmla="*/ 17 h 26"/>
                <a:gd name="T24" fmla="*/ 5 w 7"/>
                <a:gd name="T25"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26">
                  <a:moveTo>
                    <a:pt x="5" y="11"/>
                  </a:moveTo>
                  <a:lnTo>
                    <a:pt x="4" y="6"/>
                  </a:lnTo>
                  <a:lnTo>
                    <a:pt x="4" y="2"/>
                  </a:lnTo>
                  <a:lnTo>
                    <a:pt x="2" y="0"/>
                  </a:lnTo>
                  <a:lnTo>
                    <a:pt x="1" y="1"/>
                  </a:lnTo>
                  <a:lnTo>
                    <a:pt x="1" y="2"/>
                  </a:lnTo>
                  <a:lnTo>
                    <a:pt x="4" y="8"/>
                  </a:lnTo>
                  <a:lnTo>
                    <a:pt x="4" y="11"/>
                  </a:lnTo>
                  <a:lnTo>
                    <a:pt x="0" y="14"/>
                  </a:lnTo>
                  <a:lnTo>
                    <a:pt x="0" y="15"/>
                  </a:lnTo>
                  <a:lnTo>
                    <a:pt x="7" y="26"/>
                  </a:lnTo>
                  <a:lnTo>
                    <a:pt x="5" y="17"/>
                  </a:lnTo>
                  <a:lnTo>
                    <a:pt x="5" y="11"/>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46" name="Freeform 1470">
              <a:extLst>
                <a:ext uri="{FF2B5EF4-FFF2-40B4-BE49-F238E27FC236}">
                  <a16:creationId xmlns:a16="http://schemas.microsoft.com/office/drawing/2014/main" id="{F094FFDD-B049-4FBC-B116-EE069B1555F0}"/>
                </a:ext>
              </a:extLst>
            </p:cNvPr>
            <p:cNvSpPr>
              <a:spLocks/>
            </p:cNvSpPr>
            <p:nvPr/>
          </p:nvSpPr>
          <p:spPr bwMode="auto">
            <a:xfrm>
              <a:off x="5135835" y="4631156"/>
              <a:ext cx="39097" cy="15638"/>
            </a:xfrm>
            <a:custGeom>
              <a:avLst/>
              <a:gdLst>
                <a:gd name="T0" fmla="*/ 10 w 17"/>
                <a:gd name="T1" fmla="*/ 2 h 7"/>
                <a:gd name="T2" fmla="*/ 2 w 17"/>
                <a:gd name="T3" fmla="*/ 0 h 7"/>
                <a:gd name="T4" fmla="*/ 0 w 17"/>
                <a:gd name="T5" fmla="*/ 0 h 7"/>
                <a:gd name="T6" fmla="*/ 2 w 17"/>
                <a:gd name="T7" fmla="*/ 6 h 7"/>
                <a:gd name="T8" fmla="*/ 9 w 17"/>
                <a:gd name="T9" fmla="*/ 7 h 7"/>
                <a:gd name="T10" fmla="*/ 16 w 17"/>
                <a:gd name="T11" fmla="*/ 6 h 7"/>
                <a:gd name="T12" fmla="*/ 17 w 17"/>
                <a:gd name="T13" fmla="*/ 5 h 7"/>
                <a:gd name="T14" fmla="*/ 16 w 17"/>
                <a:gd name="T15" fmla="*/ 4 h 7"/>
                <a:gd name="T16" fmla="*/ 10 w 17"/>
                <a:gd name="T1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7">
                  <a:moveTo>
                    <a:pt x="10" y="2"/>
                  </a:moveTo>
                  <a:lnTo>
                    <a:pt x="2" y="0"/>
                  </a:lnTo>
                  <a:lnTo>
                    <a:pt x="0" y="0"/>
                  </a:lnTo>
                  <a:lnTo>
                    <a:pt x="2" y="6"/>
                  </a:lnTo>
                  <a:lnTo>
                    <a:pt x="9" y="7"/>
                  </a:lnTo>
                  <a:lnTo>
                    <a:pt x="16" y="6"/>
                  </a:lnTo>
                  <a:lnTo>
                    <a:pt x="17" y="5"/>
                  </a:lnTo>
                  <a:lnTo>
                    <a:pt x="16" y="4"/>
                  </a:lnTo>
                  <a:lnTo>
                    <a:pt x="10" y="2"/>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47" name="Freeform 1471">
              <a:extLst>
                <a:ext uri="{FF2B5EF4-FFF2-40B4-BE49-F238E27FC236}">
                  <a16:creationId xmlns:a16="http://schemas.microsoft.com/office/drawing/2014/main" id="{4FCB16BA-6239-4817-B22C-64B6F2EE01C0}"/>
                </a:ext>
              </a:extLst>
            </p:cNvPr>
            <p:cNvSpPr>
              <a:spLocks/>
            </p:cNvSpPr>
            <p:nvPr/>
          </p:nvSpPr>
          <p:spPr bwMode="auto">
            <a:xfrm>
              <a:off x="5156166" y="4678070"/>
              <a:ext cx="37532" cy="9383"/>
            </a:xfrm>
            <a:custGeom>
              <a:avLst/>
              <a:gdLst>
                <a:gd name="T0" fmla="*/ 14 w 16"/>
                <a:gd name="T1" fmla="*/ 0 h 4"/>
                <a:gd name="T2" fmla="*/ 1 w 16"/>
                <a:gd name="T3" fmla="*/ 0 h 4"/>
                <a:gd name="T4" fmla="*/ 0 w 16"/>
                <a:gd name="T5" fmla="*/ 1 h 4"/>
                <a:gd name="T6" fmla="*/ 1 w 16"/>
                <a:gd name="T7" fmla="*/ 4 h 4"/>
                <a:gd name="T8" fmla="*/ 16 w 16"/>
                <a:gd name="T9" fmla="*/ 4 h 4"/>
                <a:gd name="T10" fmla="*/ 16 w 16"/>
                <a:gd name="T11" fmla="*/ 0 h 4"/>
                <a:gd name="T12" fmla="*/ 14 w 1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4" y="0"/>
                  </a:moveTo>
                  <a:lnTo>
                    <a:pt x="1" y="0"/>
                  </a:lnTo>
                  <a:lnTo>
                    <a:pt x="0" y="1"/>
                  </a:lnTo>
                  <a:lnTo>
                    <a:pt x="1" y="4"/>
                  </a:lnTo>
                  <a:lnTo>
                    <a:pt x="16" y="4"/>
                  </a:lnTo>
                  <a:lnTo>
                    <a:pt x="16" y="0"/>
                  </a:lnTo>
                  <a:lnTo>
                    <a:pt x="14" y="0"/>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48" name="Freeform 1472">
              <a:extLst>
                <a:ext uri="{FF2B5EF4-FFF2-40B4-BE49-F238E27FC236}">
                  <a16:creationId xmlns:a16="http://schemas.microsoft.com/office/drawing/2014/main" id="{F0AAE69F-ED1F-453A-93CE-BD6B06B6B4F4}"/>
                </a:ext>
              </a:extLst>
            </p:cNvPr>
            <p:cNvSpPr>
              <a:spLocks/>
            </p:cNvSpPr>
            <p:nvPr/>
          </p:nvSpPr>
          <p:spPr bwMode="auto">
            <a:xfrm>
              <a:off x="5193698" y="4670250"/>
              <a:ext cx="112597" cy="62552"/>
            </a:xfrm>
            <a:custGeom>
              <a:avLst/>
              <a:gdLst>
                <a:gd name="T0" fmla="*/ 48 w 50"/>
                <a:gd name="T1" fmla="*/ 20 h 28"/>
                <a:gd name="T2" fmla="*/ 42 w 50"/>
                <a:gd name="T3" fmla="*/ 19 h 28"/>
                <a:gd name="T4" fmla="*/ 37 w 50"/>
                <a:gd name="T5" fmla="*/ 13 h 28"/>
                <a:gd name="T6" fmla="*/ 32 w 50"/>
                <a:gd name="T7" fmla="*/ 12 h 28"/>
                <a:gd name="T8" fmla="*/ 27 w 50"/>
                <a:gd name="T9" fmla="*/ 8 h 28"/>
                <a:gd name="T10" fmla="*/ 27 w 50"/>
                <a:gd name="T11" fmla="*/ 4 h 28"/>
                <a:gd name="T12" fmla="*/ 21 w 50"/>
                <a:gd name="T13" fmla="*/ 4 h 28"/>
                <a:gd name="T14" fmla="*/ 17 w 50"/>
                <a:gd name="T15" fmla="*/ 6 h 28"/>
                <a:gd name="T16" fmla="*/ 14 w 50"/>
                <a:gd name="T17" fmla="*/ 6 h 28"/>
                <a:gd name="T18" fmla="*/ 10 w 50"/>
                <a:gd name="T19" fmla="*/ 2 h 28"/>
                <a:gd name="T20" fmla="*/ 3 w 50"/>
                <a:gd name="T21" fmla="*/ 0 h 28"/>
                <a:gd name="T22" fmla="*/ 0 w 50"/>
                <a:gd name="T23" fmla="*/ 3 h 28"/>
                <a:gd name="T24" fmla="*/ 8 w 50"/>
                <a:gd name="T25" fmla="*/ 5 h 28"/>
                <a:gd name="T26" fmla="*/ 19 w 50"/>
                <a:gd name="T27" fmla="*/ 12 h 28"/>
                <a:gd name="T28" fmla="*/ 30 w 50"/>
                <a:gd name="T29" fmla="*/ 13 h 28"/>
                <a:gd name="T30" fmla="*/ 50 w 50"/>
                <a:gd name="T31" fmla="*/ 28 h 28"/>
                <a:gd name="T32" fmla="*/ 50 w 50"/>
                <a:gd name="T33" fmla="*/ 23 h 28"/>
                <a:gd name="T34" fmla="*/ 48 w 50"/>
                <a:gd name="T35" fmla="*/ 23 h 28"/>
                <a:gd name="T36" fmla="*/ 48 w 50"/>
                <a:gd name="T37"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28">
                  <a:moveTo>
                    <a:pt x="48" y="20"/>
                  </a:moveTo>
                  <a:lnTo>
                    <a:pt x="42" y="19"/>
                  </a:lnTo>
                  <a:lnTo>
                    <a:pt x="37" y="13"/>
                  </a:lnTo>
                  <a:lnTo>
                    <a:pt x="32" y="12"/>
                  </a:lnTo>
                  <a:lnTo>
                    <a:pt x="27" y="8"/>
                  </a:lnTo>
                  <a:lnTo>
                    <a:pt x="27" y="4"/>
                  </a:lnTo>
                  <a:lnTo>
                    <a:pt x="21" y="4"/>
                  </a:lnTo>
                  <a:lnTo>
                    <a:pt x="17" y="6"/>
                  </a:lnTo>
                  <a:lnTo>
                    <a:pt x="14" y="6"/>
                  </a:lnTo>
                  <a:lnTo>
                    <a:pt x="10" y="2"/>
                  </a:lnTo>
                  <a:lnTo>
                    <a:pt x="3" y="0"/>
                  </a:lnTo>
                  <a:lnTo>
                    <a:pt x="0" y="3"/>
                  </a:lnTo>
                  <a:lnTo>
                    <a:pt x="8" y="5"/>
                  </a:lnTo>
                  <a:lnTo>
                    <a:pt x="19" y="12"/>
                  </a:lnTo>
                  <a:lnTo>
                    <a:pt x="30" y="13"/>
                  </a:lnTo>
                  <a:lnTo>
                    <a:pt x="50" y="28"/>
                  </a:lnTo>
                  <a:lnTo>
                    <a:pt x="50" y="23"/>
                  </a:lnTo>
                  <a:lnTo>
                    <a:pt x="48" y="23"/>
                  </a:lnTo>
                  <a:lnTo>
                    <a:pt x="48" y="20"/>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49" name="Freeform 1473">
              <a:extLst>
                <a:ext uri="{FF2B5EF4-FFF2-40B4-BE49-F238E27FC236}">
                  <a16:creationId xmlns:a16="http://schemas.microsoft.com/office/drawing/2014/main" id="{F9E735C1-8606-4E3E-9994-83C9A894C409}"/>
                </a:ext>
              </a:extLst>
            </p:cNvPr>
            <p:cNvSpPr>
              <a:spLocks/>
            </p:cNvSpPr>
            <p:nvPr/>
          </p:nvSpPr>
          <p:spPr bwMode="auto">
            <a:xfrm>
              <a:off x="4899696" y="4260533"/>
              <a:ext cx="486354" cy="415973"/>
            </a:xfrm>
            <a:custGeom>
              <a:avLst/>
              <a:gdLst>
                <a:gd name="T0" fmla="*/ 206 w 214"/>
                <a:gd name="T1" fmla="*/ 64 h 183"/>
                <a:gd name="T2" fmla="*/ 201 w 214"/>
                <a:gd name="T3" fmla="*/ 62 h 183"/>
                <a:gd name="T4" fmla="*/ 198 w 214"/>
                <a:gd name="T5" fmla="*/ 58 h 183"/>
                <a:gd name="T6" fmla="*/ 198 w 214"/>
                <a:gd name="T7" fmla="*/ 54 h 183"/>
                <a:gd name="T8" fmla="*/ 200 w 214"/>
                <a:gd name="T9" fmla="*/ 52 h 183"/>
                <a:gd name="T10" fmla="*/ 195 w 214"/>
                <a:gd name="T11" fmla="*/ 52 h 183"/>
                <a:gd name="T12" fmla="*/ 195 w 214"/>
                <a:gd name="T13" fmla="*/ 46 h 183"/>
                <a:gd name="T14" fmla="*/ 194 w 214"/>
                <a:gd name="T15" fmla="*/ 41 h 183"/>
                <a:gd name="T16" fmla="*/ 180 w 214"/>
                <a:gd name="T17" fmla="*/ 40 h 183"/>
                <a:gd name="T18" fmla="*/ 150 w 214"/>
                <a:gd name="T19" fmla="*/ 36 h 183"/>
                <a:gd name="T20" fmla="*/ 125 w 214"/>
                <a:gd name="T21" fmla="*/ 19 h 183"/>
                <a:gd name="T22" fmla="*/ 111 w 214"/>
                <a:gd name="T23" fmla="*/ 4 h 183"/>
                <a:gd name="T24" fmla="*/ 100 w 214"/>
                <a:gd name="T25" fmla="*/ 0 h 183"/>
                <a:gd name="T26" fmla="*/ 99 w 214"/>
                <a:gd name="T27" fmla="*/ 10 h 183"/>
                <a:gd name="T28" fmla="*/ 91 w 214"/>
                <a:gd name="T29" fmla="*/ 10 h 183"/>
                <a:gd name="T30" fmla="*/ 76 w 214"/>
                <a:gd name="T31" fmla="*/ 20 h 183"/>
                <a:gd name="T32" fmla="*/ 78 w 214"/>
                <a:gd name="T33" fmla="*/ 30 h 183"/>
                <a:gd name="T34" fmla="*/ 69 w 214"/>
                <a:gd name="T35" fmla="*/ 43 h 183"/>
                <a:gd name="T36" fmla="*/ 61 w 214"/>
                <a:gd name="T37" fmla="*/ 56 h 183"/>
                <a:gd name="T38" fmla="*/ 57 w 214"/>
                <a:gd name="T39" fmla="*/ 66 h 183"/>
                <a:gd name="T40" fmla="*/ 50 w 214"/>
                <a:gd name="T41" fmla="*/ 61 h 183"/>
                <a:gd name="T42" fmla="*/ 45 w 214"/>
                <a:gd name="T43" fmla="*/ 64 h 183"/>
                <a:gd name="T44" fmla="*/ 31 w 214"/>
                <a:gd name="T45" fmla="*/ 61 h 183"/>
                <a:gd name="T46" fmla="*/ 14 w 214"/>
                <a:gd name="T47" fmla="*/ 62 h 183"/>
                <a:gd name="T48" fmla="*/ 2 w 214"/>
                <a:gd name="T49" fmla="*/ 71 h 183"/>
                <a:gd name="T50" fmla="*/ 17 w 214"/>
                <a:gd name="T51" fmla="*/ 91 h 183"/>
                <a:gd name="T52" fmla="*/ 37 w 214"/>
                <a:gd name="T53" fmla="*/ 69 h 183"/>
                <a:gd name="T54" fmla="*/ 48 w 214"/>
                <a:gd name="T55" fmla="*/ 79 h 183"/>
                <a:gd name="T56" fmla="*/ 55 w 214"/>
                <a:gd name="T57" fmla="*/ 107 h 183"/>
                <a:gd name="T58" fmla="*/ 59 w 214"/>
                <a:gd name="T59" fmla="*/ 122 h 183"/>
                <a:gd name="T60" fmla="*/ 75 w 214"/>
                <a:gd name="T61" fmla="*/ 139 h 183"/>
                <a:gd name="T62" fmla="*/ 89 w 214"/>
                <a:gd name="T63" fmla="*/ 154 h 183"/>
                <a:gd name="T64" fmla="*/ 110 w 214"/>
                <a:gd name="T65" fmla="*/ 158 h 183"/>
                <a:gd name="T66" fmla="*/ 139 w 214"/>
                <a:gd name="T67" fmla="*/ 180 h 183"/>
                <a:gd name="T68" fmla="*/ 135 w 214"/>
                <a:gd name="T69" fmla="*/ 166 h 183"/>
                <a:gd name="T70" fmla="*/ 127 w 214"/>
                <a:gd name="T71" fmla="*/ 154 h 183"/>
                <a:gd name="T72" fmla="*/ 108 w 214"/>
                <a:gd name="T73" fmla="*/ 128 h 183"/>
                <a:gd name="T74" fmla="*/ 94 w 214"/>
                <a:gd name="T75" fmla="*/ 117 h 183"/>
                <a:gd name="T76" fmla="*/ 94 w 214"/>
                <a:gd name="T77" fmla="*/ 108 h 183"/>
                <a:gd name="T78" fmla="*/ 88 w 214"/>
                <a:gd name="T79" fmla="*/ 92 h 183"/>
                <a:gd name="T80" fmla="*/ 80 w 214"/>
                <a:gd name="T81" fmla="*/ 86 h 183"/>
                <a:gd name="T82" fmla="*/ 81 w 214"/>
                <a:gd name="T83" fmla="*/ 69 h 183"/>
                <a:gd name="T84" fmla="*/ 91 w 214"/>
                <a:gd name="T85" fmla="*/ 68 h 183"/>
                <a:gd name="T86" fmla="*/ 109 w 214"/>
                <a:gd name="T87" fmla="*/ 66 h 183"/>
                <a:gd name="T88" fmla="*/ 124 w 214"/>
                <a:gd name="T89" fmla="*/ 64 h 183"/>
                <a:gd name="T90" fmla="*/ 136 w 214"/>
                <a:gd name="T91" fmla="*/ 68 h 183"/>
                <a:gd name="T92" fmla="*/ 150 w 214"/>
                <a:gd name="T93" fmla="*/ 71 h 183"/>
                <a:gd name="T94" fmla="*/ 159 w 214"/>
                <a:gd name="T95" fmla="*/ 76 h 183"/>
                <a:gd name="T96" fmla="*/ 168 w 214"/>
                <a:gd name="T97" fmla="*/ 75 h 183"/>
                <a:gd name="T98" fmla="*/ 179 w 214"/>
                <a:gd name="T99" fmla="*/ 74 h 183"/>
                <a:gd name="T100" fmla="*/ 182 w 214"/>
                <a:gd name="T101" fmla="*/ 75 h 183"/>
                <a:gd name="T102" fmla="*/ 191 w 214"/>
                <a:gd name="T103" fmla="*/ 82 h 183"/>
                <a:gd name="T104" fmla="*/ 200 w 214"/>
                <a:gd name="T105" fmla="*/ 87 h 183"/>
                <a:gd name="T106" fmla="*/ 203 w 214"/>
                <a:gd name="T107" fmla="*/ 79 h 183"/>
                <a:gd name="T108" fmla="*/ 205 w 214"/>
                <a:gd name="T109" fmla="*/ 68 h 183"/>
                <a:gd name="T110" fmla="*/ 211 w 214"/>
                <a:gd name="T111" fmla="*/ 68 h 183"/>
                <a:gd name="T112" fmla="*/ 212 w 214"/>
                <a:gd name="T113" fmla="*/ 6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4" h="183">
                  <a:moveTo>
                    <a:pt x="212" y="65"/>
                  </a:moveTo>
                  <a:lnTo>
                    <a:pt x="210" y="65"/>
                  </a:lnTo>
                  <a:lnTo>
                    <a:pt x="206" y="64"/>
                  </a:lnTo>
                  <a:lnTo>
                    <a:pt x="204" y="64"/>
                  </a:lnTo>
                  <a:lnTo>
                    <a:pt x="202" y="63"/>
                  </a:lnTo>
                  <a:lnTo>
                    <a:pt x="201" y="62"/>
                  </a:lnTo>
                  <a:lnTo>
                    <a:pt x="199" y="62"/>
                  </a:lnTo>
                  <a:lnTo>
                    <a:pt x="198" y="61"/>
                  </a:lnTo>
                  <a:lnTo>
                    <a:pt x="198" y="58"/>
                  </a:lnTo>
                  <a:lnTo>
                    <a:pt x="198" y="57"/>
                  </a:lnTo>
                  <a:lnTo>
                    <a:pt x="198" y="56"/>
                  </a:lnTo>
                  <a:lnTo>
                    <a:pt x="198" y="54"/>
                  </a:lnTo>
                  <a:lnTo>
                    <a:pt x="199" y="54"/>
                  </a:lnTo>
                  <a:lnTo>
                    <a:pt x="201" y="53"/>
                  </a:lnTo>
                  <a:lnTo>
                    <a:pt x="200" y="52"/>
                  </a:lnTo>
                  <a:lnTo>
                    <a:pt x="199" y="51"/>
                  </a:lnTo>
                  <a:lnTo>
                    <a:pt x="196" y="51"/>
                  </a:lnTo>
                  <a:lnTo>
                    <a:pt x="195" y="52"/>
                  </a:lnTo>
                  <a:lnTo>
                    <a:pt x="193" y="51"/>
                  </a:lnTo>
                  <a:lnTo>
                    <a:pt x="193" y="50"/>
                  </a:lnTo>
                  <a:lnTo>
                    <a:pt x="195" y="46"/>
                  </a:lnTo>
                  <a:lnTo>
                    <a:pt x="194" y="44"/>
                  </a:lnTo>
                  <a:lnTo>
                    <a:pt x="193" y="43"/>
                  </a:lnTo>
                  <a:lnTo>
                    <a:pt x="194" y="41"/>
                  </a:lnTo>
                  <a:lnTo>
                    <a:pt x="194" y="39"/>
                  </a:lnTo>
                  <a:lnTo>
                    <a:pt x="189" y="34"/>
                  </a:lnTo>
                  <a:lnTo>
                    <a:pt x="180" y="40"/>
                  </a:lnTo>
                  <a:lnTo>
                    <a:pt x="171" y="42"/>
                  </a:lnTo>
                  <a:lnTo>
                    <a:pt x="160" y="43"/>
                  </a:lnTo>
                  <a:lnTo>
                    <a:pt x="150" y="36"/>
                  </a:lnTo>
                  <a:lnTo>
                    <a:pt x="143" y="33"/>
                  </a:lnTo>
                  <a:lnTo>
                    <a:pt x="135" y="23"/>
                  </a:lnTo>
                  <a:lnTo>
                    <a:pt x="125" y="19"/>
                  </a:lnTo>
                  <a:lnTo>
                    <a:pt x="118" y="9"/>
                  </a:lnTo>
                  <a:lnTo>
                    <a:pt x="111" y="5"/>
                  </a:lnTo>
                  <a:lnTo>
                    <a:pt x="111" y="4"/>
                  </a:lnTo>
                  <a:lnTo>
                    <a:pt x="109" y="5"/>
                  </a:lnTo>
                  <a:lnTo>
                    <a:pt x="102" y="0"/>
                  </a:lnTo>
                  <a:lnTo>
                    <a:pt x="100" y="0"/>
                  </a:lnTo>
                  <a:lnTo>
                    <a:pt x="98" y="2"/>
                  </a:lnTo>
                  <a:lnTo>
                    <a:pt x="98" y="6"/>
                  </a:lnTo>
                  <a:lnTo>
                    <a:pt x="99" y="10"/>
                  </a:lnTo>
                  <a:lnTo>
                    <a:pt x="99" y="11"/>
                  </a:lnTo>
                  <a:lnTo>
                    <a:pt x="95" y="10"/>
                  </a:lnTo>
                  <a:lnTo>
                    <a:pt x="91" y="10"/>
                  </a:lnTo>
                  <a:lnTo>
                    <a:pt x="91" y="13"/>
                  </a:lnTo>
                  <a:lnTo>
                    <a:pt x="89" y="16"/>
                  </a:lnTo>
                  <a:lnTo>
                    <a:pt x="76" y="20"/>
                  </a:lnTo>
                  <a:lnTo>
                    <a:pt x="73" y="23"/>
                  </a:lnTo>
                  <a:lnTo>
                    <a:pt x="73" y="25"/>
                  </a:lnTo>
                  <a:lnTo>
                    <a:pt x="78" y="30"/>
                  </a:lnTo>
                  <a:lnTo>
                    <a:pt x="78" y="38"/>
                  </a:lnTo>
                  <a:lnTo>
                    <a:pt x="75" y="43"/>
                  </a:lnTo>
                  <a:lnTo>
                    <a:pt x="69" y="43"/>
                  </a:lnTo>
                  <a:lnTo>
                    <a:pt x="63" y="50"/>
                  </a:lnTo>
                  <a:lnTo>
                    <a:pt x="65" y="53"/>
                  </a:lnTo>
                  <a:lnTo>
                    <a:pt x="61" y="56"/>
                  </a:lnTo>
                  <a:lnTo>
                    <a:pt x="63" y="64"/>
                  </a:lnTo>
                  <a:lnTo>
                    <a:pt x="59" y="66"/>
                  </a:lnTo>
                  <a:lnTo>
                    <a:pt x="57" y="66"/>
                  </a:lnTo>
                  <a:lnTo>
                    <a:pt x="54" y="63"/>
                  </a:lnTo>
                  <a:lnTo>
                    <a:pt x="50" y="63"/>
                  </a:lnTo>
                  <a:lnTo>
                    <a:pt x="50" y="61"/>
                  </a:lnTo>
                  <a:lnTo>
                    <a:pt x="48" y="61"/>
                  </a:lnTo>
                  <a:lnTo>
                    <a:pt x="48" y="63"/>
                  </a:lnTo>
                  <a:lnTo>
                    <a:pt x="45" y="64"/>
                  </a:lnTo>
                  <a:lnTo>
                    <a:pt x="37" y="51"/>
                  </a:lnTo>
                  <a:lnTo>
                    <a:pt x="35" y="51"/>
                  </a:lnTo>
                  <a:lnTo>
                    <a:pt x="31" y="61"/>
                  </a:lnTo>
                  <a:lnTo>
                    <a:pt x="19" y="62"/>
                  </a:lnTo>
                  <a:lnTo>
                    <a:pt x="15" y="58"/>
                  </a:lnTo>
                  <a:lnTo>
                    <a:pt x="14" y="62"/>
                  </a:lnTo>
                  <a:lnTo>
                    <a:pt x="4" y="62"/>
                  </a:lnTo>
                  <a:lnTo>
                    <a:pt x="0" y="58"/>
                  </a:lnTo>
                  <a:lnTo>
                    <a:pt x="2" y="71"/>
                  </a:lnTo>
                  <a:lnTo>
                    <a:pt x="11" y="89"/>
                  </a:lnTo>
                  <a:lnTo>
                    <a:pt x="14" y="92"/>
                  </a:lnTo>
                  <a:lnTo>
                    <a:pt x="17" y="91"/>
                  </a:lnTo>
                  <a:lnTo>
                    <a:pt x="25" y="78"/>
                  </a:lnTo>
                  <a:lnTo>
                    <a:pt x="30" y="66"/>
                  </a:lnTo>
                  <a:lnTo>
                    <a:pt x="37" y="69"/>
                  </a:lnTo>
                  <a:lnTo>
                    <a:pt x="43" y="75"/>
                  </a:lnTo>
                  <a:lnTo>
                    <a:pt x="45" y="75"/>
                  </a:lnTo>
                  <a:lnTo>
                    <a:pt x="48" y="79"/>
                  </a:lnTo>
                  <a:lnTo>
                    <a:pt x="49" y="86"/>
                  </a:lnTo>
                  <a:lnTo>
                    <a:pt x="49" y="96"/>
                  </a:lnTo>
                  <a:lnTo>
                    <a:pt x="55" y="107"/>
                  </a:lnTo>
                  <a:lnTo>
                    <a:pt x="69" y="117"/>
                  </a:lnTo>
                  <a:lnTo>
                    <a:pt x="61" y="119"/>
                  </a:lnTo>
                  <a:lnTo>
                    <a:pt x="59" y="122"/>
                  </a:lnTo>
                  <a:lnTo>
                    <a:pt x="60" y="125"/>
                  </a:lnTo>
                  <a:lnTo>
                    <a:pt x="67" y="135"/>
                  </a:lnTo>
                  <a:lnTo>
                    <a:pt x="75" y="139"/>
                  </a:lnTo>
                  <a:lnTo>
                    <a:pt x="79" y="144"/>
                  </a:lnTo>
                  <a:lnTo>
                    <a:pt x="86" y="147"/>
                  </a:lnTo>
                  <a:lnTo>
                    <a:pt x="89" y="154"/>
                  </a:lnTo>
                  <a:lnTo>
                    <a:pt x="90" y="158"/>
                  </a:lnTo>
                  <a:lnTo>
                    <a:pt x="102" y="158"/>
                  </a:lnTo>
                  <a:lnTo>
                    <a:pt x="110" y="158"/>
                  </a:lnTo>
                  <a:lnTo>
                    <a:pt x="122" y="163"/>
                  </a:lnTo>
                  <a:lnTo>
                    <a:pt x="132" y="170"/>
                  </a:lnTo>
                  <a:lnTo>
                    <a:pt x="139" y="180"/>
                  </a:lnTo>
                  <a:lnTo>
                    <a:pt x="145" y="183"/>
                  </a:lnTo>
                  <a:lnTo>
                    <a:pt x="150" y="181"/>
                  </a:lnTo>
                  <a:lnTo>
                    <a:pt x="135" y="166"/>
                  </a:lnTo>
                  <a:lnTo>
                    <a:pt x="134" y="158"/>
                  </a:lnTo>
                  <a:lnTo>
                    <a:pt x="132" y="155"/>
                  </a:lnTo>
                  <a:lnTo>
                    <a:pt x="127" y="154"/>
                  </a:lnTo>
                  <a:lnTo>
                    <a:pt x="114" y="140"/>
                  </a:lnTo>
                  <a:lnTo>
                    <a:pt x="114" y="137"/>
                  </a:lnTo>
                  <a:lnTo>
                    <a:pt x="108" y="128"/>
                  </a:lnTo>
                  <a:lnTo>
                    <a:pt x="103" y="127"/>
                  </a:lnTo>
                  <a:lnTo>
                    <a:pt x="98" y="119"/>
                  </a:lnTo>
                  <a:lnTo>
                    <a:pt x="94" y="117"/>
                  </a:lnTo>
                  <a:lnTo>
                    <a:pt x="95" y="113"/>
                  </a:lnTo>
                  <a:lnTo>
                    <a:pt x="97" y="112"/>
                  </a:lnTo>
                  <a:lnTo>
                    <a:pt x="94" y="108"/>
                  </a:lnTo>
                  <a:lnTo>
                    <a:pt x="94" y="104"/>
                  </a:lnTo>
                  <a:lnTo>
                    <a:pt x="90" y="100"/>
                  </a:lnTo>
                  <a:lnTo>
                    <a:pt x="88" y="92"/>
                  </a:lnTo>
                  <a:lnTo>
                    <a:pt x="84" y="91"/>
                  </a:lnTo>
                  <a:lnTo>
                    <a:pt x="80" y="87"/>
                  </a:lnTo>
                  <a:lnTo>
                    <a:pt x="80" y="86"/>
                  </a:lnTo>
                  <a:lnTo>
                    <a:pt x="82" y="85"/>
                  </a:lnTo>
                  <a:lnTo>
                    <a:pt x="81" y="81"/>
                  </a:lnTo>
                  <a:lnTo>
                    <a:pt x="81" y="69"/>
                  </a:lnTo>
                  <a:lnTo>
                    <a:pt x="86" y="65"/>
                  </a:lnTo>
                  <a:lnTo>
                    <a:pt x="91" y="66"/>
                  </a:lnTo>
                  <a:lnTo>
                    <a:pt x="91" y="68"/>
                  </a:lnTo>
                  <a:lnTo>
                    <a:pt x="100" y="78"/>
                  </a:lnTo>
                  <a:lnTo>
                    <a:pt x="102" y="78"/>
                  </a:lnTo>
                  <a:lnTo>
                    <a:pt x="109" y="66"/>
                  </a:lnTo>
                  <a:lnTo>
                    <a:pt x="121" y="68"/>
                  </a:lnTo>
                  <a:lnTo>
                    <a:pt x="123" y="64"/>
                  </a:lnTo>
                  <a:lnTo>
                    <a:pt x="124" y="64"/>
                  </a:lnTo>
                  <a:lnTo>
                    <a:pt x="133" y="70"/>
                  </a:lnTo>
                  <a:lnTo>
                    <a:pt x="135" y="70"/>
                  </a:lnTo>
                  <a:lnTo>
                    <a:pt x="136" y="68"/>
                  </a:lnTo>
                  <a:lnTo>
                    <a:pt x="139" y="71"/>
                  </a:lnTo>
                  <a:lnTo>
                    <a:pt x="149" y="73"/>
                  </a:lnTo>
                  <a:lnTo>
                    <a:pt x="150" y="71"/>
                  </a:lnTo>
                  <a:lnTo>
                    <a:pt x="151" y="71"/>
                  </a:lnTo>
                  <a:lnTo>
                    <a:pt x="157" y="76"/>
                  </a:lnTo>
                  <a:lnTo>
                    <a:pt x="159" y="76"/>
                  </a:lnTo>
                  <a:lnTo>
                    <a:pt x="162" y="71"/>
                  </a:lnTo>
                  <a:lnTo>
                    <a:pt x="165" y="71"/>
                  </a:lnTo>
                  <a:lnTo>
                    <a:pt x="168" y="75"/>
                  </a:lnTo>
                  <a:lnTo>
                    <a:pt x="169" y="75"/>
                  </a:lnTo>
                  <a:lnTo>
                    <a:pt x="171" y="73"/>
                  </a:lnTo>
                  <a:lnTo>
                    <a:pt x="179" y="74"/>
                  </a:lnTo>
                  <a:lnTo>
                    <a:pt x="181" y="77"/>
                  </a:lnTo>
                  <a:lnTo>
                    <a:pt x="183" y="76"/>
                  </a:lnTo>
                  <a:lnTo>
                    <a:pt x="182" y="75"/>
                  </a:lnTo>
                  <a:lnTo>
                    <a:pt x="188" y="75"/>
                  </a:lnTo>
                  <a:lnTo>
                    <a:pt x="192" y="79"/>
                  </a:lnTo>
                  <a:lnTo>
                    <a:pt x="191" y="82"/>
                  </a:lnTo>
                  <a:lnTo>
                    <a:pt x="191" y="84"/>
                  </a:lnTo>
                  <a:lnTo>
                    <a:pt x="194" y="87"/>
                  </a:lnTo>
                  <a:lnTo>
                    <a:pt x="200" y="87"/>
                  </a:lnTo>
                  <a:lnTo>
                    <a:pt x="204" y="84"/>
                  </a:lnTo>
                  <a:lnTo>
                    <a:pt x="205" y="80"/>
                  </a:lnTo>
                  <a:lnTo>
                    <a:pt x="203" y="79"/>
                  </a:lnTo>
                  <a:lnTo>
                    <a:pt x="202" y="73"/>
                  </a:lnTo>
                  <a:lnTo>
                    <a:pt x="204" y="70"/>
                  </a:lnTo>
                  <a:lnTo>
                    <a:pt x="205" y="68"/>
                  </a:lnTo>
                  <a:lnTo>
                    <a:pt x="206" y="67"/>
                  </a:lnTo>
                  <a:lnTo>
                    <a:pt x="209" y="68"/>
                  </a:lnTo>
                  <a:lnTo>
                    <a:pt x="211" y="68"/>
                  </a:lnTo>
                  <a:lnTo>
                    <a:pt x="214" y="67"/>
                  </a:lnTo>
                  <a:lnTo>
                    <a:pt x="213" y="66"/>
                  </a:lnTo>
                  <a:lnTo>
                    <a:pt x="212" y="65"/>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50" name="Freeform 1474">
              <a:extLst>
                <a:ext uri="{FF2B5EF4-FFF2-40B4-BE49-F238E27FC236}">
                  <a16:creationId xmlns:a16="http://schemas.microsoft.com/office/drawing/2014/main" id="{221A4AAC-A631-4367-83D0-4AB6658EA9B7}"/>
                </a:ext>
              </a:extLst>
            </p:cNvPr>
            <p:cNvSpPr>
              <a:spLocks/>
            </p:cNvSpPr>
            <p:nvPr/>
          </p:nvSpPr>
          <p:spPr bwMode="auto">
            <a:xfrm>
              <a:off x="5376667" y="4717165"/>
              <a:ext cx="143873" cy="325272"/>
            </a:xfrm>
            <a:custGeom>
              <a:avLst/>
              <a:gdLst>
                <a:gd name="T0" fmla="*/ 51 w 63"/>
                <a:gd name="T1" fmla="*/ 75 h 143"/>
                <a:gd name="T2" fmla="*/ 46 w 63"/>
                <a:gd name="T3" fmla="*/ 62 h 143"/>
                <a:gd name="T4" fmla="*/ 45 w 63"/>
                <a:gd name="T5" fmla="*/ 51 h 143"/>
                <a:gd name="T6" fmla="*/ 48 w 63"/>
                <a:gd name="T7" fmla="*/ 27 h 143"/>
                <a:gd name="T8" fmla="*/ 40 w 63"/>
                <a:gd name="T9" fmla="*/ 16 h 143"/>
                <a:gd name="T10" fmla="*/ 34 w 63"/>
                <a:gd name="T11" fmla="*/ 14 h 143"/>
                <a:gd name="T12" fmla="*/ 29 w 63"/>
                <a:gd name="T13" fmla="*/ 6 h 143"/>
                <a:gd name="T14" fmla="*/ 20 w 63"/>
                <a:gd name="T15" fmla="*/ 5 h 143"/>
                <a:gd name="T16" fmla="*/ 15 w 63"/>
                <a:gd name="T17" fmla="*/ 0 h 143"/>
                <a:gd name="T18" fmla="*/ 11 w 63"/>
                <a:gd name="T19" fmla="*/ 6 h 143"/>
                <a:gd name="T20" fmla="*/ 6 w 63"/>
                <a:gd name="T21" fmla="*/ 11 h 143"/>
                <a:gd name="T22" fmla="*/ 3 w 63"/>
                <a:gd name="T23" fmla="*/ 21 h 143"/>
                <a:gd name="T24" fmla="*/ 4 w 63"/>
                <a:gd name="T25" fmla="*/ 27 h 143"/>
                <a:gd name="T26" fmla="*/ 1 w 63"/>
                <a:gd name="T27" fmla="*/ 38 h 143"/>
                <a:gd name="T28" fmla="*/ 6 w 63"/>
                <a:gd name="T29" fmla="*/ 39 h 143"/>
                <a:gd name="T30" fmla="*/ 9 w 63"/>
                <a:gd name="T31" fmla="*/ 42 h 143"/>
                <a:gd name="T32" fmla="*/ 3 w 63"/>
                <a:gd name="T33" fmla="*/ 63 h 143"/>
                <a:gd name="T34" fmla="*/ 6 w 63"/>
                <a:gd name="T35" fmla="*/ 70 h 143"/>
                <a:gd name="T36" fmla="*/ 5 w 63"/>
                <a:gd name="T37" fmla="*/ 75 h 143"/>
                <a:gd name="T38" fmla="*/ 5 w 63"/>
                <a:gd name="T39" fmla="*/ 82 h 143"/>
                <a:gd name="T40" fmla="*/ 4 w 63"/>
                <a:gd name="T41" fmla="*/ 84 h 143"/>
                <a:gd name="T42" fmla="*/ 2 w 63"/>
                <a:gd name="T43" fmla="*/ 93 h 143"/>
                <a:gd name="T44" fmla="*/ 4 w 63"/>
                <a:gd name="T45" fmla="*/ 102 h 143"/>
                <a:gd name="T46" fmla="*/ 4 w 63"/>
                <a:gd name="T47" fmla="*/ 107 h 143"/>
                <a:gd name="T48" fmla="*/ 0 w 63"/>
                <a:gd name="T49" fmla="*/ 106 h 143"/>
                <a:gd name="T50" fmla="*/ 2 w 63"/>
                <a:gd name="T51" fmla="*/ 113 h 143"/>
                <a:gd name="T52" fmla="*/ 8 w 63"/>
                <a:gd name="T53" fmla="*/ 122 h 143"/>
                <a:gd name="T54" fmla="*/ 20 w 63"/>
                <a:gd name="T55" fmla="*/ 127 h 143"/>
                <a:gd name="T56" fmla="*/ 25 w 63"/>
                <a:gd name="T57" fmla="*/ 132 h 143"/>
                <a:gd name="T58" fmla="*/ 26 w 63"/>
                <a:gd name="T59" fmla="*/ 140 h 143"/>
                <a:gd name="T60" fmla="*/ 31 w 63"/>
                <a:gd name="T61" fmla="*/ 143 h 143"/>
                <a:gd name="T62" fmla="*/ 33 w 63"/>
                <a:gd name="T63" fmla="*/ 143 h 143"/>
                <a:gd name="T64" fmla="*/ 38 w 63"/>
                <a:gd name="T65" fmla="*/ 139 h 143"/>
                <a:gd name="T66" fmla="*/ 41 w 63"/>
                <a:gd name="T67" fmla="*/ 134 h 143"/>
                <a:gd name="T68" fmla="*/ 42 w 63"/>
                <a:gd name="T69" fmla="*/ 127 h 143"/>
                <a:gd name="T70" fmla="*/ 49 w 63"/>
                <a:gd name="T71" fmla="*/ 122 h 143"/>
                <a:gd name="T72" fmla="*/ 56 w 63"/>
                <a:gd name="T73" fmla="*/ 110 h 143"/>
                <a:gd name="T74" fmla="*/ 63 w 63"/>
                <a:gd name="T75" fmla="*/ 103 h 143"/>
                <a:gd name="T76" fmla="*/ 63 w 63"/>
                <a:gd name="T77" fmla="*/ 94 h 143"/>
                <a:gd name="T78" fmla="*/ 62 w 63"/>
                <a:gd name="T79" fmla="*/ 86 h 143"/>
                <a:gd name="T80" fmla="*/ 51 w 63"/>
                <a:gd name="T81" fmla="*/ 7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3" h="143">
                  <a:moveTo>
                    <a:pt x="51" y="75"/>
                  </a:moveTo>
                  <a:lnTo>
                    <a:pt x="46" y="62"/>
                  </a:lnTo>
                  <a:lnTo>
                    <a:pt x="45" y="51"/>
                  </a:lnTo>
                  <a:lnTo>
                    <a:pt x="48" y="27"/>
                  </a:lnTo>
                  <a:lnTo>
                    <a:pt x="40" y="16"/>
                  </a:lnTo>
                  <a:lnTo>
                    <a:pt x="34" y="14"/>
                  </a:lnTo>
                  <a:lnTo>
                    <a:pt x="29" y="6"/>
                  </a:lnTo>
                  <a:lnTo>
                    <a:pt x="20" y="5"/>
                  </a:lnTo>
                  <a:lnTo>
                    <a:pt x="15" y="0"/>
                  </a:lnTo>
                  <a:lnTo>
                    <a:pt x="11" y="6"/>
                  </a:lnTo>
                  <a:lnTo>
                    <a:pt x="6" y="11"/>
                  </a:lnTo>
                  <a:lnTo>
                    <a:pt x="3" y="21"/>
                  </a:lnTo>
                  <a:lnTo>
                    <a:pt x="4" y="27"/>
                  </a:lnTo>
                  <a:lnTo>
                    <a:pt x="1" y="38"/>
                  </a:lnTo>
                  <a:lnTo>
                    <a:pt x="6" y="39"/>
                  </a:lnTo>
                  <a:lnTo>
                    <a:pt x="9" y="42"/>
                  </a:lnTo>
                  <a:lnTo>
                    <a:pt x="3" y="63"/>
                  </a:lnTo>
                  <a:lnTo>
                    <a:pt x="6" y="70"/>
                  </a:lnTo>
                  <a:lnTo>
                    <a:pt x="5" y="75"/>
                  </a:lnTo>
                  <a:lnTo>
                    <a:pt x="5" y="82"/>
                  </a:lnTo>
                  <a:lnTo>
                    <a:pt x="4" y="84"/>
                  </a:lnTo>
                  <a:lnTo>
                    <a:pt x="2" y="93"/>
                  </a:lnTo>
                  <a:lnTo>
                    <a:pt x="4" y="102"/>
                  </a:lnTo>
                  <a:lnTo>
                    <a:pt x="4" y="107"/>
                  </a:lnTo>
                  <a:lnTo>
                    <a:pt x="0" y="106"/>
                  </a:lnTo>
                  <a:lnTo>
                    <a:pt x="2" y="113"/>
                  </a:lnTo>
                  <a:lnTo>
                    <a:pt x="8" y="122"/>
                  </a:lnTo>
                  <a:lnTo>
                    <a:pt x="20" y="127"/>
                  </a:lnTo>
                  <a:lnTo>
                    <a:pt x="25" y="132"/>
                  </a:lnTo>
                  <a:lnTo>
                    <a:pt x="26" y="140"/>
                  </a:lnTo>
                  <a:lnTo>
                    <a:pt x="31" y="143"/>
                  </a:lnTo>
                  <a:lnTo>
                    <a:pt x="33" y="143"/>
                  </a:lnTo>
                  <a:lnTo>
                    <a:pt x="38" y="139"/>
                  </a:lnTo>
                  <a:lnTo>
                    <a:pt x="41" y="134"/>
                  </a:lnTo>
                  <a:lnTo>
                    <a:pt x="42" y="127"/>
                  </a:lnTo>
                  <a:lnTo>
                    <a:pt x="49" y="122"/>
                  </a:lnTo>
                  <a:lnTo>
                    <a:pt x="56" y="110"/>
                  </a:lnTo>
                  <a:lnTo>
                    <a:pt x="63" y="103"/>
                  </a:lnTo>
                  <a:lnTo>
                    <a:pt x="63" y="94"/>
                  </a:lnTo>
                  <a:lnTo>
                    <a:pt x="62" y="86"/>
                  </a:lnTo>
                  <a:lnTo>
                    <a:pt x="51" y="75"/>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51" name="Freeform 1475">
              <a:extLst>
                <a:ext uri="{FF2B5EF4-FFF2-40B4-BE49-F238E27FC236}">
                  <a16:creationId xmlns:a16="http://schemas.microsoft.com/office/drawing/2014/main" id="{7DFCD957-93BB-4E16-BDBB-2484152FA846}"/>
                </a:ext>
              </a:extLst>
            </p:cNvPr>
            <p:cNvSpPr>
              <a:spLocks/>
            </p:cNvSpPr>
            <p:nvPr/>
          </p:nvSpPr>
          <p:spPr bwMode="auto">
            <a:xfrm>
              <a:off x="5515849" y="2942244"/>
              <a:ext cx="480099" cy="369058"/>
            </a:xfrm>
            <a:custGeom>
              <a:avLst/>
              <a:gdLst>
                <a:gd name="T0" fmla="*/ 200 w 211"/>
                <a:gd name="T1" fmla="*/ 65 h 162"/>
                <a:gd name="T2" fmla="*/ 205 w 211"/>
                <a:gd name="T3" fmla="*/ 58 h 162"/>
                <a:gd name="T4" fmla="*/ 209 w 211"/>
                <a:gd name="T5" fmla="*/ 52 h 162"/>
                <a:gd name="T6" fmla="*/ 204 w 211"/>
                <a:gd name="T7" fmla="*/ 49 h 162"/>
                <a:gd name="T8" fmla="*/ 187 w 211"/>
                <a:gd name="T9" fmla="*/ 32 h 162"/>
                <a:gd name="T10" fmla="*/ 159 w 211"/>
                <a:gd name="T11" fmla="*/ 21 h 162"/>
                <a:gd name="T12" fmla="*/ 147 w 211"/>
                <a:gd name="T13" fmla="*/ 3 h 162"/>
                <a:gd name="T14" fmla="*/ 138 w 211"/>
                <a:gd name="T15" fmla="*/ 1 h 162"/>
                <a:gd name="T16" fmla="*/ 121 w 211"/>
                <a:gd name="T17" fmla="*/ 12 h 162"/>
                <a:gd name="T18" fmla="*/ 94 w 211"/>
                <a:gd name="T19" fmla="*/ 4 h 162"/>
                <a:gd name="T20" fmla="*/ 79 w 211"/>
                <a:gd name="T21" fmla="*/ 4 h 162"/>
                <a:gd name="T22" fmla="*/ 69 w 211"/>
                <a:gd name="T23" fmla="*/ 5 h 162"/>
                <a:gd name="T24" fmla="*/ 58 w 211"/>
                <a:gd name="T25" fmla="*/ 2 h 162"/>
                <a:gd name="T26" fmla="*/ 43 w 211"/>
                <a:gd name="T27" fmla="*/ 2 h 162"/>
                <a:gd name="T28" fmla="*/ 18 w 211"/>
                <a:gd name="T29" fmla="*/ 13 h 162"/>
                <a:gd name="T30" fmla="*/ 7 w 211"/>
                <a:gd name="T31" fmla="*/ 25 h 162"/>
                <a:gd name="T32" fmla="*/ 2 w 211"/>
                <a:gd name="T33" fmla="*/ 38 h 162"/>
                <a:gd name="T34" fmla="*/ 3 w 211"/>
                <a:gd name="T35" fmla="*/ 51 h 162"/>
                <a:gd name="T36" fmla="*/ 2 w 211"/>
                <a:gd name="T37" fmla="*/ 42 h 162"/>
                <a:gd name="T38" fmla="*/ 3 w 211"/>
                <a:gd name="T39" fmla="*/ 42 h 162"/>
                <a:gd name="T40" fmla="*/ 8 w 211"/>
                <a:gd name="T41" fmla="*/ 62 h 162"/>
                <a:gd name="T42" fmla="*/ 8 w 211"/>
                <a:gd name="T43" fmla="*/ 73 h 162"/>
                <a:gd name="T44" fmla="*/ 10 w 211"/>
                <a:gd name="T45" fmla="*/ 79 h 162"/>
                <a:gd name="T46" fmla="*/ 21 w 211"/>
                <a:gd name="T47" fmla="*/ 80 h 162"/>
                <a:gd name="T48" fmla="*/ 30 w 211"/>
                <a:gd name="T49" fmla="*/ 85 h 162"/>
                <a:gd name="T50" fmla="*/ 46 w 211"/>
                <a:gd name="T51" fmla="*/ 88 h 162"/>
                <a:gd name="T52" fmla="*/ 62 w 211"/>
                <a:gd name="T53" fmla="*/ 91 h 162"/>
                <a:gd name="T54" fmla="*/ 65 w 211"/>
                <a:gd name="T55" fmla="*/ 116 h 162"/>
                <a:gd name="T56" fmla="*/ 66 w 211"/>
                <a:gd name="T57" fmla="*/ 133 h 162"/>
                <a:gd name="T58" fmla="*/ 88 w 211"/>
                <a:gd name="T59" fmla="*/ 147 h 162"/>
                <a:gd name="T60" fmla="*/ 91 w 211"/>
                <a:gd name="T61" fmla="*/ 160 h 162"/>
                <a:gd name="T62" fmla="*/ 111 w 211"/>
                <a:gd name="T63" fmla="*/ 160 h 162"/>
                <a:gd name="T64" fmla="*/ 126 w 211"/>
                <a:gd name="T65" fmla="*/ 159 h 162"/>
                <a:gd name="T66" fmla="*/ 135 w 211"/>
                <a:gd name="T67" fmla="*/ 157 h 162"/>
                <a:gd name="T68" fmla="*/ 138 w 211"/>
                <a:gd name="T69" fmla="*/ 148 h 162"/>
                <a:gd name="T70" fmla="*/ 148 w 211"/>
                <a:gd name="T71" fmla="*/ 145 h 162"/>
                <a:gd name="T72" fmla="*/ 157 w 211"/>
                <a:gd name="T73" fmla="*/ 139 h 162"/>
                <a:gd name="T74" fmla="*/ 165 w 211"/>
                <a:gd name="T75" fmla="*/ 144 h 162"/>
                <a:gd name="T76" fmla="*/ 175 w 211"/>
                <a:gd name="T77" fmla="*/ 145 h 162"/>
                <a:gd name="T78" fmla="*/ 170 w 211"/>
                <a:gd name="T79" fmla="*/ 136 h 162"/>
                <a:gd name="T80" fmla="*/ 169 w 211"/>
                <a:gd name="T81" fmla="*/ 126 h 162"/>
                <a:gd name="T82" fmla="*/ 176 w 211"/>
                <a:gd name="T83" fmla="*/ 111 h 162"/>
                <a:gd name="T84" fmla="*/ 177 w 211"/>
                <a:gd name="T85" fmla="*/ 101 h 162"/>
                <a:gd name="T86" fmla="*/ 182 w 211"/>
                <a:gd name="T87" fmla="*/ 93 h 162"/>
                <a:gd name="T88" fmla="*/ 192 w 211"/>
                <a:gd name="T89" fmla="*/ 87 h 162"/>
                <a:gd name="T90" fmla="*/ 205 w 211"/>
                <a:gd name="T91" fmla="*/ 85 h 162"/>
                <a:gd name="T92" fmla="*/ 206 w 211"/>
                <a:gd name="T93" fmla="*/ 71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11" h="162">
                  <a:moveTo>
                    <a:pt x="201" y="71"/>
                  </a:moveTo>
                  <a:lnTo>
                    <a:pt x="200" y="65"/>
                  </a:lnTo>
                  <a:lnTo>
                    <a:pt x="201" y="60"/>
                  </a:lnTo>
                  <a:lnTo>
                    <a:pt x="205" y="58"/>
                  </a:lnTo>
                  <a:lnTo>
                    <a:pt x="209" y="55"/>
                  </a:lnTo>
                  <a:lnTo>
                    <a:pt x="209" y="52"/>
                  </a:lnTo>
                  <a:lnTo>
                    <a:pt x="209" y="52"/>
                  </a:lnTo>
                  <a:lnTo>
                    <a:pt x="204" y="49"/>
                  </a:lnTo>
                  <a:lnTo>
                    <a:pt x="200" y="47"/>
                  </a:lnTo>
                  <a:lnTo>
                    <a:pt x="187" y="32"/>
                  </a:lnTo>
                  <a:lnTo>
                    <a:pt x="169" y="19"/>
                  </a:lnTo>
                  <a:lnTo>
                    <a:pt x="159" y="21"/>
                  </a:lnTo>
                  <a:lnTo>
                    <a:pt x="154" y="18"/>
                  </a:lnTo>
                  <a:lnTo>
                    <a:pt x="147" y="3"/>
                  </a:lnTo>
                  <a:lnTo>
                    <a:pt x="144" y="0"/>
                  </a:lnTo>
                  <a:lnTo>
                    <a:pt x="138" y="1"/>
                  </a:lnTo>
                  <a:lnTo>
                    <a:pt x="131" y="10"/>
                  </a:lnTo>
                  <a:lnTo>
                    <a:pt x="121" y="12"/>
                  </a:lnTo>
                  <a:lnTo>
                    <a:pt x="100" y="4"/>
                  </a:lnTo>
                  <a:lnTo>
                    <a:pt x="94" y="4"/>
                  </a:lnTo>
                  <a:lnTo>
                    <a:pt x="83" y="3"/>
                  </a:lnTo>
                  <a:lnTo>
                    <a:pt x="79" y="4"/>
                  </a:lnTo>
                  <a:lnTo>
                    <a:pt x="74" y="3"/>
                  </a:lnTo>
                  <a:lnTo>
                    <a:pt x="69" y="5"/>
                  </a:lnTo>
                  <a:lnTo>
                    <a:pt x="64" y="5"/>
                  </a:lnTo>
                  <a:lnTo>
                    <a:pt x="58" y="2"/>
                  </a:lnTo>
                  <a:lnTo>
                    <a:pt x="54" y="2"/>
                  </a:lnTo>
                  <a:lnTo>
                    <a:pt x="43" y="2"/>
                  </a:lnTo>
                  <a:lnTo>
                    <a:pt x="28" y="7"/>
                  </a:lnTo>
                  <a:lnTo>
                    <a:pt x="18" y="13"/>
                  </a:lnTo>
                  <a:lnTo>
                    <a:pt x="12" y="22"/>
                  </a:lnTo>
                  <a:lnTo>
                    <a:pt x="7" y="25"/>
                  </a:lnTo>
                  <a:lnTo>
                    <a:pt x="0" y="24"/>
                  </a:lnTo>
                  <a:lnTo>
                    <a:pt x="2" y="38"/>
                  </a:lnTo>
                  <a:lnTo>
                    <a:pt x="2" y="48"/>
                  </a:lnTo>
                  <a:lnTo>
                    <a:pt x="3" y="51"/>
                  </a:lnTo>
                  <a:lnTo>
                    <a:pt x="3" y="42"/>
                  </a:lnTo>
                  <a:lnTo>
                    <a:pt x="2" y="42"/>
                  </a:lnTo>
                  <a:lnTo>
                    <a:pt x="2" y="36"/>
                  </a:lnTo>
                  <a:lnTo>
                    <a:pt x="3" y="42"/>
                  </a:lnTo>
                  <a:lnTo>
                    <a:pt x="4" y="48"/>
                  </a:lnTo>
                  <a:lnTo>
                    <a:pt x="8" y="62"/>
                  </a:lnTo>
                  <a:lnTo>
                    <a:pt x="9" y="68"/>
                  </a:lnTo>
                  <a:lnTo>
                    <a:pt x="8" y="73"/>
                  </a:lnTo>
                  <a:lnTo>
                    <a:pt x="9" y="73"/>
                  </a:lnTo>
                  <a:lnTo>
                    <a:pt x="10" y="79"/>
                  </a:lnTo>
                  <a:lnTo>
                    <a:pt x="17" y="76"/>
                  </a:lnTo>
                  <a:lnTo>
                    <a:pt x="21" y="80"/>
                  </a:lnTo>
                  <a:lnTo>
                    <a:pt x="26" y="82"/>
                  </a:lnTo>
                  <a:lnTo>
                    <a:pt x="30" y="85"/>
                  </a:lnTo>
                  <a:lnTo>
                    <a:pt x="35" y="86"/>
                  </a:lnTo>
                  <a:lnTo>
                    <a:pt x="46" y="88"/>
                  </a:lnTo>
                  <a:lnTo>
                    <a:pt x="57" y="87"/>
                  </a:lnTo>
                  <a:lnTo>
                    <a:pt x="62" y="91"/>
                  </a:lnTo>
                  <a:lnTo>
                    <a:pt x="68" y="106"/>
                  </a:lnTo>
                  <a:lnTo>
                    <a:pt x="65" y="116"/>
                  </a:lnTo>
                  <a:lnTo>
                    <a:pt x="65" y="127"/>
                  </a:lnTo>
                  <a:lnTo>
                    <a:pt x="66" y="133"/>
                  </a:lnTo>
                  <a:lnTo>
                    <a:pt x="76" y="139"/>
                  </a:lnTo>
                  <a:lnTo>
                    <a:pt x="88" y="147"/>
                  </a:lnTo>
                  <a:lnTo>
                    <a:pt x="91" y="155"/>
                  </a:lnTo>
                  <a:lnTo>
                    <a:pt x="91" y="160"/>
                  </a:lnTo>
                  <a:lnTo>
                    <a:pt x="101" y="162"/>
                  </a:lnTo>
                  <a:lnTo>
                    <a:pt x="111" y="160"/>
                  </a:lnTo>
                  <a:lnTo>
                    <a:pt x="122" y="161"/>
                  </a:lnTo>
                  <a:lnTo>
                    <a:pt x="126" y="159"/>
                  </a:lnTo>
                  <a:lnTo>
                    <a:pt x="131" y="155"/>
                  </a:lnTo>
                  <a:lnTo>
                    <a:pt x="135" y="157"/>
                  </a:lnTo>
                  <a:lnTo>
                    <a:pt x="141" y="157"/>
                  </a:lnTo>
                  <a:lnTo>
                    <a:pt x="138" y="148"/>
                  </a:lnTo>
                  <a:lnTo>
                    <a:pt x="144" y="145"/>
                  </a:lnTo>
                  <a:lnTo>
                    <a:pt x="148" y="145"/>
                  </a:lnTo>
                  <a:lnTo>
                    <a:pt x="153" y="141"/>
                  </a:lnTo>
                  <a:lnTo>
                    <a:pt x="157" y="139"/>
                  </a:lnTo>
                  <a:lnTo>
                    <a:pt x="163" y="140"/>
                  </a:lnTo>
                  <a:lnTo>
                    <a:pt x="165" y="144"/>
                  </a:lnTo>
                  <a:lnTo>
                    <a:pt x="170" y="148"/>
                  </a:lnTo>
                  <a:lnTo>
                    <a:pt x="175" y="145"/>
                  </a:lnTo>
                  <a:lnTo>
                    <a:pt x="174" y="140"/>
                  </a:lnTo>
                  <a:lnTo>
                    <a:pt x="170" y="136"/>
                  </a:lnTo>
                  <a:lnTo>
                    <a:pt x="168" y="131"/>
                  </a:lnTo>
                  <a:lnTo>
                    <a:pt x="169" y="126"/>
                  </a:lnTo>
                  <a:lnTo>
                    <a:pt x="176" y="117"/>
                  </a:lnTo>
                  <a:lnTo>
                    <a:pt x="176" y="111"/>
                  </a:lnTo>
                  <a:lnTo>
                    <a:pt x="177" y="106"/>
                  </a:lnTo>
                  <a:lnTo>
                    <a:pt x="177" y="101"/>
                  </a:lnTo>
                  <a:lnTo>
                    <a:pt x="178" y="95"/>
                  </a:lnTo>
                  <a:lnTo>
                    <a:pt x="182" y="93"/>
                  </a:lnTo>
                  <a:lnTo>
                    <a:pt x="188" y="92"/>
                  </a:lnTo>
                  <a:lnTo>
                    <a:pt x="192" y="87"/>
                  </a:lnTo>
                  <a:lnTo>
                    <a:pt x="197" y="85"/>
                  </a:lnTo>
                  <a:lnTo>
                    <a:pt x="205" y="85"/>
                  </a:lnTo>
                  <a:lnTo>
                    <a:pt x="211" y="73"/>
                  </a:lnTo>
                  <a:lnTo>
                    <a:pt x="206" y="71"/>
                  </a:lnTo>
                  <a:lnTo>
                    <a:pt x="201" y="71"/>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52" name="Freeform 1476">
              <a:extLst>
                <a:ext uri="{FF2B5EF4-FFF2-40B4-BE49-F238E27FC236}">
                  <a16:creationId xmlns:a16="http://schemas.microsoft.com/office/drawing/2014/main" id="{74506A84-9BD5-4739-9B35-90CA4D731DBD}"/>
                </a:ext>
              </a:extLst>
            </p:cNvPr>
            <p:cNvSpPr>
              <a:spLocks/>
            </p:cNvSpPr>
            <p:nvPr/>
          </p:nvSpPr>
          <p:spPr bwMode="auto">
            <a:xfrm>
              <a:off x="5520540" y="3025125"/>
              <a:ext cx="1564" cy="12510"/>
            </a:xfrm>
            <a:custGeom>
              <a:avLst/>
              <a:gdLst>
                <a:gd name="T0" fmla="*/ 0 w 1"/>
                <a:gd name="T1" fmla="*/ 6 h 6"/>
                <a:gd name="T2" fmla="*/ 1 w 1"/>
                <a:gd name="T3" fmla="*/ 6 h 6"/>
                <a:gd name="T4" fmla="*/ 0 w 1"/>
                <a:gd name="T5" fmla="*/ 0 h 6"/>
                <a:gd name="T6" fmla="*/ 0 w 1"/>
                <a:gd name="T7" fmla="*/ 6 h 6"/>
              </a:gdLst>
              <a:ahLst/>
              <a:cxnLst>
                <a:cxn ang="0">
                  <a:pos x="T0" y="T1"/>
                </a:cxn>
                <a:cxn ang="0">
                  <a:pos x="T2" y="T3"/>
                </a:cxn>
                <a:cxn ang="0">
                  <a:pos x="T4" y="T5"/>
                </a:cxn>
                <a:cxn ang="0">
                  <a:pos x="T6" y="T7"/>
                </a:cxn>
              </a:cxnLst>
              <a:rect l="0" t="0" r="r" b="b"/>
              <a:pathLst>
                <a:path w="1" h="6">
                  <a:moveTo>
                    <a:pt x="0" y="6"/>
                  </a:moveTo>
                  <a:lnTo>
                    <a:pt x="1" y="6"/>
                  </a:lnTo>
                  <a:lnTo>
                    <a:pt x="0" y="0"/>
                  </a:lnTo>
                  <a:lnTo>
                    <a:pt x="0" y="6"/>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53" name="Freeform 1477">
              <a:extLst>
                <a:ext uri="{FF2B5EF4-FFF2-40B4-BE49-F238E27FC236}">
                  <a16:creationId xmlns:a16="http://schemas.microsoft.com/office/drawing/2014/main" id="{2DD3FC7D-F703-40F5-8A61-99E92A2CB6D5}"/>
                </a:ext>
              </a:extLst>
            </p:cNvPr>
            <p:cNvSpPr>
              <a:spLocks/>
            </p:cNvSpPr>
            <p:nvPr/>
          </p:nvSpPr>
          <p:spPr bwMode="auto">
            <a:xfrm>
              <a:off x="5695690" y="2986031"/>
              <a:ext cx="799123" cy="683383"/>
            </a:xfrm>
            <a:custGeom>
              <a:avLst/>
              <a:gdLst>
                <a:gd name="T0" fmla="*/ 344 w 352"/>
                <a:gd name="T1" fmla="*/ 153 h 301"/>
                <a:gd name="T2" fmla="*/ 320 w 352"/>
                <a:gd name="T3" fmla="*/ 149 h 301"/>
                <a:gd name="T4" fmla="*/ 316 w 352"/>
                <a:gd name="T5" fmla="*/ 134 h 301"/>
                <a:gd name="T6" fmla="*/ 301 w 352"/>
                <a:gd name="T7" fmla="*/ 120 h 301"/>
                <a:gd name="T8" fmla="*/ 283 w 352"/>
                <a:gd name="T9" fmla="*/ 88 h 301"/>
                <a:gd name="T10" fmla="*/ 287 w 352"/>
                <a:gd name="T11" fmla="*/ 74 h 301"/>
                <a:gd name="T12" fmla="*/ 288 w 352"/>
                <a:gd name="T13" fmla="*/ 59 h 301"/>
                <a:gd name="T14" fmla="*/ 286 w 352"/>
                <a:gd name="T15" fmla="*/ 44 h 301"/>
                <a:gd name="T16" fmla="*/ 273 w 352"/>
                <a:gd name="T17" fmla="*/ 27 h 301"/>
                <a:gd name="T18" fmla="*/ 260 w 352"/>
                <a:gd name="T19" fmla="*/ 19 h 301"/>
                <a:gd name="T20" fmla="*/ 241 w 352"/>
                <a:gd name="T21" fmla="*/ 25 h 301"/>
                <a:gd name="T22" fmla="*/ 224 w 352"/>
                <a:gd name="T23" fmla="*/ 10 h 301"/>
                <a:gd name="T24" fmla="*/ 205 w 352"/>
                <a:gd name="T25" fmla="*/ 6 h 301"/>
                <a:gd name="T26" fmla="*/ 188 w 352"/>
                <a:gd name="T27" fmla="*/ 0 h 301"/>
                <a:gd name="T28" fmla="*/ 169 w 352"/>
                <a:gd name="T29" fmla="*/ 11 h 301"/>
                <a:gd name="T30" fmla="*/ 156 w 352"/>
                <a:gd name="T31" fmla="*/ 27 h 301"/>
                <a:gd name="T32" fmla="*/ 140 w 352"/>
                <a:gd name="T33" fmla="*/ 31 h 301"/>
                <a:gd name="T34" fmla="*/ 130 w 352"/>
                <a:gd name="T35" fmla="*/ 33 h 301"/>
                <a:gd name="T36" fmla="*/ 122 w 352"/>
                <a:gd name="T37" fmla="*/ 41 h 301"/>
                <a:gd name="T38" fmla="*/ 127 w 352"/>
                <a:gd name="T39" fmla="*/ 52 h 301"/>
                <a:gd name="T40" fmla="*/ 118 w 352"/>
                <a:gd name="T41" fmla="*/ 66 h 301"/>
                <a:gd name="T42" fmla="*/ 103 w 352"/>
                <a:gd name="T43" fmla="*/ 74 h 301"/>
                <a:gd name="T44" fmla="*/ 98 w 352"/>
                <a:gd name="T45" fmla="*/ 87 h 301"/>
                <a:gd name="T46" fmla="*/ 90 w 352"/>
                <a:gd name="T47" fmla="*/ 107 h 301"/>
                <a:gd name="T48" fmla="*/ 95 w 352"/>
                <a:gd name="T49" fmla="*/ 121 h 301"/>
                <a:gd name="T50" fmla="*/ 86 w 352"/>
                <a:gd name="T51" fmla="*/ 126 h 301"/>
                <a:gd name="T52" fmla="*/ 74 w 352"/>
                <a:gd name="T53" fmla="*/ 123 h 301"/>
                <a:gd name="T54" fmla="*/ 59 w 352"/>
                <a:gd name="T55" fmla="*/ 129 h 301"/>
                <a:gd name="T56" fmla="*/ 52 w 352"/>
                <a:gd name="T57" fmla="*/ 136 h 301"/>
                <a:gd name="T58" fmla="*/ 32 w 352"/>
                <a:gd name="T59" fmla="*/ 141 h 301"/>
                <a:gd name="T60" fmla="*/ 13 w 352"/>
                <a:gd name="T61" fmla="*/ 147 h 301"/>
                <a:gd name="T62" fmla="*/ 24 w 352"/>
                <a:gd name="T63" fmla="*/ 216 h 301"/>
                <a:gd name="T64" fmla="*/ 0 w 352"/>
                <a:gd name="T65" fmla="*/ 241 h 301"/>
                <a:gd name="T66" fmla="*/ 11 w 352"/>
                <a:gd name="T67" fmla="*/ 284 h 301"/>
                <a:gd name="T68" fmla="*/ 26 w 352"/>
                <a:gd name="T69" fmla="*/ 280 h 301"/>
                <a:gd name="T70" fmla="*/ 42 w 352"/>
                <a:gd name="T71" fmla="*/ 267 h 301"/>
                <a:gd name="T72" fmla="*/ 79 w 352"/>
                <a:gd name="T73" fmla="*/ 262 h 301"/>
                <a:gd name="T74" fmla="*/ 107 w 352"/>
                <a:gd name="T75" fmla="*/ 267 h 301"/>
                <a:gd name="T76" fmla="*/ 127 w 352"/>
                <a:gd name="T77" fmla="*/ 270 h 301"/>
                <a:gd name="T78" fmla="*/ 142 w 352"/>
                <a:gd name="T79" fmla="*/ 277 h 301"/>
                <a:gd name="T80" fmla="*/ 158 w 352"/>
                <a:gd name="T81" fmla="*/ 285 h 301"/>
                <a:gd name="T82" fmla="*/ 168 w 352"/>
                <a:gd name="T83" fmla="*/ 291 h 301"/>
                <a:gd name="T84" fmla="*/ 182 w 352"/>
                <a:gd name="T85" fmla="*/ 284 h 301"/>
                <a:gd name="T86" fmla="*/ 198 w 352"/>
                <a:gd name="T87" fmla="*/ 289 h 301"/>
                <a:gd name="T88" fmla="*/ 216 w 352"/>
                <a:gd name="T89" fmla="*/ 283 h 301"/>
                <a:gd name="T90" fmla="*/ 232 w 352"/>
                <a:gd name="T91" fmla="*/ 298 h 301"/>
                <a:gd name="T92" fmla="*/ 253 w 352"/>
                <a:gd name="T93" fmla="*/ 294 h 301"/>
                <a:gd name="T94" fmla="*/ 267 w 352"/>
                <a:gd name="T95" fmla="*/ 301 h 301"/>
                <a:gd name="T96" fmla="*/ 272 w 352"/>
                <a:gd name="T97" fmla="*/ 283 h 301"/>
                <a:gd name="T98" fmla="*/ 277 w 352"/>
                <a:gd name="T99" fmla="*/ 267 h 301"/>
                <a:gd name="T100" fmla="*/ 299 w 352"/>
                <a:gd name="T101" fmla="*/ 252 h 301"/>
                <a:gd name="T102" fmla="*/ 314 w 352"/>
                <a:gd name="T103" fmla="*/ 235 h 301"/>
                <a:gd name="T104" fmla="*/ 309 w 352"/>
                <a:gd name="T105" fmla="*/ 222 h 301"/>
                <a:gd name="T106" fmla="*/ 307 w 352"/>
                <a:gd name="T107" fmla="*/ 208 h 301"/>
                <a:gd name="T108" fmla="*/ 298 w 352"/>
                <a:gd name="T109" fmla="*/ 190 h 301"/>
                <a:gd name="T110" fmla="*/ 309 w 352"/>
                <a:gd name="T111" fmla="*/ 180 h 301"/>
                <a:gd name="T112" fmla="*/ 333 w 352"/>
                <a:gd name="T113" fmla="*/ 189 h 301"/>
                <a:gd name="T114" fmla="*/ 348 w 352"/>
                <a:gd name="T115" fmla="*/ 175 h 301"/>
                <a:gd name="T116" fmla="*/ 346 w 352"/>
                <a:gd name="T117" fmla="*/ 161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52" h="301">
                  <a:moveTo>
                    <a:pt x="346" y="161"/>
                  </a:moveTo>
                  <a:lnTo>
                    <a:pt x="343" y="157"/>
                  </a:lnTo>
                  <a:lnTo>
                    <a:pt x="344" y="153"/>
                  </a:lnTo>
                  <a:lnTo>
                    <a:pt x="339" y="152"/>
                  </a:lnTo>
                  <a:lnTo>
                    <a:pt x="335" y="147"/>
                  </a:lnTo>
                  <a:lnTo>
                    <a:pt x="320" y="149"/>
                  </a:lnTo>
                  <a:lnTo>
                    <a:pt x="317" y="145"/>
                  </a:lnTo>
                  <a:lnTo>
                    <a:pt x="317" y="140"/>
                  </a:lnTo>
                  <a:lnTo>
                    <a:pt x="316" y="134"/>
                  </a:lnTo>
                  <a:lnTo>
                    <a:pt x="314" y="130"/>
                  </a:lnTo>
                  <a:lnTo>
                    <a:pt x="304" y="124"/>
                  </a:lnTo>
                  <a:lnTo>
                    <a:pt x="301" y="120"/>
                  </a:lnTo>
                  <a:lnTo>
                    <a:pt x="293" y="106"/>
                  </a:lnTo>
                  <a:lnTo>
                    <a:pt x="291" y="96"/>
                  </a:lnTo>
                  <a:lnTo>
                    <a:pt x="283" y="88"/>
                  </a:lnTo>
                  <a:lnTo>
                    <a:pt x="281" y="83"/>
                  </a:lnTo>
                  <a:lnTo>
                    <a:pt x="282" y="77"/>
                  </a:lnTo>
                  <a:lnTo>
                    <a:pt x="287" y="74"/>
                  </a:lnTo>
                  <a:lnTo>
                    <a:pt x="289" y="69"/>
                  </a:lnTo>
                  <a:lnTo>
                    <a:pt x="289" y="64"/>
                  </a:lnTo>
                  <a:lnTo>
                    <a:pt x="288" y="59"/>
                  </a:lnTo>
                  <a:lnTo>
                    <a:pt x="284" y="54"/>
                  </a:lnTo>
                  <a:lnTo>
                    <a:pt x="284" y="49"/>
                  </a:lnTo>
                  <a:lnTo>
                    <a:pt x="286" y="44"/>
                  </a:lnTo>
                  <a:lnTo>
                    <a:pt x="286" y="37"/>
                  </a:lnTo>
                  <a:lnTo>
                    <a:pt x="280" y="36"/>
                  </a:lnTo>
                  <a:lnTo>
                    <a:pt x="273" y="27"/>
                  </a:lnTo>
                  <a:lnTo>
                    <a:pt x="270" y="23"/>
                  </a:lnTo>
                  <a:lnTo>
                    <a:pt x="265" y="20"/>
                  </a:lnTo>
                  <a:lnTo>
                    <a:pt x="260" y="19"/>
                  </a:lnTo>
                  <a:lnTo>
                    <a:pt x="249" y="20"/>
                  </a:lnTo>
                  <a:lnTo>
                    <a:pt x="245" y="23"/>
                  </a:lnTo>
                  <a:lnTo>
                    <a:pt x="241" y="25"/>
                  </a:lnTo>
                  <a:lnTo>
                    <a:pt x="231" y="29"/>
                  </a:lnTo>
                  <a:lnTo>
                    <a:pt x="232" y="17"/>
                  </a:lnTo>
                  <a:lnTo>
                    <a:pt x="224" y="10"/>
                  </a:lnTo>
                  <a:lnTo>
                    <a:pt x="219" y="9"/>
                  </a:lnTo>
                  <a:lnTo>
                    <a:pt x="209" y="10"/>
                  </a:lnTo>
                  <a:lnTo>
                    <a:pt x="205" y="6"/>
                  </a:lnTo>
                  <a:lnTo>
                    <a:pt x="200" y="4"/>
                  </a:lnTo>
                  <a:lnTo>
                    <a:pt x="190" y="6"/>
                  </a:lnTo>
                  <a:lnTo>
                    <a:pt x="188" y="0"/>
                  </a:lnTo>
                  <a:lnTo>
                    <a:pt x="181" y="2"/>
                  </a:lnTo>
                  <a:lnTo>
                    <a:pt x="177" y="4"/>
                  </a:lnTo>
                  <a:lnTo>
                    <a:pt x="169" y="11"/>
                  </a:lnTo>
                  <a:lnTo>
                    <a:pt x="167" y="17"/>
                  </a:lnTo>
                  <a:lnTo>
                    <a:pt x="160" y="26"/>
                  </a:lnTo>
                  <a:lnTo>
                    <a:pt x="156" y="27"/>
                  </a:lnTo>
                  <a:lnTo>
                    <a:pt x="145" y="22"/>
                  </a:lnTo>
                  <a:lnTo>
                    <a:pt x="141" y="26"/>
                  </a:lnTo>
                  <a:lnTo>
                    <a:pt x="140" y="31"/>
                  </a:lnTo>
                  <a:lnTo>
                    <a:pt x="135" y="34"/>
                  </a:lnTo>
                  <a:lnTo>
                    <a:pt x="130" y="33"/>
                  </a:lnTo>
                  <a:lnTo>
                    <a:pt x="130" y="33"/>
                  </a:lnTo>
                  <a:lnTo>
                    <a:pt x="130" y="36"/>
                  </a:lnTo>
                  <a:lnTo>
                    <a:pt x="126" y="39"/>
                  </a:lnTo>
                  <a:lnTo>
                    <a:pt x="122" y="41"/>
                  </a:lnTo>
                  <a:lnTo>
                    <a:pt x="121" y="46"/>
                  </a:lnTo>
                  <a:lnTo>
                    <a:pt x="122" y="52"/>
                  </a:lnTo>
                  <a:lnTo>
                    <a:pt x="127" y="52"/>
                  </a:lnTo>
                  <a:lnTo>
                    <a:pt x="132" y="54"/>
                  </a:lnTo>
                  <a:lnTo>
                    <a:pt x="126" y="66"/>
                  </a:lnTo>
                  <a:lnTo>
                    <a:pt x="118" y="66"/>
                  </a:lnTo>
                  <a:lnTo>
                    <a:pt x="113" y="68"/>
                  </a:lnTo>
                  <a:lnTo>
                    <a:pt x="109" y="73"/>
                  </a:lnTo>
                  <a:lnTo>
                    <a:pt x="103" y="74"/>
                  </a:lnTo>
                  <a:lnTo>
                    <a:pt x="99" y="76"/>
                  </a:lnTo>
                  <a:lnTo>
                    <a:pt x="98" y="82"/>
                  </a:lnTo>
                  <a:lnTo>
                    <a:pt x="98" y="87"/>
                  </a:lnTo>
                  <a:lnTo>
                    <a:pt x="97" y="92"/>
                  </a:lnTo>
                  <a:lnTo>
                    <a:pt x="97" y="98"/>
                  </a:lnTo>
                  <a:lnTo>
                    <a:pt x="90" y="107"/>
                  </a:lnTo>
                  <a:lnTo>
                    <a:pt x="89" y="112"/>
                  </a:lnTo>
                  <a:lnTo>
                    <a:pt x="91" y="117"/>
                  </a:lnTo>
                  <a:lnTo>
                    <a:pt x="95" y="121"/>
                  </a:lnTo>
                  <a:lnTo>
                    <a:pt x="96" y="126"/>
                  </a:lnTo>
                  <a:lnTo>
                    <a:pt x="91" y="129"/>
                  </a:lnTo>
                  <a:lnTo>
                    <a:pt x="86" y="126"/>
                  </a:lnTo>
                  <a:lnTo>
                    <a:pt x="84" y="121"/>
                  </a:lnTo>
                  <a:lnTo>
                    <a:pt x="78" y="120"/>
                  </a:lnTo>
                  <a:lnTo>
                    <a:pt x="74" y="123"/>
                  </a:lnTo>
                  <a:lnTo>
                    <a:pt x="69" y="126"/>
                  </a:lnTo>
                  <a:lnTo>
                    <a:pt x="65" y="126"/>
                  </a:lnTo>
                  <a:lnTo>
                    <a:pt x="59" y="129"/>
                  </a:lnTo>
                  <a:lnTo>
                    <a:pt x="62" y="138"/>
                  </a:lnTo>
                  <a:lnTo>
                    <a:pt x="56" y="138"/>
                  </a:lnTo>
                  <a:lnTo>
                    <a:pt x="52" y="136"/>
                  </a:lnTo>
                  <a:lnTo>
                    <a:pt x="47" y="141"/>
                  </a:lnTo>
                  <a:lnTo>
                    <a:pt x="43" y="143"/>
                  </a:lnTo>
                  <a:lnTo>
                    <a:pt x="32" y="141"/>
                  </a:lnTo>
                  <a:lnTo>
                    <a:pt x="22" y="143"/>
                  </a:lnTo>
                  <a:lnTo>
                    <a:pt x="12" y="141"/>
                  </a:lnTo>
                  <a:lnTo>
                    <a:pt x="13" y="147"/>
                  </a:lnTo>
                  <a:lnTo>
                    <a:pt x="25" y="194"/>
                  </a:lnTo>
                  <a:lnTo>
                    <a:pt x="25" y="205"/>
                  </a:lnTo>
                  <a:lnTo>
                    <a:pt x="24" y="216"/>
                  </a:lnTo>
                  <a:lnTo>
                    <a:pt x="17" y="227"/>
                  </a:lnTo>
                  <a:lnTo>
                    <a:pt x="7" y="233"/>
                  </a:lnTo>
                  <a:lnTo>
                    <a:pt x="0" y="241"/>
                  </a:lnTo>
                  <a:lnTo>
                    <a:pt x="3" y="249"/>
                  </a:lnTo>
                  <a:lnTo>
                    <a:pt x="13" y="258"/>
                  </a:lnTo>
                  <a:lnTo>
                    <a:pt x="11" y="284"/>
                  </a:lnTo>
                  <a:lnTo>
                    <a:pt x="15" y="280"/>
                  </a:lnTo>
                  <a:lnTo>
                    <a:pt x="21" y="280"/>
                  </a:lnTo>
                  <a:lnTo>
                    <a:pt x="26" y="280"/>
                  </a:lnTo>
                  <a:lnTo>
                    <a:pt x="36" y="275"/>
                  </a:lnTo>
                  <a:lnTo>
                    <a:pt x="41" y="272"/>
                  </a:lnTo>
                  <a:lnTo>
                    <a:pt x="42" y="267"/>
                  </a:lnTo>
                  <a:lnTo>
                    <a:pt x="47" y="264"/>
                  </a:lnTo>
                  <a:lnTo>
                    <a:pt x="75" y="260"/>
                  </a:lnTo>
                  <a:lnTo>
                    <a:pt x="79" y="262"/>
                  </a:lnTo>
                  <a:lnTo>
                    <a:pt x="91" y="262"/>
                  </a:lnTo>
                  <a:lnTo>
                    <a:pt x="97" y="261"/>
                  </a:lnTo>
                  <a:lnTo>
                    <a:pt x="107" y="267"/>
                  </a:lnTo>
                  <a:lnTo>
                    <a:pt x="116" y="270"/>
                  </a:lnTo>
                  <a:lnTo>
                    <a:pt x="122" y="271"/>
                  </a:lnTo>
                  <a:lnTo>
                    <a:pt x="127" y="270"/>
                  </a:lnTo>
                  <a:lnTo>
                    <a:pt x="132" y="273"/>
                  </a:lnTo>
                  <a:lnTo>
                    <a:pt x="137" y="274"/>
                  </a:lnTo>
                  <a:lnTo>
                    <a:pt x="142" y="277"/>
                  </a:lnTo>
                  <a:lnTo>
                    <a:pt x="144" y="282"/>
                  </a:lnTo>
                  <a:lnTo>
                    <a:pt x="147" y="285"/>
                  </a:lnTo>
                  <a:lnTo>
                    <a:pt x="158" y="285"/>
                  </a:lnTo>
                  <a:lnTo>
                    <a:pt x="159" y="291"/>
                  </a:lnTo>
                  <a:lnTo>
                    <a:pt x="164" y="294"/>
                  </a:lnTo>
                  <a:lnTo>
                    <a:pt x="168" y="291"/>
                  </a:lnTo>
                  <a:lnTo>
                    <a:pt x="172" y="289"/>
                  </a:lnTo>
                  <a:lnTo>
                    <a:pt x="178" y="289"/>
                  </a:lnTo>
                  <a:lnTo>
                    <a:pt x="182" y="284"/>
                  </a:lnTo>
                  <a:lnTo>
                    <a:pt x="187" y="287"/>
                  </a:lnTo>
                  <a:lnTo>
                    <a:pt x="192" y="290"/>
                  </a:lnTo>
                  <a:lnTo>
                    <a:pt x="198" y="289"/>
                  </a:lnTo>
                  <a:lnTo>
                    <a:pt x="200" y="293"/>
                  </a:lnTo>
                  <a:lnTo>
                    <a:pt x="205" y="295"/>
                  </a:lnTo>
                  <a:lnTo>
                    <a:pt x="216" y="283"/>
                  </a:lnTo>
                  <a:lnTo>
                    <a:pt x="225" y="290"/>
                  </a:lnTo>
                  <a:lnTo>
                    <a:pt x="227" y="295"/>
                  </a:lnTo>
                  <a:lnTo>
                    <a:pt x="232" y="298"/>
                  </a:lnTo>
                  <a:lnTo>
                    <a:pt x="236" y="295"/>
                  </a:lnTo>
                  <a:lnTo>
                    <a:pt x="242" y="296"/>
                  </a:lnTo>
                  <a:lnTo>
                    <a:pt x="253" y="294"/>
                  </a:lnTo>
                  <a:lnTo>
                    <a:pt x="258" y="294"/>
                  </a:lnTo>
                  <a:lnTo>
                    <a:pt x="264" y="296"/>
                  </a:lnTo>
                  <a:lnTo>
                    <a:pt x="267" y="301"/>
                  </a:lnTo>
                  <a:lnTo>
                    <a:pt x="272" y="300"/>
                  </a:lnTo>
                  <a:lnTo>
                    <a:pt x="275" y="294"/>
                  </a:lnTo>
                  <a:lnTo>
                    <a:pt x="272" y="283"/>
                  </a:lnTo>
                  <a:lnTo>
                    <a:pt x="275" y="278"/>
                  </a:lnTo>
                  <a:lnTo>
                    <a:pt x="275" y="272"/>
                  </a:lnTo>
                  <a:lnTo>
                    <a:pt x="277" y="267"/>
                  </a:lnTo>
                  <a:lnTo>
                    <a:pt x="288" y="255"/>
                  </a:lnTo>
                  <a:lnTo>
                    <a:pt x="293" y="252"/>
                  </a:lnTo>
                  <a:lnTo>
                    <a:pt x="299" y="252"/>
                  </a:lnTo>
                  <a:lnTo>
                    <a:pt x="304" y="249"/>
                  </a:lnTo>
                  <a:lnTo>
                    <a:pt x="317" y="249"/>
                  </a:lnTo>
                  <a:lnTo>
                    <a:pt x="314" y="235"/>
                  </a:lnTo>
                  <a:lnTo>
                    <a:pt x="315" y="229"/>
                  </a:lnTo>
                  <a:lnTo>
                    <a:pt x="313" y="224"/>
                  </a:lnTo>
                  <a:lnTo>
                    <a:pt x="309" y="222"/>
                  </a:lnTo>
                  <a:lnTo>
                    <a:pt x="310" y="216"/>
                  </a:lnTo>
                  <a:lnTo>
                    <a:pt x="305" y="213"/>
                  </a:lnTo>
                  <a:lnTo>
                    <a:pt x="307" y="208"/>
                  </a:lnTo>
                  <a:lnTo>
                    <a:pt x="305" y="202"/>
                  </a:lnTo>
                  <a:lnTo>
                    <a:pt x="298" y="195"/>
                  </a:lnTo>
                  <a:lnTo>
                    <a:pt x="298" y="190"/>
                  </a:lnTo>
                  <a:lnTo>
                    <a:pt x="303" y="188"/>
                  </a:lnTo>
                  <a:lnTo>
                    <a:pt x="303" y="182"/>
                  </a:lnTo>
                  <a:lnTo>
                    <a:pt x="309" y="180"/>
                  </a:lnTo>
                  <a:lnTo>
                    <a:pt x="313" y="181"/>
                  </a:lnTo>
                  <a:lnTo>
                    <a:pt x="322" y="188"/>
                  </a:lnTo>
                  <a:lnTo>
                    <a:pt x="333" y="189"/>
                  </a:lnTo>
                  <a:lnTo>
                    <a:pt x="337" y="187"/>
                  </a:lnTo>
                  <a:lnTo>
                    <a:pt x="345" y="179"/>
                  </a:lnTo>
                  <a:lnTo>
                    <a:pt x="348" y="175"/>
                  </a:lnTo>
                  <a:lnTo>
                    <a:pt x="352" y="171"/>
                  </a:lnTo>
                  <a:lnTo>
                    <a:pt x="352" y="163"/>
                  </a:lnTo>
                  <a:lnTo>
                    <a:pt x="346" y="161"/>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54" name="Freeform 1478">
              <a:extLst>
                <a:ext uri="{FF2B5EF4-FFF2-40B4-BE49-F238E27FC236}">
                  <a16:creationId xmlns:a16="http://schemas.microsoft.com/office/drawing/2014/main" id="{98A37474-225B-466E-98F3-E0CEC7681AA9}"/>
                </a:ext>
              </a:extLst>
            </p:cNvPr>
            <p:cNvSpPr>
              <a:spLocks/>
            </p:cNvSpPr>
            <p:nvPr/>
          </p:nvSpPr>
          <p:spPr bwMode="auto">
            <a:xfrm>
              <a:off x="5174932" y="3894602"/>
              <a:ext cx="459769" cy="225188"/>
            </a:xfrm>
            <a:custGeom>
              <a:avLst/>
              <a:gdLst>
                <a:gd name="T0" fmla="*/ 187 w 202"/>
                <a:gd name="T1" fmla="*/ 17 h 99"/>
                <a:gd name="T2" fmla="*/ 182 w 202"/>
                <a:gd name="T3" fmla="*/ 11 h 99"/>
                <a:gd name="T4" fmla="*/ 175 w 202"/>
                <a:gd name="T5" fmla="*/ 7 h 99"/>
                <a:gd name="T6" fmla="*/ 167 w 202"/>
                <a:gd name="T7" fmla="*/ 6 h 99"/>
                <a:gd name="T8" fmla="*/ 159 w 202"/>
                <a:gd name="T9" fmla="*/ 7 h 99"/>
                <a:gd name="T10" fmla="*/ 151 w 202"/>
                <a:gd name="T11" fmla="*/ 10 h 99"/>
                <a:gd name="T12" fmla="*/ 147 w 202"/>
                <a:gd name="T13" fmla="*/ 13 h 99"/>
                <a:gd name="T14" fmla="*/ 140 w 202"/>
                <a:gd name="T15" fmla="*/ 9 h 99"/>
                <a:gd name="T16" fmla="*/ 127 w 202"/>
                <a:gd name="T17" fmla="*/ 9 h 99"/>
                <a:gd name="T18" fmla="*/ 122 w 202"/>
                <a:gd name="T19" fmla="*/ 16 h 99"/>
                <a:gd name="T20" fmla="*/ 115 w 202"/>
                <a:gd name="T21" fmla="*/ 19 h 99"/>
                <a:gd name="T22" fmla="*/ 109 w 202"/>
                <a:gd name="T23" fmla="*/ 17 h 99"/>
                <a:gd name="T24" fmla="*/ 105 w 202"/>
                <a:gd name="T25" fmla="*/ 10 h 99"/>
                <a:gd name="T26" fmla="*/ 98 w 202"/>
                <a:gd name="T27" fmla="*/ 5 h 99"/>
                <a:gd name="T28" fmla="*/ 93 w 202"/>
                <a:gd name="T29" fmla="*/ 0 h 99"/>
                <a:gd name="T30" fmla="*/ 86 w 202"/>
                <a:gd name="T31" fmla="*/ 4 h 99"/>
                <a:gd name="T32" fmla="*/ 79 w 202"/>
                <a:gd name="T33" fmla="*/ 5 h 99"/>
                <a:gd name="T34" fmla="*/ 71 w 202"/>
                <a:gd name="T35" fmla="*/ 1 h 99"/>
                <a:gd name="T36" fmla="*/ 67 w 202"/>
                <a:gd name="T37" fmla="*/ 6 h 99"/>
                <a:gd name="T38" fmla="*/ 59 w 202"/>
                <a:gd name="T39" fmla="*/ 5 h 99"/>
                <a:gd name="T40" fmla="*/ 56 w 202"/>
                <a:gd name="T41" fmla="*/ 10 h 99"/>
                <a:gd name="T42" fmla="*/ 52 w 202"/>
                <a:gd name="T43" fmla="*/ 16 h 99"/>
                <a:gd name="T44" fmla="*/ 47 w 202"/>
                <a:gd name="T45" fmla="*/ 17 h 99"/>
                <a:gd name="T46" fmla="*/ 45 w 202"/>
                <a:gd name="T47" fmla="*/ 20 h 99"/>
                <a:gd name="T48" fmla="*/ 45 w 202"/>
                <a:gd name="T49" fmla="*/ 28 h 99"/>
                <a:gd name="T50" fmla="*/ 41 w 202"/>
                <a:gd name="T51" fmla="*/ 34 h 99"/>
                <a:gd name="T52" fmla="*/ 35 w 202"/>
                <a:gd name="T53" fmla="*/ 35 h 99"/>
                <a:gd name="T54" fmla="*/ 35 w 202"/>
                <a:gd name="T55" fmla="*/ 40 h 99"/>
                <a:gd name="T56" fmla="*/ 27 w 202"/>
                <a:gd name="T57" fmla="*/ 46 h 99"/>
                <a:gd name="T58" fmla="*/ 17 w 202"/>
                <a:gd name="T59" fmla="*/ 47 h 99"/>
                <a:gd name="T60" fmla="*/ 13 w 202"/>
                <a:gd name="T61" fmla="*/ 44 h 99"/>
                <a:gd name="T62" fmla="*/ 8 w 202"/>
                <a:gd name="T63" fmla="*/ 44 h 99"/>
                <a:gd name="T64" fmla="*/ 4 w 202"/>
                <a:gd name="T65" fmla="*/ 51 h 99"/>
                <a:gd name="T66" fmla="*/ 0 w 202"/>
                <a:gd name="T67" fmla="*/ 58 h 99"/>
                <a:gd name="T68" fmla="*/ 4 w 202"/>
                <a:gd name="T69" fmla="*/ 73 h 99"/>
                <a:gd name="T70" fmla="*/ 8 w 202"/>
                <a:gd name="T71" fmla="*/ 81 h 99"/>
                <a:gd name="T72" fmla="*/ 18 w 202"/>
                <a:gd name="T73" fmla="*/ 87 h 99"/>
                <a:gd name="T74" fmla="*/ 34 w 202"/>
                <a:gd name="T75" fmla="*/ 99 h 99"/>
                <a:gd name="T76" fmla="*/ 56 w 202"/>
                <a:gd name="T77" fmla="*/ 98 h 99"/>
                <a:gd name="T78" fmla="*/ 60 w 202"/>
                <a:gd name="T79" fmla="*/ 98 h 99"/>
                <a:gd name="T80" fmla="*/ 69 w 202"/>
                <a:gd name="T81" fmla="*/ 85 h 99"/>
                <a:gd name="T82" fmla="*/ 90 w 202"/>
                <a:gd name="T83" fmla="*/ 79 h 99"/>
                <a:gd name="T84" fmla="*/ 100 w 202"/>
                <a:gd name="T85" fmla="*/ 73 h 99"/>
                <a:gd name="T86" fmla="*/ 111 w 202"/>
                <a:gd name="T87" fmla="*/ 77 h 99"/>
                <a:gd name="T88" fmla="*/ 120 w 202"/>
                <a:gd name="T89" fmla="*/ 73 h 99"/>
                <a:gd name="T90" fmla="*/ 127 w 202"/>
                <a:gd name="T91" fmla="*/ 70 h 99"/>
                <a:gd name="T92" fmla="*/ 130 w 202"/>
                <a:gd name="T93" fmla="*/ 63 h 99"/>
                <a:gd name="T94" fmla="*/ 140 w 202"/>
                <a:gd name="T95" fmla="*/ 56 h 99"/>
                <a:gd name="T96" fmla="*/ 152 w 202"/>
                <a:gd name="T97" fmla="*/ 57 h 99"/>
                <a:gd name="T98" fmla="*/ 160 w 202"/>
                <a:gd name="T99" fmla="*/ 56 h 99"/>
                <a:gd name="T100" fmla="*/ 170 w 202"/>
                <a:gd name="T101" fmla="*/ 58 h 99"/>
                <a:gd name="T102" fmla="*/ 181 w 202"/>
                <a:gd name="T103" fmla="*/ 66 h 99"/>
                <a:gd name="T104" fmla="*/ 190 w 202"/>
                <a:gd name="T105" fmla="*/ 64 h 99"/>
                <a:gd name="T106" fmla="*/ 194 w 202"/>
                <a:gd name="T107" fmla="*/ 48 h 99"/>
                <a:gd name="T108" fmla="*/ 202 w 202"/>
                <a:gd name="T109" fmla="*/ 29 h 99"/>
                <a:gd name="T110" fmla="*/ 202 w 202"/>
                <a:gd name="T111" fmla="*/ 24 h 99"/>
                <a:gd name="T112" fmla="*/ 195 w 202"/>
                <a:gd name="T113" fmla="*/ 22 h 99"/>
                <a:gd name="T114" fmla="*/ 187 w 202"/>
                <a:gd name="T115" fmla="*/ 17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2" h="99">
                  <a:moveTo>
                    <a:pt x="187" y="17"/>
                  </a:moveTo>
                  <a:lnTo>
                    <a:pt x="182" y="11"/>
                  </a:lnTo>
                  <a:lnTo>
                    <a:pt x="175" y="7"/>
                  </a:lnTo>
                  <a:lnTo>
                    <a:pt x="167" y="6"/>
                  </a:lnTo>
                  <a:lnTo>
                    <a:pt x="159" y="7"/>
                  </a:lnTo>
                  <a:lnTo>
                    <a:pt x="151" y="10"/>
                  </a:lnTo>
                  <a:lnTo>
                    <a:pt x="147" y="13"/>
                  </a:lnTo>
                  <a:lnTo>
                    <a:pt x="140" y="9"/>
                  </a:lnTo>
                  <a:lnTo>
                    <a:pt x="127" y="9"/>
                  </a:lnTo>
                  <a:lnTo>
                    <a:pt x="122" y="16"/>
                  </a:lnTo>
                  <a:lnTo>
                    <a:pt x="115" y="19"/>
                  </a:lnTo>
                  <a:lnTo>
                    <a:pt x="109" y="17"/>
                  </a:lnTo>
                  <a:lnTo>
                    <a:pt x="105" y="10"/>
                  </a:lnTo>
                  <a:lnTo>
                    <a:pt x="98" y="5"/>
                  </a:lnTo>
                  <a:lnTo>
                    <a:pt x="93" y="0"/>
                  </a:lnTo>
                  <a:lnTo>
                    <a:pt x="86" y="4"/>
                  </a:lnTo>
                  <a:lnTo>
                    <a:pt x="79" y="5"/>
                  </a:lnTo>
                  <a:lnTo>
                    <a:pt x="71" y="1"/>
                  </a:lnTo>
                  <a:lnTo>
                    <a:pt x="67" y="6"/>
                  </a:lnTo>
                  <a:lnTo>
                    <a:pt x="59" y="5"/>
                  </a:lnTo>
                  <a:lnTo>
                    <a:pt x="56" y="10"/>
                  </a:lnTo>
                  <a:lnTo>
                    <a:pt x="52" y="16"/>
                  </a:lnTo>
                  <a:lnTo>
                    <a:pt x="47" y="17"/>
                  </a:lnTo>
                  <a:lnTo>
                    <a:pt x="45" y="20"/>
                  </a:lnTo>
                  <a:lnTo>
                    <a:pt x="45" y="28"/>
                  </a:lnTo>
                  <a:lnTo>
                    <a:pt x="41" y="34"/>
                  </a:lnTo>
                  <a:lnTo>
                    <a:pt x="35" y="35"/>
                  </a:lnTo>
                  <a:lnTo>
                    <a:pt x="35" y="40"/>
                  </a:lnTo>
                  <a:lnTo>
                    <a:pt x="27" y="46"/>
                  </a:lnTo>
                  <a:lnTo>
                    <a:pt x="17" y="47"/>
                  </a:lnTo>
                  <a:lnTo>
                    <a:pt x="13" y="44"/>
                  </a:lnTo>
                  <a:lnTo>
                    <a:pt x="8" y="44"/>
                  </a:lnTo>
                  <a:lnTo>
                    <a:pt x="4" y="51"/>
                  </a:lnTo>
                  <a:lnTo>
                    <a:pt x="0" y="58"/>
                  </a:lnTo>
                  <a:lnTo>
                    <a:pt x="4" y="73"/>
                  </a:lnTo>
                  <a:lnTo>
                    <a:pt x="8" y="81"/>
                  </a:lnTo>
                  <a:lnTo>
                    <a:pt x="18" y="87"/>
                  </a:lnTo>
                  <a:lnTo>
                    <a:pt x="34" y="99"/>
                  </a:lnTo>
                  <a:lnTo>
                    <a:pt x="56" y="98"/>
                  </a:lnTo>
                  <a:lnTo>
                    <a:pt x="60" y="98"/>
                  </a:lnTo>
                  <a:lnTo>
                    <a:pt x="69" y="85"/>
                  </a:lnTo>
                  <a:lnTo>
                    <a:pt x="90" y="79"/>
                  </a:lnTo>
                  <a:lnTo>
                    <a:pt x="100" y="73"/>
                  </a:lnTo>
                  <a:lnTo>
                    <a:pt x="111" y="77"/>
                  </a:lnTo>
                  <a:lnTo>
                    <a:pt x="120" y="73"/>
                  </a:lnTo>
                  <a:lnTo>
                    <a:pt x="127" y="70"/>
                  </a:lnTo>
                  <a:lnTo>
                    <a:pt x="130" y="63"/>
                  </a:lnTo>
                  <a:lnTo>
                    <a:pt x="140" y="56"/>
                  </a:lnTo>
                  <a:lnTo>
                    <a:pt x="152" y="57"/>
                  </a:lnTo>
                  <a:lnTo>
                    <a:pt x="160" y="56"/>
                  </a:lnTo>
                  <a:lnTo>
                    <a:pt x="170" y="58"/>
                  </a:lnTo>
                  <a:lnTo>
                    <a:pt x="181" y="66"/>
                  </a:lnTo>
                  <a:lnTo>
                    <a:pt x="190" y="64"/>
                  </a:lnTo>
                  <a:lnTo>
                    <a:pt x="194" y="48"/>
                  </a:lnTo>
                  <a:lnTo>
                    <a:pt x="202" y="29"/>
                  </a:lnTo>
                  <a:lnTo>
                    <a:pt x="202" y="24"/>
                  </a:lnTo>
                  <a:lnTo>
                    <a:pt x="195" y="22"/>
                  </a:lnTo>
                  <a:lnTo>
                    <a:pt x="187" y="17"/>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55" name="Freeform 1479">
              <a:extLst>
                <a:ext uri="{FF2B5EF4-FFF2-40B4-BE49-F238E27FC236}">
                  <a16:creationId xmlns:a16="http://schemas.microsoft.com/office/drawing/2014/main" id="{8791827D-0A24-4B4E-9AEB-4D789C30E237}"/>
                </a:ext>
              </a:extLst>
            </p:cNvPr>
            <p:cNvSpPr>
              <a:spLocks/>
            </p:cNvSpPr>
            <p:nvPr/>
          </p:nvSpPr>
          <p:spPr bwMode="auto">
            <a:xfrm>
              <a:off x="4566597" y="4165141"/>
              <a:ext cx="21894" cy="45350"/>
            </a:xfrm>
            <a:custGeom>
              <a:avLst/>
              <a:gdLst>
                <a:gd name="T0" fmla="*/ 3 w 10"/>
                <a:gd name="T1" fmla="*/ 0 h 20"/>
                <a:gd name="T2" fmla="*/ 1 w 10"/>
                <a:gd name="T3" fmla="*/ 6 h 20"/>
                <a:gd name="T4" fmla="*/ 0 w 10"/>
                <a:gd name="T5" fmla="*/ 13 h 20"/>
                <a:gd name="T6" fmla="*/ 5 w 10"/>
                <a:gd name="T7" fmla="*/ 20 h 20"/>
                <a:gd name="T8" fmla="*/ 10 w 10"/>
                <a:gd name="T9" fmla="*/ 15 h 20"/>
                <a:gd name="T10" fmla="*/ 10 w 10"/>
                <a:gd name="T11" fmla="*/ 8 h 20"/>
                <a:gd name="T12" fmla="*/ 9 w 10"/>
                <a:gd name="T13" fmla="*/ 3 h 20"/>
                <a:gd name="T14" fmla="*/ 3 w 10"/>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20">
                  <a:moveTo>
                    <a:pt x="3" y="0"/>
                  </a:moveTo>
                  <a:lnTo>
                    <a:pt x="1" y="6"/>
                  </a:lnTo>
                  <a:lnTo>
                    <a:pt x="0" y="13"/>
                  </a:lnTo>
                  <a:lnTo>
                    <a:pt x="5" y="20"/>
                  </a:lnTo>
                  <a:lnTo>
                    <a:pt x="10" y="15"/>
                  </a:lnTo>
                  <a:lnTo>
                    <a:pt x="10" y="8"/>
                  </a:lnTo>
                  <a:lnTo>
                    <a:pt x="9" y="3"/>
                  </a:lnTo>
                  <a:lnTo>
                    <a:pt x="3" y="0"/>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56" name="Freeform 1480">
              <a:extLst>
                <a:ext uri="{FF2B5EF4-FFF2-40B4-BE49-F238E27FC236}">
                  <a16:creationId xmlns:a16="http://schemas.microsoft.com/office/drawing/2014/main" id="{04CCA140-A010-4762-A1CE-65E3354099EF}"/>
                </a:ext>
              </a:extLst>
            </p:cNvPr>
            <p:cNvSpPr>
              <a:spLocks/>
            </p:cNvSpPr>
            <p:nvPr/>
          </p:nvSpPr>
          <p:spPr bwMode="auto">
            <a:xfrm>
              <a:off x="6690293" y="5328614"/>
              <a:ext cx="328407" cy="466014"/>
            </a:xfrm>
            <a:custGeom>
              <a:avLst/>
              <a:gdLst>
                <a:gd name="T0" fmla="*/ 119 w 144"/>
                <a:gd name="T1" fmla="*/ 8 h 205"/>
                <a:gd name="T2" fmla="*/ 107 w 144"/>
                <a:gd name="T3" fmla="*/ 0 h 205"/>
                <a:gd name="T4" fmla="*/ 91 w 144"/>
                <a:gd name="T5" fmla="*/ 5 h 205"/>
                <a:gd name="T6" fmla="*/ 77 w 144"/>
                <a:gd name="T7" fmla="*/ 10 h 205"/>
                <a:gd name="T8" fmla="*/ 64 w 144"/>
                <a:gd name="T9" fmla="*/ 10 h 205"/>
                <a:gd name="T10" fmla="*/ 57 w 144"/>
                <a:gd name="T11" fmla="*/ 10 h 205"/>
                <a:gd name="T12" fmla="*/ 57 w 144"/>
                <a:gd name="T13" fmla="*/ 8 h 205"/>
                <a:gd name="T14" fmla="*/ 47 w 144"/>
                <a:gd name="T15" fmla="*/ 6 h 205"/>
                <a:gd name="T16" fmla="*/ 41 w 144"/>
                <a:gd name="T17" fmla="*/ 11 h 205"/>
                <a:gd name="T18" fmla="*/ 41 w 144"/>
                <a:gd name="T19" fmla="*/ 14 h 205"/>
                <a:gd name="T20" fmla="*/ 45 w 144"/>
                <a:gd name="T21" fmla="*/ 29 h 205"/>
                <a:gd name="T22" fmla="*/ 44 w 144"/>
                <a:gd name="T23" fmla="*/ 31 h 205"/>
                <a:gd name="T24" fmla="*/ 33 w 144"/>
                <a:gd name="T25" fmla="*/ 33 h 205"/>
                <a:gd name="T26" fmla="*/ 33 w 144"/>
                <a:gd name="T27" fmla="*/ 41 h 205"/>
                <a:gd name="T28" fmla="*/ 26 w 144"/>
                <a:gd name="T29" fmla="*/ 45 h 205"/>
                <a:gd name="T30" fmla="*/ 21 w 144"/>
                <a:gd name="T31" fmla="*/ 46 h 205"/>
                <a:gd name="T32" fmla="*/ 17 w 144"/>
                <a:gd name="T33" fmla="*/ 44 h 205"/>
                <a:gd name="T34" fmla="*/ 13 w 144"/>
                <a:gd name="T35" fmla="*/ 60 h 205"/>
                <a:gd name="T36" fmla="*/ 19 w 144"/>
                <a:gd name="T37" fmla="*/ 71 h 205"/>
                <a:gd name="T38" fmla="*/ 17 w 144"/>
                <a:gd name="T39" fmla="*/ 92 h 205"/>
                <a:gd name="T40" fmla="*/ 30 w 144"/>
                <a:gd name="T41" fmla="*/ 100 h 205"/>
                <a:gd name="T42" fmla="*/ 33 w 144"/>
                <a:gd name="T43" fmla="*/ 97 h 205"/>
                <a:gd name="T44" fmla="*/ 37 w 144"/>
                <a:gd name="T45" fmla="*/ 100 h 205"/>
                <a:gd name="T46" fmla="*/ 39 w 144"/>
                <a:gd name="T47" fmla="*/ 102 h 205"/>
                <a:gd name="T48" fmla="*/ 35 w 144"/>
                <a:gd name="T49" fmla="*/ 104 h 205"/>
                <a:gd name="T50" fmla="*/ 33 w 144"/>
                <a:gd name="T51" fmla="*/ 106 h 205"/>
                <a:gd name="T52" fmla="*/ 37 w 144"/>
                <a:gd name="T53" fmla="*/ 110 h 205"/>
                <a:gd name="T54" fmla="*/ 41 w 144"/>
                <a:gd name="T55" fmla="*/ 113 h 205"/>
                <a:gd name="T56" fmla="*/ 42 w 144"/>
                <a:gd name="T57" fmla="*/ 120 h 205"/>
                <a:gd name="T58" fmla="*/ 43 w 144"/>
                <a:gd name="T59" fmla="*/ 122 h 205"/>
                <a:gd name="T60" fmla="*/ 40 w 144"/>
                <a:gd name="T61" fmla="*/ 125 h 205"/>
                <a:gd name="T62" fmla="*/ 33 w 144"/>
                <a:gd name="T63" fmla="*/ 128 h 205"/>
                <a:gd name="T64" fmla="*/ 31 w 144"/>
                <a:gd name="T65" fmla="*/ 132 h 205"/>
                <a:gd name="T66" fmla="*/ 33 w 144"/>
                <a:gd name="T67" fmla="*/ 136 h 205"/>
                <a:gd name="T68" fmla="*/ 34 w 144"/>
                <a:gd name="T69" fmla="*/ 138 h 205"/>
                <a:gd name="T70" fmla="*/ 30 w 144"/>
                <a:gd name="T71" fmla="*/ 138 h 205"/>
                <a:gd name="T72" fmla="*/ 20 w 144"/>
                <a:gd name="T73" fmla="*/ 141 h 205"/>
                <a:gd name="T74" fmla="*/ 17 w 144"/>
                <a:gd name="T75" fmla="*/ 146 h 205"/>
                <a:gd name="T76" fmla="*/ 20 w 144"/>
                <a:gd name="T77" fmla="*/ 148 h 205"/>
                <a:gd name="T78" fmla="*/ 19 w 144"/>
                <a:gd name="T79" fmla="*/ 151 h 205"/>
                <a:gd name="T80" fmla="*/ 12 w 144"/>
                <a:gd name="T81" fmla="*/ 158 h 205"/>
                <a:gd name="T82" fmla="*/ 8 w 144"/>
                <a:gd name="T83" fmla="*/ 160 h 205"/>
                <a:gd name="T84" fmla="*/ 3 w 144"/>
                <a:gd name="T85" fmla="*/ 171 h 205"/>
                <a:gd name="T86" fmla="*/ 2 w 144"/>
                <a:gd name="T87" fmla="*/ 177 h 205"/>
                <a:gd name="T88" fmla="*/ 3 w 144"/>
                <a:gd name="T89" fmla="*/ 184 h 205"/>
                <a:gd name="T90" fmla="*/ 8 w 144"/>
                <a:gd name="T91" fmla="*/ 186 h 205"/>
                <a:gd name="T92" fmla="*/ 14 w 144"/>
                <a:gd name="T93" fmla="*/ 193 h 205"/>
                <a:gd name="T94" fmla="*/ 25 w 144"/>
                <a:gd name="T95" fmla="*/ 202 h 205"/>
                <a:gd name="T96" fmla="*/ 36 w 144"/>
                <a:gd name="T97" fmla="*/ 205 h 205"/>
                <a:gd name="T98" fmla="*/ 73 w 144"/>
                <a:gd name="T99" fmla="*/ 185 h 205"/>
                <a:gd name="T100" fmla="*/ 121 w 144"/>
                <a:gd name="T101" fmla="*/ 159 h 205"/>
                <a:gd name="T102" fmla="*/ 144 w 144"/>
                <a:gd name="T103" fmla="*/ 9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4" h="205">
                  <a:moveTo>
                    <a:pt x="137" y="11"/>
                  </a:moveTo>
                  <a:lnTo>
                    <a:pt x="119" y="8"/>
                  </a:lnTo>
                  <a:lnTo>
                    <a:pt x="111" y="1"/>
                  </a:lnTo>
                  <a:lnTo>
                    <a:pt x="107" y="0"/>
                  </a:lnTo>
                  <a:lnTo>
                    <a:pt x="98" y="0"/>
                  </a:lnTo>
                  <a:lnTo>
                    <a:pt x="91" y="5"/>
                  </a:lnTo>
                  <a:lnTo>
                    <a:pt x="81" y="9"/>
                  </a:lnTo>
                  <a:lnTo>
                    <a:pt x="77" y="10"/>
                  </a:lnTo>
                  <a:lnTo>
                    <a:pt x="74" y="12"/>
                  </a:lnTo>
                  <a:lnTo>
                    <a:pt x="64" y="10"/>
                  </a:lnTo>
                  <a:lnTo>
                    <a:pt x="58" y="12"/>
                  </a:lnTo>
                  <a:lnTo>
                    <a:pt x="57" y="10"/>
                  </a:lnTo>
                  <a:lnTo>
                    <a:pt x="57" y="9"/>
                  </a:lnTo>
                  <a:lnTo>
                    <a:pt x="57" y="8"/>
                  </a:lnTo>
                  <a:lnTo>
                    <a:pt x="54" y="6"/>
                  </a:lnTo>
                  <a:lnTo>
                    <a:pt x="47" y="6"/>
                  </a:lnTo>
                  <a:lnTo>
                    <a:pt x="45" y="3"/>
                  </a:lnTo>
                  <a:lnTo>
                    <a:pt x="41" y="11"/>
                  </a:lnTo>
                  <a:lnTo>
                    <a:pt x="41" y="11"/>
                  </a:lnTo>
                  <a:lnTo>
                    <a:pt x="41" y="14"/>
                  </a:lnTo>
                  <a:lnTo>
                    <a:pt x="40" y="20"/>
                  </a:lnTo>
                  <a:lnTo>
                    <a:pt x="45" y="29"/>
                  </a:lnTo>
                  <a:lnTo>
                    <a:pt x="45" y="30"/>
                  </a:lnTo>
                  <a:lnTo>
                    <a:pt x="44" y="31"/>
                  </a:lnTo>
                  <a:lnTo>
                    <a:pt x="39" y="31"/>
                  </a:lnTo>
                  <a:lnTo>
                    <a:pt x="33" y="33"/>
                  </a:lnTo>
                  <a:lnTo>
                    <a:pt x="33" y="35"/>
                  </a:lnTo>
                  <a:lnTo>
                    <a:pt x="33" y="41"/>
                  </a:lnTo>
                  <a:lnTo>
                    <a:pt x="30" y="44"/>
                  </a:lnTo>
                  <a:lnTo>
                    <a:pt x="26" y="45"/>
                  </a:lnTo>
                  <a:lnTo>
                    <a:pt x="25" y="49"/>
                  </a:lnTo>
                  <a:lnTo>
                    <a:pt x="21" y="46"/>
                  </a:lnTo>
                  <a:lnTo>
                    <a:pt x="20" y="44"/>
                  </a:lnTo>
                  <a:lnTo>
                    <a:pt x="17" y="44"/>
                  </a:lnTo>
                  <a:lnTo>
                    <a:pt x="17" y="52"/>
                  </a:lnTo>
                  <a:lnTo>
                    <a:pt x="13" y="60"/>
                  </a:lnTo>
                  <a:lnTo>
                    <a:pt x="15" y="63"/>
                  </a:lnTo>
                  <a:lnTo>
                    <a:pt x="19" y="71"/>
                  </a:lnTo>
                  <a:lnTo>
                    <a:pt x="19" y="83"/>
                  </a:lnTo>
                  <a:lnTo>
                    <a:pt x="17" y="92"/>
                  </a:lnTo>
                  <a:lnTo>
                    <a:pt x="19" y="100"/>
                  </a:lnTo>
                  <a:lnTo>
                    <a:pt x="30" y="100"/>
                  </a:lnTo>
                  <a:lnTo>
                    <a:pt x="32" y="97"/>
                  </a:lnTo>
                  <a:lnTo>
                    <a:pt x="33" y="97"/>
                  </a:lnTo>
                  <a:lnTo>
                    <a:pt x="34" y="100"/>
                  </a:lnTo>
                  <a:lnTo>
                    <a:pt x="37" y="100"/>
                  </a:lnTo>
                  <a:lnTo>
                    <a:pt x="39" y="101"/>
                  </a:lnTo>
                  <a:lnTo>
                    <a:pt x="39" y="102"/>
                  </a:lnTo>
                  <a:lnTo>
                    <a:pt x="35" y="102"/>
                  </a:lnTo>
                  <a:lnTo>
                    <a:pt x="35" y="104"/>
                  </a:lnTo>
                  <a:lnTo>
                    <a:pt x="33" y="105"/>
                  </a:lnTo>
                  <a:lnTo>
                    <a:pt x="33" y="106"/>
                  </a:lnTo>
                  <a:lnTo>
                    <a:pt x="37" y="106"/>
                  </a:lnTo>
                  <a:lnTo>
                    <a:pt x="37" y="110"/>
                  </a:lnTo>
                  <a:lnTo>
                    <a:pt x="42" y="111"/>
                  </a:lnTo>
                  <a:lnTo>
                    <a:pt x="41" y="113"/>
                  </a:lnTo>
                  <a:lnTo>
                    <a:pt x="43" y="116"/>
                  </a:lnTo>
                  <a:lnTo>
                    <a:pt x="42" y="120"/>
                  </a:lnTo>
                  <a:lnTo>
                    <a:pt x="44" y="121"/>
                  </a:lnTo>
                  <a:lnTo>
                    <a:pt x="43" y="122"/>
                  </a:lnTo>
                  <a:lnTo>
                    <a:pt x="42" y="125"/>
                  </a:lnTo>
                  <a:lnTo>
                    <a:pt x="40" y="125"/>
                  </a:lnTo>
                  <a:lnTo>
                    <a:pt x="36" y="127"/>
                  </a:lnTo>
                  <a:lnTo>
                    <a:pt x="33" y="128"/>
                  </a:lnTo>
                  <a:lnTo>
                    <a:pt x="33" y="131"/>
                  </a:lnTo>
                  <a:lnTo>
                    <a:pt x="31" y="132"/>
                  </a:lnTo>
                  <a:lnTo>
                    <a:pt x="30" y="134"/>
                  </a:lnTo>
                  <a:lnTo>
                    <a:pt x="33" y="136"/>
                  </a:lnTo>
                  <a:lnTo>
                    <a:pt x="34" y="137"/>
                  </a:lnTo>
                  <a:lnTo>
                    <a:pt x="34" y="138"/>
                  </a:lnTo>
                  <a:lnTo>
                    <a:pt x="33" y="138"/>
                  </a:lnTo>
                  <a:lnTo>
                    <a:pt x="30" y="138"/>
                  </a:lnTo>
                  <a:lnTo>
                    <a:pt x="21" y="138"/>
                  </a:lnTo>
                  <a:lnTo>
                    <a:pt x="20" y="141"/>
                  </a:lnTo>
                  <a:lnTo>
                    <a:pt x="19" y="143"/>
                  </a:lnTo>
                  <a:lnTo>
                    <a:pt x="17" y="146"/>
                  </a:lnTo>
                  <a:lnTo>
                    <a:pt x="17" y="147"/>
                  </a:lnTo>
                  <a:lnTo>
                    <a:pt x="20" y="148"/>
                  </a:lnTo>
                  <a:lnTo>
                    <a:pt x="20" y="151"/>
                  </a:lnTo>
                  <a:lnTo>
                    <a:pt x="19" y="151"/>
                  </a:lnTo>
                  <a:lnTo>
                    <a:pt x="15" y="155"/>
                  </a:lnTo>
                  <a:lnTo>
                    <a:pt x="12" y="158"/>
                  </a:lnTo>
                  <a:lnTo>
                    <a:pt x="11" y="160"/>
                  </a:lnTo>
                  <a:lnTo>
                    <a:pt x="8" y="160"/>
                  </a:lnTo>
                  <a:lnTo>
                    <a:pt x="3" y="164"/>
                  </a:lnTo>
                  <a:lnTo>
                    <a:pt x="3" y="171"/>
                  </a:lnTo>
                  <a:lnTo>
                    <a:pt x="1" y="173"/>
                  </a:lnTo>
                  <a:lnTo>
                    <a:pt x="2" y="177"/>
                  </a:lnTo>
                  <a:lnTo>
                    <a:pt x="1" y="180"/>
                  </a:lnTo>
                  <a:lnTo>
                    <a:pt x="3" y="184"/>
                  </a:lnTo>
                  <a:lnTo>
                    <a:pt x="0" y="187"/>
                  </a:lnTo>
                  <a:lnTo>
                    <a:pt x="8" y="186"/>
                  </a:lnTo>
                  <a:lnTo>
                    <a:pt x="10" y="187"/>
                  </a:lnTo>
                  <a:lnTo>
                    <a:pt x="14" y="193"/>
                  </a:lnTo>
                  <a:lnTo>
                    <a:pt x="19" y="196"/>
                  </a:lnTo>
                  <a:lnTo>
                    <a:pt x="25" y="202"/>
                  </a:lnTo>
                  <a:lnTo>
                    <a:pt x="29" y="204"/>
                  </a:lnTo>
                  <a:lnTo>
                    <a:pt x="36" y="205"/>
                  </a:lnTo>
                  <a:lnTo>
                    <a:pt x="42" y="204"/>
                  </a:lnTo>
                  <a:lnTo>
                    <a:pt x="73" y="185"/>
                  </a:lnTo>
                  <a:lnTo>
                    <a:pt x="88" y="177"/>
                  </a:lnTo>
                  <a:lnTo>
                    <a:pt x="121" y="159"/>
                  </a:lnTo>
                  <a:lnTo>
                    <a:pt x="144" y="144"/>
                  </a:lnTo>
                  <a:lnTo>
                    <a:pt x="144" y="9"/>
                  </a:lnTo>
                  <a:lnTo>
                    <a:pt x="137" y="11"/>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57" name="Freeform 1481">
              <a:extLst>
                <a:ext uri="{FF2B5EF4-FFF2-40B4-BE49-F238E27FC236}">
                  <a16:creationId xmlns:a16="http://schemas.microsoft.com/office/drawing/2014/main" id="{83252A66-F3D2-458D-B32A-ED14175CE45A}"/>
                </a:ext>
              </a:extLst>
            </p:cNvPr>
            <p:cNvSpPr>
              <a:spLocks/>
            </p:cNvSpPr>
            <p:nvPr/>
          </p:nvSpPr>
          <p:spPr bwMode="auto">
            <a:xfrm>
              <a:off x="6633995" y="5800883"/>
              <a:ext cx="384705" cy="325272"/>
            </a:xfrm>
            <a:custGeom>
              <a:avLst/>
              <a:gdLst>
                <a:gd name="T0" fmla="*/ 169 w 169"/>
                <a:gd name="T1" fmla="*/ 4 h 143"/>
                <a:gd name="T2" fmla="*/ 157 w 169"/>
                <a:gd name="T3" fmla="*/ 0 h 143"/>
                <a:gd name="T4" fmla="*/ 146 w 169"/>
                <a:gd name="T5" fmla="*/ 13 h 143"/>
                <a:gd name="T6" fmla="*/ 102 w 169"/>
                <a:gd name="T7" fmla="*/ 22 h 143"/>
                <a:gd name="T8" fmla="*/ 76 w 169"/>
                <a:gd name="T9" fmla="*/ 29 h 143"/>
                <a:gd name="T10" fmla="*/ 81 w 169"/>
                <a:gd name="T11" fmla="*/ 33 h 143"/>
                <a:gd name="T12" fmla="*/ 116 w 169"/>
                <a:gd name="T13" fmla="*/ 68 h 143"/>
                <a:gd name="T14" fmla="*/ 115 w 169"/>
                <a:gd name="T15" fmla="*/ 69 h 143"/>
                <a:gd name="T16" fmla="*/ 101 w 169"/>
                <a:gd name="T17" fmla="*/ 78 h 143"/>
                <a:gd name="T18" fmla="*/ 96 w 169"/>
                <a:gd name="T19" fmla="*/ 89 h 143"/>
                <a:gd name="T20" fmla="*/ 95 w 169"/>
                <a:gd name="T21" fmla="*/ 94 h 143"/>
                <a:gd name="T22" fmla="*/ 68 w 169"/>
                <a:gd name="T23" fmla="*/ 99 h 143"/>
                <a:gd name="T24" fmla="*/ 58 w 169"/>
                <a:gd name="T25" fmla="*/ 115 h 143"/>
                <a:gd name="T26" fmla="*/ 57 w 169"/>
                <a:gd name="T27" fmla="*/ 117 h 143"/>
                <a:gd name="T28" fmla="*/ 46 w 169"/>
                <a:gd name="T29" fmla="*/ 130 h 143"/>
                <a:gd name="T30" fmla="*/ 5 w 169"/>
                <a:gd name="T31" fmla="*/ 124 h 143"/>
                <a:gd name="T32" fmla="*/ 4 w 169"/>
                <a:gd name="T33" fmla="*/ 119 h 143"/>
                <a:gd name="T34" fmla="*/ 4 w 169"/>
                <a:gd name="T35" fmla="*/ 128 h 143"/>
                <a:gd name="T36" fmla="*/ 1 w 169"/>
                <a:gd name="T37" fmla="*/ 135 h 143"/>
                <a:gd name="T38" fmla="*/ 0 w 169"/>
                <a:gd name="T39" fmla="*/ 140 h 143"/>
                <a:gd name="T40" fmla="*/ 0 w 169"/>
                <a:gd name="T41" fmla="*/ 143 h 143"/>
                <a:gd name="T42" fmla="*/ 169 w 169"/>
                <a:gd name="T43" fmla="*/ 143 h 143"/>
                <a:gd name="T44" fmla="*/ 169 w 169"/>
                <a:gd name="T45" fmla="*/ 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43">
                  <a:moveTo>
                    <a:pt x="169" y="4"/>
                  </a:moveTo>
                  <a:lnTo>
                    <a:pt x="157" y="0"/>
                  </a:lnTo>
                  <a:lnTo>
                    <a:pt x="146" y="13"/>
                  </a:lnTo>
                  <a:lnTo>
                    <a:pt x="102" y="22"/>
                  </a:lnTo>
                  <a:lnTo>
                    <a:pt x="76" y="29"/>
                  </a:lnTo>
                  <a:lnTo>
                    <a:pt x="81" y="33"/>
                  </a:lnTo>
                  <a:lnTo>
                    <a:pt x="116" y="68"/>
                  </a:lnTo>
                  <a:lnTo>
                    <a:pt x="115" y="69"/>
                  </a:lnTo>
                  <a:lnTo>
                    <a:pt x="101" y="78"/>
                  </a:lnTo>
                  <a:lnTo>
                    <a:pt x="96" y="89"/>
                  </a:lnTo>
                  <a:lnTo>
                    <a:pt x="95" y="94"/>
                  </a:lnTo>
                  <a:lnTo>
                    <a:pt x="68" y="99"/>
                  </a:lnTo>
                  <a:lnTo>
                    <a:pt x="58" y="115"/>
                  </a:lnTo>
                  <a:lnTo>
                    <a:pt x="57" y="117"/>
                  </a:lnTo>
                  <a:lnTo>
                    <a:pt x="46" y="130"/>
                  </a:lnTo>
                  <a:lnTo>
                    <a:pt x="5" y="124"/>
                  </a:lnTo>
                  <a:lnTo>
                    <a:pt x="4" y="119"/>
                  </a:lnTo>
                  <a:lnTo>
                    <a:pt x="4" y="128"/>
                  </a:lnTo>
                  <a:lnTo>
                    <a:pt x="1" y="135"/>
                  </a:lnTo>
                  <a:lnTo>
                    <a:pt x="0" y="140"/>
                  </a:lnTo>
                  <a:lnTo>
                    <a:pt x="0" y="143"/>
                  </a:lnTo>
                  <a:lnTo>
                    <a:pt x="169" y="143"/>
                  </a:lnTo>
                  <a:lnTo>
                    <a:pt x="169" y="4"/>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58" name="Freeform 1482">
              <a:extLst>
                <a:ext uri="{FF2B5EF4-FFF2-40B4-BE49-F238E27FC236}">
                  <a16:creationId xmlns:a16="http://schemas.microsoft.com/office/drawing/2014/main" id="{7A0746B3-2204-46CC-84F5-EE64B6F4895E}"/>
                </a:ext>
              </a:extLst>
            </p:cNvPr>
            <p:cNvSpPr>
              <a:spLocks/>
            </p:cNvSpPr>
            <p:nvPr/>
          </p:nvSpPr>
          <p:spPr bwMode="auto">
            <a:xfrm>
              <a:off x="4538448" y="5710182"/>
              <a:ext cx="1313626" cy="415973"/>
            </a:xfrm>
            <a:custGeom>
              <a:avLst/>
              <a:gdLst>
                <a:gd name="T0" fmla="*/ 567 w 578"/>
                <a:gd name="T1" fmla="*/ 153 h 183"/>
                <a:gd name="T2" fmla="*/ 562 w 578"/>
                <a:gd name="T3" fmla="*/ 144 h 183"/>
                <a:gd name="T4" fmla="*/ 561 w 578"/>
                <a:gd name="T5" fmla="*/ 128 h 183"/>
                <a:gd name="T6" fmla="*/ 569 w 578"/>
                <a:gd name="T7" fmla="*/ 121 h 183"/>
                <a:gd name="T8" fmla="*/ 571 w 578"/>
                <a:gd name="T9" fmla="*/ 115 h 183"/>
                <a:gd name="T10" fmla="*/ 568 w 578"/>
                <a:gd name="T11" fmla="*/ 85 h 183"/>
                <a:gd name="T12" fmla="*/ 566 w 578"/>
                <a:gd name="T13" fmla="*/ 78 h 183"/>
                <a:gd name="T14" fmla="*/ 573 w 578"/>
                <a:gd name="T15" fmla="*/ 67 h 183"/>
                <a:gd name="T16" fmla="*/ 577 w 578"/>
                <a:gd name="T17" fmla="*/ 64 h 183"/>
                <a:gd name="T18" fmla="*/ 568 w 578"/>
                <a:gd name="T19" fmla="*/ 52 h 183"/>
                <a:gd name="T20" fmla="*/ 541 w 578"/>
                <a:gd name="T21" fmla="*/ 50 h 183"/>
                <a:gd name="T22" fmla="*/ 529 w 578"/>
                <a:gd name="T23" fmla="*/ 45 h 183"/>
                <a:gd name="T24" fmla="*/ 513 w 578"/>
                <a:gd name="T25" fmla="*/ 41 h 183"/>
                <a:gd name="T26" fmla="*/ 507 w 578"/>
                <a:gd name="T27" fmla="*/ 41 h 183"/>
                <a:gd name="T28" fmla="*/ 499 w 578"/>
                <a:gd name="T29" fmla="*/ 32 h 183"/>
                <a:gd name="T30" fmla="*/ 501 w 578"/>
                <a:gd name="T31" fmla="*/ 30 h 183"/>
                <a:gd name="T32" fmla="*/ 495 w 578"/>
                <a:gd name="T33" fmla="*/ 21 h 183"/>
                <a:gd name="T34" fmla="*/ 485 w 578"/>
                <a:gd name="T35" fmla="*/ 17 h 183"/>
                <a:gd name="T36" fmla="*/ 444 w 578"/>
                <a:gd name="T37" fmla="*/ 12 h 183"/>
                <a:gd name="T38" fmla="*/ 426 w 578"/>
                <a:gd name="T39" fmla="*/ 16 h 183"/>
                <a:gd name="T40" fmla="*/ 403 w 578"/>
                <a:gd name="T41" fmla="*/ 33 h 183"/>
                <a:gd name="T42" fmla="*/ 388 w 578"/>
                <a:gd name="T43" fmla="*/ 47 h 183"/>
                <a:gd name="T44" fmla="*/ 386 w 578"/>
                <a:gd name="T45" fmla="*/ 65 h 183"/>
                <a:gd name="T46" fmla="*/ 391 w 578"/>
                <a:gd name="T47" fmla="*/ 79 h 183"/>
                <a:gd name="T48" fmla="*/ 394 w 578"/>
                <a:gd name="T49" fmla="*/ 93 h 183"/>
                <a:gd name="T50" fmla="*/ 386 w 578"/>
                <a:gd name="T51" fmla="*/ 106 h 183"/>
                <a:gd name="T52" fmla="*/ 373 w 578"/>
                <a:gd name="T53" fmla="*/ 118 h 183"/>
                <a:gd name="T54" fmla="*/ 351 w 578"/>
                <a:gd name="T55" fmla="*/ 122 h 183"/>
                <a:gd name="T56" fmla="*/ 329 w 578"/>
                <a:gd name="T57" fmla="*/ 108 h 183"/>
                <a:gd name="T58" fmla="*/ 320 w 578"/>
                <a:gd name="T59" fmla="*/ 101 h 183"/>
                <a:gd name="T60" fmla="*/ 305 w 578"/>
                <a:gd name="T61" fmla="*/ 94 h 183"/>
                <a:gd name="T62" fmla="*/ 275 w 578"/>
                <a:gd name="T63" fmla="*/ 84 h 183"/>
                <a:gd name="T64" fmla="*/ 246 w 578"/>
                <a:gd name="T65" fmla="*/ 81 h 183"/>
                <a:gd name="T66" fmla="*/ 228 w 578"/>
                <a:gd name="T67" fmla="*/ 67 h 183"/>
                <a:gd name="T68" fmla="*/ 220 w 578"/>
                <a:gd name="T69" fmla="*/ 48 h 183"/>
                <a:gd name="T70" fmla="*/ 214 w 578"/>
                <a:gd name="T71" fmla="*/ 36 h 183"/>
                <a:gd name="T72" fmla="*/ 197 w 578"/>
                <a:gd name="T73" fmla="*/ 30 h 183"/>
                <a:gd name="T74" fmla="*/ 178 w 578"/>
                <a:gd name="T75" fmla="*/ 21 h 183"/>
                <a:gd name="T76" fmla="*/ 157 w 578"/>
                <a:gd name="T77" fmla="*/ 16 h 183"/>
                <a:gd name="T78" fmla="*/ 139 w 578"/>
                <a:gd name="T79" fmla="*/ 12 h 183"/>
                <a:gd name="T80" fmla="*/ 113 w 578"/>
                <a:gd name="T81" fmla="*/ 15 h 183"/>
                <a:gd name="T82" fmla="*/ 85 w 578"/>
                <a:gd name="T83" fmla="*/ 2 h 183"/>
                <a:gd name="T84" fmla="*/ 78 w 578"/>
                <a:gd name="T85" fmla="*/ 3 h 183"/>
                <a:gd name="T86" fmla="*/ 76 w 578"/>
                <a:gd name="T87" fmla="*/ 34 h 183"/>
                <a:gd name="T88" fmla="*/ 52 w 578"/>
                <a:gd name="T89" fmla="*/ 50 h 183"/>
                <a:gd name="T90" fmla="*/ 43 w 578"/>
                <a:gd name="T91" fmla="*/ 62 h 183"/>
                <a:gd name="T92" fmla="*/ 32 w 578"/>
                <a:gd name="T93" fmla="*/ 71 h 183"/>
                <a:gd name="T94" fmla="*/ 35 w 578"/>
                <a:gd name="T95" fmla="*/ 96 h 183"/>
                <a:gd name="T96" fmla="*/ 31 w 578"/>
                <a:gd name="T97" fmla="*/ 108 h 183"/>
                <a:gd name="T98" fmla="*/ 16 w 578"/>
                <a:gd name="T99" fmla="*/ 120 h 183"/>
                <a:gd name="T100" fmla="*/ 7 w 578"/>
                <a:gd name="T101" fmla="*/ 122 h 183"/>
                <a:gd name="T102" fmla="*/ 0 w 578"/>
                <a:gd name="T103" fmla="*/ 138 h 183"/>
                <a:gd name="T104" fmla="*/ 15 w 578"/>
                <a:gd name="T105" fmla="*/ 162 h 183"/>
                <a:gd name="T106" fmla="*/ 18 w 578"/>
                <a:gd name="T107" fmla="*/ 183 h 183"/>
                <a:gd name="T108" fmla="*/ 577 w 578"/>
                <a:gd name="T109" fmla="*/ 174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78" h="183">
                  <a:moveTo>
                    <a:pt x="566" y="162"/>
                  </a:moveTo>
                  <a:lnTo>
                    <a:pt x="567" y="153"/>
                  </a:lnTo>
                  <a:lnTo>
                    <a:pt x="567" y="151"/>
                  </a:lnTo>
                  <a:lnTo>
                    <a:pt x="562" y="144"/>
                  </a:lnTo>
                  <a:lnTo>
                    <a:pt x="561" y="131"/>
                  </a:lnTo>
                  <a:lnTo>
                    <a:pt x="561" y="128"/>
                  </a:lnTo>
                  <a:lnTo>
                    <a:pt x="564" y="125"/>
                  </a:lnTo>
                  <a:lnTo>
                    <a:pt x="569" y="121"/>
                  </a:lnTo>
                  <a:lnTo>
                    <a:pt x="569" y="120"/>
                  </a:lnTo>
                  <a:lnTo>
                    <a:pt x="571" y="115"/>
                  </a:lnTo>
                  <a:lnTo>
                    <a:pt x="569" y="103"/>
                  </a:lnTo>
                  <a:lnTo>
                    <a:pt x="568" y="85"/>
                  </a:lnTo>
                  <a:lnTo>
                    <a:pt x="566" y="80"/>
                  </a:lnTo>
                  <a:lnTo>
                    <a:pt x="566" y="78"/>
                  </a:lnTo>
                  <a:lnTo>
                    <a:pt x="571" y="72"/>
                  </a:lnTo>
                  <a:lnTo>
                    <a:pt x="573" y="67"/>
                  </a:lnTo>
                  <a:lnTo>
                    <a:pt x="578" y="65"/>
                  </a:lnTo>
                  <a:lnTo>
                    <a:pt x="577" y="64"/>
                  </a:lnTo>
                  <a:lnTo>
                    <a:pt x="574" y="56"/>
                  </a:lnTo>
                  <a:lnTo>
                    <a:pt x="568" y="52"/>
                  </a:lnTo>
                  <a:lnTo>
                    <a:pt x="552" y="51"/>
                  </a:lnTo>
                  <a:lnTo>
                    <a:pt x="541" y="50"/>
                  </a:lnTo>
                  <a:lnTo>
                    <a:pt x="531" y="46"/>
                  </a:lnTo>
                  <a:lnTo>
                    <a:pt x="529" y="45"/>
                  </a:lnTo>
                  <a:lnTo>
                    <a:pt x="522" y="44"/>
                  </a:lnTo>
                  <a:lnTo>
                    <a:pt x="513" y="41"/>
                  </a:lnTo>
                  <a:lnTo>
                    <a:pt x="510" y="42"/>
                  </a:lnTo>
                  <a:lnTo>
                    <a:pt x="507" y="41"/>
                  </a:lnTo>
                  <a:lnTo>
                    <a:pt x="500" y="36"/>
                  </a:lnTo>
                  <a:lnTo>
                    <a:pt x="499" y="32"/>
                  </a:lnTo>
                  <a:lnTo>
                    <a:pt x="500" y="32"/>
                  </a:lnTo>
                  <a:lnTo>
                    <a:pt x="501" y="30"/>
                  </a:lnTo>
                  <a:lnTo>
                    <a:pt x="500" y="24"/>
                  </a:lnTo>
                  <a:lnTo>
                    <a:pt x="495" y="21"/>
                  </a:lnTo>
                  <a:lnTo>
                    <a:pt x="489" y="21"/>
                  </a:lnTo>
                  <a:lnTo>
                    <a:pt x="485" y="17"/>
                  </a:lnTo>
                  <a:lnTo>
                    <a:pt x="465" y="12"/>
                  </a:lnTo>
                  <a:lnTo>
                    <a:pt x="444" y="12"/>
                  </a:lnTo>
                  <a:lnTo>
                    <a:pt x="437" y="15"/>
                  </a:lnTo>
                  <a:lnTo>
                    <a:pt x="426" y="16"/>
                  </a:lnTo>
                  <a:lnTo>
                    <a:pt x="415" y="22"/>
                  </a:lnTo>
                  <a:lnTo>
                    <a:pt x="403" y="33"/>
                  </a:lnTo>
                  <a:lnTo>
                    <a:pt x="397" y="37"/>
                  </a:lnTo>
                  <a:lnTo>
                    <a:pt x="388" y="47"/>
                  </a:lnTo>
                  <a:lnTo>
                    <a:pt x="386" y="56"/>
                  </a:lnTo>
                  <a:lnTo>
                    <a:pt x="386" y="65"/>
                  </a:lnTo>
                  <a:lnTo>
                    <a:pt x="391" y="72"/>
                  </a:lnTo>
                  <a:lnTo>
                    <a:pt x="391" y="79"/>
                  </a:lnTo>
                  <a:lnTo>
                    <a:pt x="394" y="87"/>
                  </a:lnTo>
                  <a:lnTo>
                    <a:pt x="394" y="93"/>
                  </a:lnTo>
                  <a:lnTo>
                    <a:pt x="389" y="99"/>
                  </a:lnTo>
                  <a:lnTo>
                    <a:pt x="386" y="106"/>
                  </a:lnTo>
                  <a:lnTo>
                    <a:pt x="378" y="114"/>
                  </a:lnTo>
                  <a:lnTo>
                    <a:pt x="373" y="118"/>
                  </a:lnTo>
                  <a:lnTo>
                    <a:pt x="360" y="122"/>
                  </a:lnTo>
                  <a:lnTo>
                    <a:pt x="351" y="122"/>
                  </a:lnTo>
                  <a:lnTo>
                    <a:pt x="341" y="119"/>
                  </a:lnTo>
                  <a:lnTo>
                    <a:pt x="329" y="108"/>
                  </a:lnTo>
                  <a:lnTo>
                    <a:pt x="326" y="103"/>
                  </a:lnTo>
                  <a:lnTo>
                    <a:pt x="320" y="101"/>
                  </a:lnTo>
                  <a:lnTo>
                    <a:pt x="315" y="99"/>
                  </a:lnTo>
                  <a:lnTo>
                    <a:pt x="305" y="94"/>
                  </a:lnTo>
                  <a:lnTo>
                    <a:pt x="286" y="86"/>
                  </a:lnTo>
                  <a:lnTo>
                    <a:pt x="275" y="84"/>
                  </a:lnTo>
                  <a:lnTo>
                    <a:pt x="252" y="83"/>
                  </a:lnTo>
                  <a:lnTo>
                    <a:pt x="246" y="81"/>
                  </a:lnTo>
                  <a:lnTo>
                    <a:pt x="238" y="78"/>
                  </a:lnTo>
                  <a:lnTo>
                    <a:pt x="228" y="67"/>
                  </a:lnTo>
                  <a:lnTo>
                    <a:pt x="222" y="57"/>
                  </a:lnTo>
                  <a:lnTo>
                    <a:pt x="220" y="48"/>
                  </a:lnTo>
                  <a:lnTo>
                    <a:pt x="218" y="39"/>
                  </a:lnTo>
                  <a:lnTo>
                    <a:pt x="214" y="36"/>
                  </a:lnTo>
                  <a:lnTo>
                    <a:pt x="205" y="33"/>
                  </a:lnTo>
                  <a:lnTo>
                    <a:pt x="197" y="30"/>
                  </a:lnTo>
                  <a:lnTo>
                    <a:pt x="183" y="24"/>
                  </a:lnTo>
                  <a:lnTo>
                    <a:pt x="178" y="21"/>
                  </a:lnTo>
                  <a:lnTo>
                    <a:pt x="167" y="16"/>
                  </a:lnTo>
                  <a:lnTo>
                    <a:pt x="157" y="16"/>
                  </a:lnTo>
                  <a:lnTo>
                    <a:pt x="149" y="13"/>
                  </a:lnTo>
                  <a:lnTo>
                    <a:pt x="139" y="12"/>
                  </a:lnTo>
                  <a:lnTo>
                    <a:pt x="126" y="15"/>
                  </a:lnTo>
                  <a:lnTo>
                    <a:pt x="113" y="15"/>
                  </a:lnTo>
                  <a:lnTo>
                    <a:pt x="94" y="7"/>
                  </a:lnTo>
                  <a:lnTo>
                    <a:pt x="85" y="2"/>
                  </a:lnTo>
                  <a:lnTo>
                    <a:pt x="79" y="0"/>
                  </a:lnTo>
                  <a:lnTo>
                    <a:pt x="78" y="3"/>
                  </a:lnTo>
                  <a:lnTo>
                    <a:pt x="79" y="27"/>
                  </a:lnTo>
                  <a:lnTo>
                    <a:pt x="76" y="34"/>
                  </a:lnTo>
                  <a:lnTo>
                    <a:pt x="72" y="37"/>
                  </a:lnTo>
                  <a:lnTo>
                    <a:pt x="52" y="50"/>
                  </a:lnTo>
                  <a:lnTo>
                    <a:pt x="49" y="57"/>
                  </a:lnTo>
                  <a:lnTo>
                    <a:pt x="43" y="62"/>
                  </a:lnTo>
                  <a:lnTo>
                    <a:pt x="35" y="65"/>
                  </a:lnTo>
                  <a:lnTo>
                    <a:pt x="32" y="71"/>
                  </a:lnTo>
                  <a:lnTo>
                    <a:pt x="31" y="78"/>
                  </a:lnTo>
                  <a:lnTo>
                    <a:pt x="35" y="96"/>
                  </a:lnTo>
                  <a:lnTo>
                    <a:pt x="35" y="103"/>
                  </a:lnTo>
                  <a:lnTo>
                    <a:pt x="31" y="108"/>
                  </a:lnTo>
                  <a:lnTo>
                    <a:pt x="24" y="115"/>
                  </a:lnTo>
                  <a:lnTo>
                    <a:pt x="16" y="120"/>
                  </a:lnTo>
                  <a:lnTo>
                    <a:pt x="7" y="120"/>
                  </a:lnTo>
                  <a:lnTo>
                    <a:pt x="7" y="122"/>
                  </a:lnTo>
                  <a:lnTo>
                    <a:pt x="1" y="128"/>
                  </a:lnTo>
                  <a:lnTo>
                    <a:pt x="0" y="138"/>
                  </a:lnTo>
                  <a:lnTo>
                    <a:pt x="7" y="148"/>
                  </a:lnTo>
                  <a:lnTo>
                    <a:pt x="15" y="162"/>
                  </a:lnTo>
                  <a:lnTo>
                    <a:pt x="18" y="177"/>
                  </a:lnTo>
                  <a:lnTo>
                    <a:pt x="18" y="183"/>
                  </a:lnTo>
                  <a:lnTo>
                    <a:pt x="577" y="183"/>
                  </a:lnTo>
                  <a:lnTo>
                    <a:pt x="577" y="174"/>
                  </a:lnTo>
                  <a:lnTo>
                    <a:pt x="566" y="162"/>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59" name="Freeform 1483">
              <a:extLst>
                <a:ext uri="{FF2B5EF4-FFF2-40B4-BE49-F238E27FC236}">
                  <a16:creationId xmlns:a16="http://schemas.microsoft.com/office/drawing/2014/main" id="{B3D64882-04BC-419A-941E-FB0CD9182FB6}"/>
                </a:ext>
              </a:extLst>
            </p:cNvPr>
            <p:cNvSpPr>
              <a:spLocks/>
            </p:cNvSpPr>
            <p:nvPr/>
          </p:nvSpPr>
          <p:spPr bwMode="auto">
            <a:xfrm>
              <a:off x="4890313" y="4226129"/>
              <a:ext cx="259598" cy="184529"/>
            </a:xfrm>
            <a:custGeom>
              <a:avLst/>
              <a:gdLst>
                <a:gd name="T0" fmla="*/ 101 w 114"/>
                <a:gd name="T1" fmla="*/ 0 h 81"/>
                <a:gd name="T2" fmla="*/ 91 w 114"/>
                <a:gd name="T3" fmla="*/ 2 h 81"/>
                <a:gd name="T4" fmla="*/ 77 w 114"/>
                <a:gd name="T5" fmla="*/ 7 h 81"/>
                <a:gd name="T6" fmla="*/ 71 w 114"/>
                <a:gd name="T7" fmla="*/ 12 h 81"/>
                <a:gd name="T8" fmla="*/ 50 w 114"/>
                <a:gd name="T9" fmla="*/ 12 h 81"/>
                <a:gd name="T10" fmla="*/ 38 w 114"/>
                <a:gd name="T11" fmla="*/ 22 h 81"/>
                <a:gd name="T12" fmla="*/ 8 w 114"/>
                <a:gd name="T13" fmla="*/ 20 h 81"/>
                <a:gd name="T14" fmla="*/ 0 w 114"/>
                <a:gd name="T15" fmla="*/ 32 h 81"/>
                <a:gd name="T16" fmla="*/ 1 w 114"/>
                <a:gd name="T17" fmla="*/ 36 h 81"/>
                <a:gd name="T18" fmla="*/ 3 w 114"/>
                <a:gd name="T19" fmla="*/ 39 h 81"/>
                <a:gd name="T20" fmla="*/ 5 w 114"/>
                <a:gd name="T21" fmla="*/ 49 h 81"/>
                <a:gd name="T22" fmla="*/ 7 w 114"/>
                <a:gd name="T23" fmla="*/ 56 h 81"/>
                <a:gd name="T24" fmla="*/ 14 w 114"/>
                <a:gd name="T25" fmla="*/ 61 h 81"/>
                <a:gd name="T26" fmla="*/ 18 w 114"/>
                <a:gd name="T27" fmla="*/ 66 h 81"/>
                <a:gd name="T28" fmla="*/ 15 w 114"/>
                <a:gd name="T29" fmla="*/ 70 h 81"/>
                <a:gd name="T30" fmla="*/ 8 w 114"/>
                <a:gd name="T31" fmla="*/ 70 h 81"/>
                <a:gd name="T32" fmla="*/ 8 w 114"/>
                <a:gd name="T33" fmla="*/ 77 h 81"/>
                <a:gd name="T34" fmla="*/ 19 w 114"/>
                <a:gd name="T35" fmla="*/ 73 h 81"/>
                <a:gd name="T36" fmla="*/ 35 w 114"/>
                <a:gd name="T37" fmla="*/ 76 h 81"/>
                <a:gd name="T38" fmla="*/ 41 w 114"/>
                <a:gd name="T39" fmla="*/ 66 h 81"/>
                <a:gd name="T40" fmla="*/ 52 w 114"/>
                <a:gd name="T41" fmla="*/ 78 h 81"/>
                <a:gd name="T42" fmla="*/ 54 w 114"/>
                <a:gd name="T43" fmla="*/ 76 h 81"/>
                <a:gd name="T44" fmla="*/ 58 w 114"/>
                <a:gd name="T45" fmla="*/ 78 h 81"/>
                <a:gd name="T46" fmla="*/ 63 w 114"/>
                <a:gd name="T47" fmla="*/ 81 h 81"/>
                <a:gd name="T48" fmla="*/ 65 w 114"/>
                <a:gd name="T49" fmla="*/ 71 h 81"/>
                <a:gd name="T50" fmla="*/ 67 w 114"/>
                <a:gd name="T51" fmla="*/ 65 h 81"/>
                <a:gd name="T52" fmla="*/ 79 w 114"/>
                <a:gd name="T53" fmla="*/ 58 h 81"/>
                <a:gd name="T54" fmla="*/ 82 w 114"/>
                <a:gd name="T55" fmla="*/ 45 h 81"/>
                <a:gd name="T56" fmla="*/ 77 w 114"/>
                <a:gd name="T57" fmla="*/ 38 h 81"/>
                <a:gd name="T58" fmla="*/ 93 w 114"/>
                <a:gd name="T59" fmla="*/ 31 h 81"/>
                <a:gd name="T60" fmla="*/ 95 w 114"/>
                <a:gd name="T61" fmla="*/ 25 h 81"/>
                <a:gd name="T62" fmla="*/ 103 w 114"/>
                <a:gd name="T63" fmla="*/ 26 h 81"/>
                <a:gd name="T64" fmla="*/ 102 w 114"/>
                <a:gd name="T65" fmla="*/ 21 h 81"/>
                <a:gd name="T66" fmla="*/ 104 w 114"/>
                <a:gd name="T67" fmla="*/ 15 h 81"/>
                <a:gd name="T68" fmla="*/ 113 w 114"/>
                <a:gd name="T69" fmla="*/ 20 h 81"/>
                <a:gd name="T70" fmla="*/ 109 w 114"/>
                <a:gd name="T71" fmla="*/ 12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4" h="81">
                  <a:moveTo>
                    <a:pt x="106" y="2"/>
                  </a:moveTo>
                  <a:lnTo>
                    <a:pt x="101" y="0"/>
                  </a:lnTo>
                  <a:lnTo>
                    <a:pt x="96" y="0"/>
                  </a:lnTo>
                  <a:lnTo>
                    <a:pt x="91" y="2"/>
                  </a:lnTo>
                  <a:lnTo>
                    <a:pt x="88" y="8"/>
                  </a:lnTo>
                  <a:lnTo>
                    <a:pt x="77" y="7"/>
                  </a:lnTo>
                  <a:lnTo>
                    <a:pt x="74" y="7"/>
                  </a:lnTo>
                  <a:lnTo>
                    <a:pt x="71" y="12"/>
                  </a:lnTo>
                  <a:lnTo>
                    <a:pt x="59" y="9"/>
                  </a:lnTo>
                  <a:lnTo>
                    <a:pt x="50" y="12"/>
                  </a:lnTo>
                  <a:lnTo>
                    <a:pt x="45" y="19"/>
                  </a:lnTo>
                  <a:lnTo>
                    <a:pt x="38" y="22"/>
                  </a:lnTo>
                  <a:lnTo>
                    <a:pt x="19" y="20"/>
                  </a:lnTo>
                  <a:lnTo>
                    <a:pt x="8" y="20"/>
                  </a:lnTo>
                  <a:lnTo>
                    <a:pt x="2" y="26"/>
                  </a:lnTo>
                  <a:lnTo>
                    <a:pt x="0" y="32"/>
                  </a:lnTo>
                  <a:lnTo>
                    <a:pt x="0" y="35"/>
                  </a:lnTo>
                  <a:lnTo>
                    <a:pt x="1" y="36"/>
                  </a:lnTo>
                  <a:lnTo>
                    <a:pt x="5" y="35"/>
                  </a:lnTo>
                  <a:lnTo>
                    <a:pt x="3" y="39"/>
                  </a:lnTo>
                  <a:lnTo>
                    <a:pt x="2" y="45"/>
                  </a:lnTo>
                  <a:lnTo>
                    <a:pt x="5" y="49"/>
                  </a:lnTo>
                  <a:lnTo>
                    <a:pt x="5" y="55"/>
                  </a:lnTo>
                  <a:lnTo>
                    <a:pt x="7" y="56"/>
                  </a:lnTo>
                  <a:lnTo>
                    <a:pt x="13" y="58"/>
                  </a:lnTo>
                  <a:lnTo>
                    <a:pt x="14" y="61"/>
                  </a:lnTo>
                  <a:lnTo>
                    <a:pt x="16" y="62"/>
                  </a:lnTo>
                  <a:lnTo>
                    <a:pt x="18" y="66"/>
                  </a:lnTo>
                  <a:lnTo>
                    <a:pt x="17" y="68"/>
                  </a:lnTo>
                  <a:lnTo>
                    <a:pt x="15" y="70"/>
                  </a:lnTo>
                  <a:lnTo>
                    <a:pt x="12" y="71"/>
                  </a:lnTo>
                  <a:lnTo>
                    <a:pt x="8" y="70"/>
                  </a:lnTo>
                  <a:lnTo>
                    <a:pt x="4" y="73"/>
                  </a:lnTo>
                  <a:lnTo>
                    <a:pt x="8" y="77"/>
                  </a:lnTo>
                  <a:lnTo>
                    <a:pt x="18" y="77"/>
                  </a:lnTo>
                  <a:lnTo>
                    <a:pt x="19" y="73"/>
                  </a:lnTo>
                  <a:lnTo>
                    <a:pt x="23" y="77"/>
                  </a:lnTo>
                  <a:lnTo>
                    <a:pt x="35" y="76"/>
                  </a:lnTo>
                  <a:lnTo>
                    <a:pt x="39" y="66"/>
                  </a:lnTo>
                  <a:lnTo>
                    <a:pt x="41" y="66"/>
                  </a:lnTo>
                  <a:lnTo>
                    <a:pt x="49" y="79"/>
                  </a:lnTo>
                  <a:lnTo>
                    <a:pt x="52" y="78"/>
                  </a:lnTo>
                  <a:lnTo>
                    <a:pt x="52" y="76"/>
                  </a:lnTo>
                  <a:lnTo>
                    <a:pt x="54" y="76"/>
                  </a:lnTo>
                  <a:lnTo>
                    <a:pt x="54" y="78"/>
                  </a:lnTo>
                  <a:lnTo>
                    <a:pt x="58" y="78"/>
                  </a:lnTo>
                  <a:lnTo>
                    <a:pt x="61" y="81"/>
                  </a:lnTo>
                  <a:lnTo>
                    <a:pt x="63" y="81"/>
                  </a:lnTo>
                  <a:lnTo>
                    <a:pt x="67" y="79"/>
                  </a:lnTo>
                  <a:lnTo>
                    <a:pt x="65" y="71"/>
                  </a:lnTo>
                  <a:lnTo>
                    <a:pt x="69" y="68"/>
                  </a:lnTo>
                  <a:lnTo>
                    <a:pt x="67" y="65"/>
                  </a:lnTo>
                  <a:lnTo>
                    <a:pt x="73" y="58"/>
                  </a:lnTo>
                  <a:lnTo>
                    <a:pt x="79" y="58"/>
                  </a:lnTo>
                  <a:lnTo>
                    <a:pt x="82" y="53"/>
                  </a:lnTo>
                  <a:lnTo>
                    <a:pt x="82" y="45"/>
                  </a:lnTo>
                  <a:lnTo>
                    <a:pt x="77" y="40"/>
                  </a:lnTo>
                  <a:lnTo>
                    <a:pt x="77" y="38"/>
                  </a:lnTo>
                  <a:lnTo>
                    <a:pt x="80" y="35"/>
                  </a:lnTo>
                  <a:lnTo>
                    <a:pt x="93" y="31"/>
                  </a:lnTo>
                  <a:lnTo>
                    <a:pt x="95" y="28"/>
                  </a:lnTo>
                  <a:lnTo>
                    <a:pt x="95" y="25"/>
                  </a:lnTo>
                  <a:lnTo>
                    <a:pt x="99" y="25"/>
                  </a:lnTo>
                  <a:lnTo>
                    <a:pt x="103" y="26"/>
                  </a:lnTo>
                  <a:lnTo>
                    <a:pt x="103" y="25"/>
                  </a:lnTo>
                  <a:lnTo>
                    <a:pt x="102" y="21"/>
                  </a:lnTo>
                  <a:lnTo>
                    <a:pt x="102" y="17"/>
                  </a:lnTo>
                  <a:lnTo>
                    <a:pt x="104" y="15"/>
                  </a:lnTo>
                  <a:lnTo>
                    <a:pt x="106" y="15"/>
                  </a:lnTo>
                  <a:lnTo>
                    <a:pt x="113" y="20"/>
                  </a:lnTo>
                  <a:lnTo>
                    <a:pt x="114" y="19"/>
                  </a:lnTo>
                  <a:lnTo>
                    <a:pt x="109" y="12"/>
                  </a:lnTo>
                  <a:lnTo>
                    <a:pt x="106" y="2"/>
                  </a:lnTo>
                  <a:close/>
                </a:path>
              </a:pathLst>
            </a:custGeom>
            <a:solidFill>
              <a:schemeClr val="accent6">
                <a:lumMod val="7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60" name="Freeform 1484">
              <a:extLst>
                <a:ext uri="{FF2B5EF4-FFF2-40B4-BE49-F238E27FC236}">
                  <a16:creationId xmlns:a16="http://schemas.microsoft.com/office/drawing/2014/main" id="{88F997B7-5A61-4BEA-9B9D-6A24FDD1DEF0}"/>
                </a:ext>
              </a:extLst>
            </p:cNvPr>
            <p:cNvSpPr>
              <a:spLocks/>
            </p:cNvSpPr>
            <p:nvPr/>
          </p:nvSpPr>
          <p:spPr bwMode="auto">
            <a:xfrm>
              <a:off x="5149910" y="4269916"/>
              <a:ext cx="3128" cy="1564"/>
            </a:xfrm>
            <a:custGeom>
              <a:avLst/>
              <a:gdLst>
                <a:gd name="T0" fmla="*/ 1 w 1"/>
                <a:gd name="T1" fmla="*/ 0 h 1"/>
                <a:gd name="T2" fmla="*/ 0 w 1"/>
                <a:gd name="T3" fmla="*/ 0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lnTo>
                    <a:pt x="0" y="0"/>
                  </a:lnTo>
                  <a:lnTo>
                    <a:pt x="1" y="1"/>
                  </a:lnTo>
                  <a:lnTo>
                    <a:pt x="1" y="0"/>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61" name="Freeform 1485">
              <a:extLst>
                <a:ext uri="{FF2B5EF4-FFF2-40B4-BE49-F238E27FC236}">
                  <a16:creationId xmlns:a16="http://schemas.microsoft.com/office/drawing/2014/main" id="{53595369-F2F5-4D28-8B8C-2A8C621A9261}"/>
                </a:ext>
              </a:extLst>
            </p:cNvPr>
            <p:cNvSpPr>
              <a:spLocks/>
            </p:cNvSpPr>
            <p:nvPr/>
          </p:nvSpPr>
          <p:spPr bwMode="auto">
            <a:xfrm>
              <a:off x="5479880" y="4753133"/>
              <a:ext cx="201736" cy="159508"/>
            </a:xfrm>
            <a:custGeom>
              <a:avLst/>
              <a:gdLst>
                <a:gd name="T0" fmla="*/ 84 w 89"/>
                <a:gd name="T1" fmla="*/ 15 h 70"/>
                <a:gd name="T2" fmla="*/ 69 w 89"/>
                <a:gd name="T3" fmla="*/ 2 h 70"/>
                <a:gd name="T4" fmla="*/ 64 w 89"/>
                <a:gd name="T5" fmla="*/ 0 h 70"/>
                <a:gd name="T6" fmla="*/ 58 w 89"/>
                <a:gd name="T7" fmla="*/ 1 h 70"/>
                <a:gd name="T8" fmla="*/ 48 w 89"/>
                <a:gd name="T9" fmla="*/ 0 h 70"/>
                <a:gd name="T10" fmla="*/ 45 w 89"/>
                <a:gd name="T11" fmla="*/ 2 h 70"/>
                <a:gd name="T12" fmla="*/ 35 w 89"/>
                <a:gd name="T13" fmla="*/ 0 h 70"/>
                <a:gd name="T14" fmla="*/ 29 w 89"/>
                <a:gd name="T15" fmla="*/ 3 h 70"/>
                <a:gd name="T16" fmla="*/ 29 w 89"/>
                <a:gd name="T17" fmla="*/ 6 h 70"/>
                <a:gd name="T18" fmla="*/ 27 w 89"/>
                <a:gd name="T19" fmla="*/ 7 h 70"/>
                <a:gd name="T20" fmla="*/ 24 w 89"/>
                <a:gd name="T21" fmla="*/ 1 h 70"/>
                <a:gd name="T22" fmla="*/ 22 w 89"/>
                <a:gd name="T23" fmla="*/ 1 h 70"/>
                <a:gd name="T24" fmla="*/ 11 w 89"/>
                <a:gd name="T25" fmla="*/ 5 h 70"/>
                <a:gd name="T26" fmla="*/ 9 w 89"/>
                <a:gd name="T27" fmla="*/ 10 h 70"/>
                <a:gd name="T28" fmla="*/ 7 w 89"/>
                <a:gd name="T29" fmla="*/ 12 h 70"/>
                <a:gd name="T30" fmla="*/ 4 w 89"/>
                <a:gd name="T31" fmla="*/ 12 h 70"/>
                <a:gd name="T32" fmla="*/ 3 w 89"/>
                <a:gd name="T33" fmla="*/ 11 h 70"/>
                <a:gd name="T34" fmla="*/ 0 w 89"/>
                <a:gd name="T35" fmla="*/ 35 h 70"/>
                <a:gd name="T36" fmla="*/ 1 w 89"/>
                <a:gd name="T37" fmla="*/ 46 h 70"/>
                <a:gd name="T38" fmla="*/ 6 w 89"/>
                <a:gd name="T39" fmla="*/ 59 h 70"/>
                <a:gd name="T40" fmla="*/ 17 w 89"/>
                <a:gd name="T41" fmla="*/ 70 h 70"/>
                <a:gd name="T42" fmla="*/ 41 w 89"/>
                <a:gd name="T43" fmla="*/ 68 h 70"/>
                <a:gd name="T44" fmla="*/ 48 w 89"/>
                <a:gd name="T45" fmla="*/ 60 h 70"/>
                <a:gd name="T46" fmla="*/ 60 w 89"/>
                <a:gd name="T47" fmla="*/ 56 h 70"/>
                <a:gd name="T48" fmla="*/ 74 w 89"/>
                <a:gd name="T49" fmla="*/ 56 h 70"/>
                <a:gd name="T50" fmla="*/ 84 w 89"/>
                <a:gd name="T51" fmla="*/ 47 h 70"/>
                <a:gd name="T52" fmla="*/ 89 w 89"/>
                <a:gd name="T53" fmla="*/ 46 h 70"/>
                <a:gd name="T54" fmla="*/ 87 w 89"/>
                <a:gd name="T55" fmla="*/ 34 h 70"/>
                <a:gd name="T56" fmla="*/ 84 w 89"/>
                <a:gd name="T57" fmla="*/ 1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9" h="70">
                  <a:moveTo>
                    <a:pt x="84" y="15"/>
                  </a:moveTo>
                  <a:lnTo>
                    <a:pt x="69" y="2"/>
                  </a:lnTo>
                  <a:lnTo>
                    <a:pt x="64" y="0"/>
                  </a:lnTo>
                  <a:lnTo>
                    <a:pt x="58" y="1"/>
                  </a:lnTo>
                  <a:lnTo>
                    <a:pt x="48" y="0"/>
                  </a:lnTo>
                  <a:lnTo>
                    <a:pt x="45" y="2"/>
                  </a:lnTo>
                  <a:lnTo>
                    <a:pt x="35" y="0"/>
                  </a:lnTo>
                  <a:lnTo>
                    <a:pt x="29" y="3"/>
                  </a:lnTo>
                  <a:lnTo>
                    <a:pt x="29" y="6"/>
                  </a:lnTo>
                  <a:lnTo>
                    <a:pt x="27" y="7"/>
                  </a:lnTo>
                  <a:lnTo>
                    <a:pt x="24" y="1"/>
                  </a:lnTo>
                  <a:lnTo>
                    <a:pt x="22" y="1"/>
                  </a:lnTo>
                  <a:lnTo>
                    <a:pt x="11" y="5"/>
                  </a:lnTo>
                  <a:lnTo>
                    <a:pt x="9" y="10"/>
                  </a:lnTo>
                  <a:lnTo>
                    <a:pt x="7" y="12"/>
                  </a:lnTo>
                  <a:lnTo>
                    <a:pt x="4" y="12"/>
                  </a:lnTo>
                  <a:lnTo>
                    <a:pt x="3" y="11"/>
                  </a:lnTo>
                  <a:lnTo>
                    <a:pt x="0" y="35"/>
                  </a:lnTo>
                  <a:lnTo>
                    <a:pt x="1" y="46"/>
                  </a:lnTo>
                  <a:lnTo>
                    <a:pt x="6" y="59"/>
                  </a:lnTo>
                  <a:lnTo>
                    <a:pt x="17" y="70"/>
                  </a:lnTo>
                  <a:lnTo>
                    <a:pt x="41" y="68"/>
                  </a:lnTo>
                  <a:lnTo>
                    <a:pt x="48" y="60"/>
                  </a:lnTo>
                  <a:lnTo>
                    <a:pt x="60" y="56"/>
                  </a:lnTo>
                  <a:lnTo>
                    <a:pt x="74" y="56"/>
                  </a:lnTo>
                  <a:lnTo>
                    <a:pt x="84" y="47"/>
                  </a:lnTo>
                  <a:lnTo>
                    <a:pt x="89" y="46"/>
                  </a:lnTo>
                  <a:lnTo>
                    <a:pt x="87" y="34"/>
                  </a:lnTo>
                  <a:lnTo>
                    <a:pt x="84" y="15"/>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62" name="Freeform 1486">
              <a:extLst>
                <a:ext uri="{FF2B5EF4-FFF2-40B4-BE49-F238E27FC236}">
                  <a16:creationId xmlns:a16="http://schemas.microsoft.com/office/drawing/2014/main" id="{562DA1FC-3CD8-4A08-8046-66955312F869}"/>
                </a:ext>
              </a:extLst>
            </p:cNvPr>
            <p:cNvSpPr>
              <a:spLocks/>
            </p:cNvSpPr>
            <p:nvPr/>
          </p:nvSpPr>
          <p:spPr bwMode="auto">
            <a:xfrm>
              <a:off x="5447040" y="4055675"/>
              <a:ext cx="791303" cy="545768"/>
            </a:xfrm>
            <a:custGeom>
              <a:avLst/>
              <a:gdLst>
                <a:gd name="T0" fmla="*/ 336 w 348"/>
                <a:gd name="T1" fmla="*/ 149 h 240"/>
                <a:gd name="T2" fmla="*/ 321 w 348"/>
                <a:gd name="T3" fmla="*/ 154 h 240"/>
                <a:gd name="T4" fmla="*/ 307 w 348"/>
                <a:gd name="T5" fmla="*/ 159 h 240"/>
                <a:gd name="T6" fmla="*/ 292 w 348"/>
                <a:gd name="T7" fmla="*/ 148 h 240"/>
                <a:gd name="T8" fmla="*/ 292 w 348"/>
                <a:gd name="T9" fmla="*/ 136 h 240"/>
                <a:gd name="T10" fmla="*/ 290 w 348"/>
                <a:gd name="T11" fmla="*/ 121 h 240"/>
                <a:gd name="T12" fmla="*/ 291 w 348"/>
                <a:gd name="T13" fmla="*/ 97 h 240"/>
                <a:gd name="T14" fmla="*/ 281 w 348"/>
                <a:gd name="T15" fmla="*/ 64 h 240"/>
                <a:gd name="T16" fmla="*/ 264 w 348"/>
                <a:gd name="T17" fmla="*/ 37 h 240"/>
                <a:gd name="T18" fmla="*/ 256 w 348"/>
                <a:gd name="T19" fmla="*/ 16 h 240"/>
                <a:gd name="T20" fmla="*/ 239 w 348"/>
                <a:gd name="T21" fmla="*/ 0 h 240"/>
                <a:gd name="T22" fmla="*/ 230 w 348"/>
                <a:gd name="T23" fmla="*/ 0 h 240"/>
                <a:gd name="T24" fmla="*/ 196 w 348"/>
                <a:gd name="T25" fmla="*/ 14 h 240"/>
                <a:gd name="T26" fmla="*/ 174 w 348"/>
                <a:gd name="T27" fmla="*/ 25 h 240"/>
                <a:gd name="T28" fmla="*/ 160 w 348"/>
                <a:gd name="T29" fmla="*/ 15 h 240"/>
                <a:gd name="T30" fmla="*/ 140 w 348"/>
                <a:gd name="T31" fmla="*/ 18 h 240"/>
                <a:gd name="T32" fmla="*/ 111 w 348"/>
                <a:gd name="T33" fmla="*/ 15 h 240"/>
                <a:gd name="T34" fmla="*/ 96 w 348"/>
                <a:gd name="T35" fmla="*/ 17 h 240"/>
                <a:gd name="T36" fmla="*/ 88 w 348"/>
                <a:gd name="T37" fmla="*/ 26 h 240"/>
                <a:gd name="T38" fmla="*/ 74 w 348"/>
                <a:gd name="T39" fmla="*/ 30 h 240"/>
                <a:gd name="T40" fmla="*/ 66 w 348"/>
                <a:gd name="T41" fmla="*/ 42 h 240"/>
                <a:gd name="T42" fmla="*/ 61 w 348"/>
                <a:gd name="T43" fmla="*/ 56 h 240"/>
                <a:gd name="T44" fmla="*/ 50 w 348"/>
                <a:gd name="T45" fmla="*/ 74 h 240"/>
                <a:gd name="T46" fmla="*/ 39 w 348"/>
                <a:gd name="T47" fmla="*/ 90 h 240"/>
                <a:gd name="T48" fmla="*/ 23 w 348"/>
                <a:gd name="T49" fmla="*/ 107 h 240"/>
                <a:gd name="T50" fmla="*/ 0 w 348"/>
                <a:gd name="T51" fmla="*/ 114 h 240"/>
                <a:gd name="T52" fmla="*/ 14 w 348"/>
                <a:gd name="T53" fmla="*/ 121 h 240"/>
                <a:gd name="T54" fmla="*/ 25 w 348"/>
                <a:gd name="T55" fmla="*/ 136 h 240"/>
                <a:gd name="T56" fmla="*/ 33 w 348"/>
                <a:gd name="T57" fmla="*/ 157 h 240"/>
                <a:gd name="T58" fmla="*/ 45 w 348"/>
                <a:gd name="T59" fmla="*/ 163 h 240"/>
                <a:gd name="T60" fmla="*/ 48 w 348"/>
                <a:gd name="T61" fmla="*/ 179 h 240"/>
                <a:gd name="T62" fmla="*/ 77 w 348"/>
                <a:gd name="T63" fmla="*/ 194 h 240"/>
                <a:gd name="T64" fmla="*/ 89 w 348"/>
                <a:gd name="T65" fmla="*/ 195 h 240"/>
                <a:gd name="T66" fmla="*/ 88 w 348"/>
                <a:gd name="T67" fmla="*/ 213 h 240"/>
                <a:gd name="T68" fmla="*/ 103 w 348"/>
                <a:gd name="T69" fmla="*/ 217 h 240"/>
                <a:gd name="T70" fmla="*/ 106 w 348"/>
                <a:gd name="T71" fmla="*/ 233 h 240"/>
                <a:gd name="T72" fmla="*/ 138 w 348"/>
                <a:gd name="T73" fmla="*/ 236 h 240"/>
                <a:gd name="T74" fmla="*/ 194 w 348"/>
                <a:gd name="T75" fmla="*/ 240 h 240"/>
                <a:gd name="T76" fmla="*/ 217 w 348"/>
                <a:gd name="T77" fmla="*/ 229 h 240"/>
                <a:gd name="T78" fmla="*/ 249 w 348"/>
                <a:gd name="T79" fmla="*/ 217 h 240"/>
                <a:gd name="T80" fmla="*/ 266 w 348"/>
                <a:gd name="T81" fmla="*/ 222 h 240"/>
                <a:gd name="T82" fmla="*/ 299 w 348"/>
                <a:gd name="T83" fmla="*/ 236 h 240"/>
                <a:gd name="T84" fmla="*/ 309 w 348"/>
                <a:gd name="T85" fmla="*/ 227 h 240"/>
                <a:gd name="T86" fmla="*/ 310 w 348"/>
                <a:gd name="T87" fmla="*/ 211 h 240"/>
                <a:gd name="T88" fmla="*/ 313 w 348"/>
                <a:gd name="T89" fmla="*/ 198 h 240"/>
                <a:gd name="T90" fmla="*/ 319 w 348"/>
                <a:gd name="T91" fmla="*/ 175 h 240"/>
                <a:gd name="T92" fmla="*/ 324 w 348"/>
                <a:gd name="T93" fmla="*/ 183 h 240"/>
                <a:gd name="T94" fmla="*/ 315 w 348"/>
                <a:gd name="T95" fmla="*/ 197 h 240"/>
                <a:gd name="T96" fmla="*/ 322 w 348"/>
                <a:gd name="T97" fmla="*/ 197 h 240"/>
                <a:gd name="T98" fmla="*/ 334 w 348"/>
                <a:gd name="T99" fmla="*/ 184 h 240"/>
                <a:gd name="T100" fmla="*/ 344 w 348"/>
                <a:gd name="T101" fmla="*/ 179 h 240"/>
                <a:gd name="T102" fmla="*/ 347 w 348"/>
                <a:gd name="T103" fmla="*/ 168 h 240"/>
                <a:gd name="T104" fmla="*/ 346 w 348"/>
                <a:gd name="T105" fmla="*/ 15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48" h="240">
                  <a:moveTo>
                    <a:pt x="342" y="151"/>
                  </a:moveTo>
                  <a:lnTo>
                    <a:pt x="336" y="149"/>
                  </a:lnTo>
                  <a:lnTo>
                    <a:pt x="331" y="152"/>
                  </a:lnTo>
                  <a:lnTo>
                    <a:pt x="321" y="154"/>
                  </a:lnTo>
                  <a:lnTo>
                    <a:pt x="313" y="159"/>
                  </a:lnTo>
                  <a:lnTo>
                    <a:pt x="307" y="159"/>
                  </a:lnTo>
                  <a:lnTo>
                    <a:pt x="298" y="148"/>
                  </a:lnTo>
                  <a:lnTo>
                    <a:pt x="292" y="148"/>
                  </a:lnTo>
                  <a:lnTo>
                    <a:pt x="292" y="146"/>
                  </a:lnTo>
                  <a:lnTo>
                    <a:pt x="292" y="136"/>
                  </a:lnTo>
                  <a:lnTo>
                    <a:pt x="291" y="129"/>
                  </a:lnTo>
                  <a:lnTo>
                    <a:pt x="290" y="121"/>
                  </a:lnTo>
                  <a:lnTo>
                    <a:pt x="291" y="110"/>
                  </a:lnTo>
                  <a:lnTo>
                    <a:pt x="291" y="97"/>
                  </a:lnTo>
                  <a:lnTo>
                    <a:pt x="288" y="77"/>
                  </a:lnTo>
                  <a:lnTo>
                    <a:pt x="281" y="64"/>
                  </a:lnTo>
                  <a:lnTo>
                    <a:pt x="272" y="50"/>
                  </a:lnTo>
                  <a:lnTo>
                    <a:pt x="264" y="37"/>
                  </a:lnTo>
                  <a:lnTo>
                    <a:pt x="262" y="25"/>
                  </a:lnTo>
                  <a:lnTo>
                    <a:pt x="256" y="16"/>
                  </a:lnTo>
                  <a:lnTo>
                    <a:pt x="247" y="7"/>
                  </a:lnTo>
                  <a:lnTo>
                    <a:pt x="239" y="0"/>
                  </a:lnTo>
                  <a:lnTo>
                    <a:pt x="234" y="0"/>
                  </a:lnTo>
                  <a:lnTo>
                    <a:pt x="230" y="0"/>
                  </a:lnTo>
                  <a:lnTo>
                    <a:pt x="207" y="14"/>
                  </a:lnTo>
                  <a:lnTo>
                    <a:pt x="196" y="14"/>
                  </a:lnTo>
                  <a:lnTo>
                    <a:pt x="185" y="17"/>
                  </a:lnTo>
                  <a:lnTo>
                    <a:pt x="174" y="25"/>
                  </a:lnTo>
                  <a:lnTo>
                    <a:pt x="167" y="21"/>
                  </a:lnTo>
                  <a:lnTo>
                    <a:pt x="160" y="15"/>
                  </a:lnTo>
                  <a:lnTo>
                    <a:pt x="150" y="15"/>
                  </a:lnTo>
                  <a:lnTo>
                    <a:pt x="140" y="18"/>
                  </a:lnTo>
                  <a:lnTo>
                    <a:pt x="123" y="17"/>
                  </a:lnTo>
                  <a:lnTo>
                    <a:pt x="111" y="15"/>
                  </a:lnTo>
                  <a:lnTo>
                    <a:pt x="100" y="15"/>
                  </a:lnTo>
                  <a:lnTo>
                    <a:pt x="96" y="17"/>
                  </a:lnTo>
                  <a:lnTo>
                    <a:pt x="93" y="21"/>
                  </a:lnTo>
                  <a:lnTo>
                    <a:pt x="88" y="26"/>
                  </a:lnTo>
                  <a:lnTo>
                    <a:pt x="84" y="26"/>
                  </a:lnTo>
                  <a:lnTo>
                    <a:pt x="74" y="30"/>
                  </a:lnTo>
                  <a:lnTo>
                    <a:pt x="66" y="37"/>
                  </a:lnTo>
                  <a:lnTo>
                    <a:pt x="66" y="42"/>
                  </a:lnTo>
                  <a:lnTo>
                    <a:pt x="62" y="49"/>
                  </a:lnTo>
                  <a:lnTo>
                    <a:pt x="61" y="56"/>
                  </a:lnTo>
                  <a:lnTo>
                    <a:pt x="53" y="65"/>
                  </a:lnTo>
                  <a:lnTo>
                    <a:pt x="50" y="74"/>
                  </a:lnTo>
                  <a:lnTo>
                    <a:pt x="44" y="84"/>
                  </a:lnTo>
                  <a:lnTo>
                    <a:pt x="39" y="90"/>
                  </a:lnTo>
                  <a:lnTo>
                    <a:pt x="34" y="102"/>
                  </a:lnTo>
                  <a:lnTo>
                    <a:pt x="23" y="107"/>
                  </a:lnTo>
                  <a:lnTo>
                    <a:pt x="3" y="114"/>
                  </a:lnTo>
                  <a:lnTo>
                    <a:pt x="0" y="114"/>
                  </a:lnTo>
                  <a:lnTo>
                    <a:pt x="4" y="117"/>
                  </a:lnTo>
                  <a:lnTo>
                    <a:pt x="14" y="121"/>
                  </a:lnTo>
                  <a:lnTo>
                    <a:pt x="20" y="129"/>
                  </a:lnTo>
                  <a:lnTo>
                    <a:pt x="25" y="136"/>
                  </a:lnTo>
                  <a:lnTo>
                    <a:pt x="27" y="148"/>
                  </a:lnTo>
                  <a:lnTo>
                    <a:pt x="33" y="157"/>
                  </a:lnTo>
                  <a:lnTo>
                    <a:pt x="40" y="159"/>
                  </a:lnTo>
                  <a:lnTo>
                    <a:pt x="45" y="163"/>
                  </a:lnTo>
                  <a:lnTo>
                    <a:pt x="48" y="169"/>
                  </a:lnTo>
                  <a:lnTo>
                    <a:pt x="48" y="179"/>
                  </a:lnTo>
                  <a:lnTo>
                    <a:pt x="58" y="187"/>
                  </a:lnTo>
                  <a:lnTo>
                    <a:pt x="77" y="194"/>
                  </a:lnTo>
                  <a:lnTo>
                    <a:pt x="85" y="188"/>
                  </a:lnTo>
                  <a:lnTo>
                    <a:pt x="89" y="195"/>
                  </a:lnTo>
                  <a:lnTo>
                    <a:pt x="83" y="202"/>
                  </a:lnTo>
                  <a:lnTo>
                    <a:pt x="88" y="213"/>
                  </a:lnTo>
                  <a:lnTo>
                    <a:pt x="94" y="215"/>
                  </a:lnTo>
                  <a:lnTo>
                    <a:pt x="103" y="217"/>
                  </a:lnTo>
                  <a:lnTo>
                    <a:pt x="98" y="227"/>
                  </a:lnTo>
                  <a:lnTo>
                    <a:pt x="106" y="233"/>
                  </a:lnTo>
                  <a:lnTo>
                    <a:pt x="115" y="233"/>
                  </a:lnTo>
                  <a:lnTo>
                    <a:pt x="138" y="236"/>
                  </a:lnTo>
                  <a:lnTo>
                    <a:pt x="164" y="236"/>
                  </a:lnTo>
                  <a:lnTo>
                    <a:pt x="194" y="240"/>
                  </a:lnTo>
                  <a:lnTo>
                    <a:pt x="205" y="238"/>
                  </a:lnTo>
                  <a:lnTo>
                    <a:pt x="217" y="229"/>
                  </a:lnTo>
                  <a:lnTo>
                    <a:pt x="232" y="223"/>
                  </a:lnTo>
                  <a:lnTo>
                    <a:pt x="249" y="217"/>
                  </a:lnTo>
                  <a:lnTo>
                    <a:pt x="262" y="218"/>
                  </a:lnTo>
                  <a:lnTo>
                    <a:pt x="266" y="222"/>
                  </a:lnTo>
                  <a:lnTo>
                    <a:pt x="285" y="227"/>
                  </a:lnTo>
                  <a:lnTo>
                    <a:pt x="299" y="236"/>
                  </a:lnTo>
                  <a:lnTo>
                    <a:pt x="310" y="235"/>
                  </a:lnTo>
                  <a:lnTo>
                    <a:pt x="309" y="227"/>
                  </a:lnTo>
                  <a:lnTo>
                    <a:pt x="310" y="223"/>
                  </a:lnTo>
                  <a:lnTo>
                    <a:pt x="310" y="211"/>
                  </a:lnTo>
                  <a:lnTo>
                    <a:pt x="312" y="204"/>
                  </a:lnTo>
                  <a:lnTo>
                    <a:pt x="313" y="198"/>
                  </a:lnTo>
                  <a:lnTo>
                    <a:pt x="317" y="189"/>
                  </a:lnTo>
                  <a:lnTo>
                    <a:pt x="319" y="175"/>
                  </a:lnTo>
                  <a:lnTo>
                    <a:pt x="324" y="175"/>
                  </a:lnTo>
                  <a:lnTo>
                    <a:pt x="324" y="183"/>
                  </a:lnTo>
                  <a:lnTo>
                    <a:pt x="320" y="191"/>
                  </a:lnTo>
                  <a:lnTo>
                    <a:pt x="315" y="197"/>
                  </a:lnTo>
                  <a:lnTo>
                    <a:pt x="318" y="200"/>
                  </a:lnTo>
                  <a:lnTo>
                    <a:pt x="322" y="197"/>
                  </a:lnTo>
                  <a:lnTo>
                    <a:pt x="328" y="189"/>
                  </a:lnTo>
                  <a:lnTo>
                    <a:pt x="334" y="184"/>
                  </a:lnTo>
                  <a:lnTo>
                    <a:pt x="341" y="182"/>
                  </a:lnTo>
                  <a:lnTo>
                    <a:pt x="344" y="179"/>
                  </a:lnTo>
                  <a:lnTo>
                    <a:pt x="346" y="176"/>
                  </a:lnTo>
                  <a:lnTo>
                    <a:pt x="347" y="168"/>
                  </a:lnTo>
                  <a:lnTo>
                    <a:pt x="348" y="157"/>
                  </a:lnTo>
                  <a:lnTo>
                    <a:pt x="346" y="152"/>
                  </a:lnTo>
                  <a:lnTo>
                    <a:pt x="342" y="151"/>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63" name="Freeform 1487">
              <a:extLst>
                <a:ext uri="{FF2B5EF4-FFF2-40B4-BE49-F238E27FC236}">
                  <a16:creationId xmlns:a16="http://schemas.microsoft.com/office/drawing/2014/main" id="{2A54CE92-C16A-4AB8-BC5D-52F3866B7334}"/>
                </a:ext>
              </a:extLst>
            </p:cNvPr>
            <p:cNvSpPr>
              <a:spLocks/>
            </p:cNvSpPr>
            <p:nvPr/>
          </p:nvSpPr>
          <p:spPr bwMode="auto">
            <a:xfrm>
              <a:off x="5586222" y="2613845"/>
              <a:ext cx="111033" cy="103211"/>
            </a:xfrm>
            <a:custGeom>
              <a:avLst/>
              <a:gdLst>
                <a:gd name="T0" fmla="*/ 43 w 49"/>
                <a:gd name="T1" fmla="*/ 2 h 46"/>
                <a:gd name="T2" fmla="*/ 40 w 49"/>
                <a:gd name="T3" fmla="*/ 2 h 46"/>
                <a:gd name="T4" fmla="*/ 40 w 49"/>
                <a:gd name="T5" fmla="*/ 0 h 46"/>
                <a:gd name="T6" fmla="*/ 37 w 49"/>
                <a:gd name="T7" fmla="*/ 0 h 46"/>
                <a:gd name="T8" fmla="*/ 26 w 49"/>
                <a:gd name="T9" fmla="*/ 1 h 46"/>
                <a:gd name="T10" fmla="*/ 17 w 49"/>
                <a:gd name="T11" fmla="*/ 1 h 46"/>
                <a:gd name="T12" fmla="*/ 13 w 49"/>
                <a:gd name="T13" fmla="*/ 9 h 46"/>
                <a:gd name="T14" fmla="*/ 10 w 49"/>
                <a:gd name="T15" fmla="*/ 8 h 46"/>
                <a:gd name="T16" fmla="*/ 6 w 49"/>
                <a:gd name="T17" fmla="*/ 10 h 46"/>
                <a:gd name="T18" fmla="*/ 0 w 49"/>
                <a:gd name="T19" fmla="*/ 8 h 46"/>
                <a:gd name="T20" fmla="*/ 0 w 49"/>
                <a:gd name="T21" fmla="*/ 23 h 46"/>
                <a:gd name="T22" fmla="*/ 4 w 49"/>
                <a:gd name="T23" fmla="*/ 29 h 46"/>
                <a:gd name="T24" fmla="*/ 9 w 49"/>
                <a:gd name="T25" fmla="*/ 31 h 46"/>
                <a:gd name="T26" fmla="*/ 9 w 49"/>
                <a:gd name="T27" fmla="*/ 35 h 46"/>
                <a:gd name="T28" fmla="*/ 5 w 49"/>
                <a:gd name="T29" fmla="*/ 41 h 46"/>
                <a:gd name="T30" fmla="*/ 4 w 49"/>
                <a:gd name="T31" fmla="*/ 46 h 46"/>
                <a:gd name="T32" fmla="*/ 10 w 49"/>
                <a:gd name="T33" fmla="*/ 39 h 46"/>
                <a:gd name="T34" fmla="*/ 14 w 49"/>
                <a:gd name="T35" fmla="*/ 31 h 46"/>
                <a:gd name="T36" fmla="*/ 17 w 49"/>
                <a:gd name="T37" fmla="*/ 23 h 46"/>
                <a:gd name="T38" fmla="*/ 25 w 49"/>
                <a:gd name="T39" fmla="*/ 25 h 46"/>
                <a:gd name="T40" fmla="*/ 28 w 49"/>
                <a:gd name="T41" fmla="*/ 25 h 46"/>
                <a:gd name="T42" fmla="*/ 32 w 49"/>
                <a:gd name="T43" fmla="*/ 24 h 46"/>
                <a:gd name="T44" fmla="*/ 34 w 49"/>
                <a:gd name="T45" fmla="*/ 20 h 46"/>
                <a:gd name="T46" fmla="*/ 40 w 49"/>
                <a:gd name="T47" fmla="*/ 17 h 46"/>
                <a:gd name="T48" fmla="*/ 44 w 49"/>
                <a:gd name="T49" fmla="*/ 12 h 46"/>
                <a:gd name="T50" fmla="*/ 49 w 49"/>
                <a:gd name="T51" fmla="*/ 11 h 46"/>
                <a:gd name="T52" fmla="*/ 49 w 49"/>
                <a:gd name="T53" fmla="*/ 9 h 46"/>
                <a:gd name="T54" fmla="*/ 43 w 49"/>
                <a:gd name="T55" fmla="*/ 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 h="46">
                  <a:moveTo>
                    <a:pt x="43" y="2"/>
                  </a:moveTo>
                  <a:lnTo>
                    <a:pt x="40" y="2"/>
                  </a:lnTo>
                  <a:lnTo>
                    <a:pt x="40" y="0"/>
                  </a:lnTo>
                  <a:lnTo>
                    <a:pt x="37" y="0"/>
                  </a:lnTo>
                  <a:lnTo>
                    <a:pt x="26" y="1"/>
                  </a:lnTo>
                  <a:lnTo>
                    <a:pt x="17" y="1"/>
                  </a:lnTo>
                  <a:lnTo>
                    <a:pt x="13" y="9"/>
                  </a:lnTo>
                  <a:lnTo>
                    <a:pt x="10" y="8"/>
                  </a:lnTo>
                  <a:lnTo>
                    <a:pt x="6" y="10"/>
                  </a:lnTo>
                  <a:lnTo>
                    <a:pt x="0" y="8"/>
                  </a:lnTo>
                  <a:lnTo>
                    <a:pt x="0" y="23"/>
                  </a:lnTo>
                  <a:lnTo>
                    <a:pt x="4" y="29"/>
                  </a:lnTo>
                  <a:lnTo>
                    <a:pt x="9" y="31"/>
                  </a:lnTo>
                  <a:lnTo>
                    <a:pt x="9" y="35"/>
                  </a:lnTo>
                  <a:lnTo>
                    <a:pt x="5" y="41"/>
                  </a:lnTo>
                  <a:lnTo>
                    <a:pt x="4" y="46"/>
                  </a:lnTo>
                  <a:lnTo>
                    <a:pt x="10" y="39"/>
                  </a:lnTo>
                  <a:lnTo>
                    <a:pt x="14" y="31"/>
                  </a:lnTo>
                  <a:lnTo>
                    <a:pt x="17" y="23"/>
                  </a:lnTo>
                  <a:lnTo>
                    <a:pt x="25" y="25"/>
                  </a:lnTo>
                  <a:lnTo>
                    <a:pt x="28" y="25"/>
                  </a:lnTo>
                  <a:lnTo>
                    <a:pt x="32" y="24"/>
                  </a:lnTo>
                  <a:lnTo>
                    <a:pt x="34" y="20"/>
                  </a:lnTo>
                  <a:lnTo>
                    <a:pt x="40" y="17"/>
                  </a:lnTo>
                  <a:lnTo>
                    <a:pt x="44" y="12"/>
                  </a:lnTo>
                  <a:lnTo>
                    <a:pt x="49" y="11"/>
                  </a:lnTo>
                  <a:lnTo>
                    <a:pt x="49" y="9"/>
                  </a:lnTo>
                  <a:lnTo>
                    <a:pt x="43" y="2"/>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64" name="Freeform 1488">
              <a:extLst>
                <a:ext uri="{FF2B5EF4-FFF2-40B4-BE49-F238E27FC236}">
                  <a16:creationId xmlns:a16="http://schemas.microsoft.com/office/drawing/2014/main" id="{BB8995DB-D0ED-4F84-8EC8-4F0D5396C2B9}"/>
                </a:ext>
              </a:extLst>
            </p:cNvPr>
            <p:cNvSpPr>
              <a:spLocks/>
            </p:cNvSpPr>
            <p:nvPr/>
          </p:nvSpPr>
          <p:spPr bwMode="auto">
            <a:xfrm>
              <a:off x="5600297" y="2538782"/>
              <a:ext cx="75064" cy="60988"/>
            </a:xfrm>
            <a:custGeom>
              <a:avLst/>
              <a:gdLst>
                <a:gd name="T0" fmla="*/ 26 w 33"/>
                <a:gd name="T1" fmla="*/ 5 h 27"/>
                <a:gd name="T2" fmla="*/ 22 w 33"/>
                <a:gd name="T3" fmla="*/ 1 h 27"/>
                <a:gd name="T4" fmla="*/ 19 w 33"/>
                <a:gd name="T5" fmla="*/ 0 h 27"/>
                <a:gd name="T6" fmla="*/ 15 w 33"/>
                <a:gd name="T7" fmla="*/ 8 h 27"/>
                <a:gd name="T8" fmla="*/ 11 w 33"/>
                <a:gd name="T9" fmla="*/ 10 h 27"/>
                <a:gd name="T10" fmla="*/ 3 w 33"/>
                <a:gd name="T11" fmla="*/ 11 h 27"/>
                <a:gd name="T12" fmla="*/ 0 w 33"/>
                <a:gd name="T13" fmla="*/ 13 h 27"/>
                <a:gd name="T14" fmla="*/ 3 w 33"/>
                <a:gd name="T15" fmla="*/ 15 h 27"/>
                <a:gd name="T16" fmla="*/ 8 w 33"/>
                <a:gd name="T17" fmla="*/ 15 h 27"/>
                <a:gd name="T18" fmla="*/ 11 w 33"/>
                <a:gd name="T19" fmla="*/ 20 h 27"/>
                <a:gd name="T20" fmla="*/ 14 w 33"/>
                <a:gd name="T21" fmla="*/ 27 h 27"/>
                <a:gd name="T22" fmla="*/ 19 w 33"/>
                <a:gd name="T23" fmla="*/ 27 h 27"/>
                <a:gd name="T24" fmla="*/ 21 w 33"/>
                <a:gd name="T25" fmla="*/ 20 h 27"/>
                <a:gd name="T26" fmla="*/ 33 w 33"/>
                <a:gd name="T27" fmla="*/ 16 h 27"/>
                <a:gd name="T28" fmla="*/ 33 w 33"/>
                <a:gd name="T29" fmla="*/ 10 h 27"/>
                <a:gd name="T30" fmla="*/ 30 w 33"/>
                <a:gd name="T31" fmla="*/ 6 h 27"/>
                <a:gd name="T32" fmla="*/ 26 w 33"/>
                <a:gd name="T33" fmla="*/ 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 h="27">
                  <a:moveTo>
                    <a:pt x="26" y="5"/>
                  </a:moveTo>
                  <a:lnTo>
                    <a:pt x="22" y="1"/>
                  </a:lnTo>
                  <a:lnTo>
                    <a:pt x="19" y="0"/>
                  </a:lnTo>
                  <a:lnTo>
                    <a:pt x="15" y="8"/>
                  </a:lnTo>
                  <a:lnTo>
                    <a:pt x="11" y="10"/>
                  </a:lnTo>
                  <a:lnTo>
                    <a:pt x="3" y="11"/>
                  </a:lnTo>
                  <a:lnTo>
                    <a:pt x="0" y="13"/>
                  </a:lnTo>
                  <a:lnTo>
                    <a:pt x="3" y="15"/>
                  </a:lnTo>
                  <a:lnTo>
                    <a:pt x="8" y="15"/>
                  </a:lnTo>
                  <a:lnTo>
                    <a:pt x="11" y="20"/>
                  </a:lnTo>
                  <a:lnTo>
                    <a:pt x="14" y="27"/>
                  </a:lnTo>
                  <a:lnTo>
                    <a:pt x="19" y="27"/>
                  </a:lnTo>
                  <a:lnTo>
                    <a:pt x="21" y="20"/>
                  </a:lnTo>
                  <a:lnTo>
                    <a:pt x="33" y="16"/>
                  </a:lnTo>
                  <a:lnTo>
                    <a:pt x="33" y="10"/>
                  </a:lnTo>
                  <a:lnTo>
                    <a:pt x="30" y="6"/>
                  </a:lnTo>
                  <a:lnTo>
                    <a:pt x="26" y="5"/>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65" name="Freeform 1489">
              <a:extLst>
                <a:ext uri="{FF2B5EF4-FFF2-40B4-BE49-F238E27FC236}">
                  <a16:creationId xmlns:a16="http://schemas.microsoft.com/office/drawing/2014/main" id="{CF8D2B62-F1E3-4FC7-9FEA-E1A9ECEB51EE}"/>
                </a:ext>
              </a:extLst>
            </p:cNvPr>
            <p:cNvSpPr>
              <a:spLocks/>
            </p:cNvSpPr>
            <p:nvPr/>
          </p:nvSpPr>
          <p:spPr bwMode="auto">
            <a:xfrm>
              <a:off x="5716021" y="2444954"/>
              <a:ext cx="405034" cy="329963"/>
            </a:xfrm>
            <a:custGeom>
              <a:avLst/>
              <a:gdLst>
                <a:gd name="T0" fmla="*/ 168 w 178"/>
                <a:gd name="T1" fmla="*/ 10 h 145"/>
                <a:gd name="T2" fmla="*/ 159 w 178"/>
                <a:gd name="T3" fmla="*/ 17 h 145"/>
                <a:gd name="T4" fmla="*/ 122 w 178"/>
                <a:gd name="T5" fmla="*/ 14 h 145"/>
                <a:gd name="T6" fmla="*/ 106 w 178"/>
                <a:gd name="T7" fmla="*/ 8 h 145"/>
                <a:gd name="T8" fmla="*/ 92 w 178"/>
                <a:gd name="T9" fmla="*/ 4 h 145"/>
                <a:gd name="T10" fmla="*/ 82 w 178"/>
                <a:gd name="T11" fmla="*/ 0 h 145"/>
                <a:gd name="T12" fmla="*/ 75 w 178"/>
                <a:gd name="T13" fmla="*/ 4 h 145"/>
                <a:gd name="T14" fmla="*/ 71 w 178"/>
                <a:gd name="T15" fmla="*/ 11 h 145"/>
                <a:gd name="T16" fmla="*/ 50 w 178"/>
                <a:gd name="T17" fmla="*/ 8 h 145"/>
                <a:gd name="T18" fmla="*/ 36 w 178"/>
                <a:gd name="T19" fmla="*/ 14 h 145"/>
                <a:gd name="T20" fmla="*/ 26 w 178"/>
                <a:gd name="T21" fmla="*/ 19 h 145"/>
                <a:gd name="T22" fmla="*/ 23 w 178"/>
                <a:gd name="T23" fmla="*/ 25 h 145"/>
                <a:gd name="T24" fmla="*/ 2 w 178"/>
                <a:gd name="T25" fmla="*/ 33 h 145"/>
                <a:gd name="T26" fmla="*/ 3 w 178"/>
                <a:gd name="T27" fmla="*/ 47 h 145"/>
                <a:gd name="T28" fmla="*/ 2 w 178"/>
                <a:gd name="T29" fmla="*/ 52 h 145"/>
                <a:gd name="T30" fmla="*/ 11 w 178"/>
                <a:gd name="T31" fmla="*/ 62 h 145"/>
                <a:gd name="T32" fmla="*/ 4 w 178"/>
                <a:gd name="T33" fmla="*/ 65 h 145"/>
                <a:gd name="T34" fmla="*/ 3 w 178"/>
                <a:gd name="T35" fmla="*/ 79 h 145"/>
                <a:gd name="T36" fmla="*/ 10 w 178"/>
                <a:gd name="T37" fmla="*/ 92 h 145"/>
                <a:gd name="T38" fmla="*/ 19 w 178"/>
                <a:gd name="T39" fmla="*/ 93 h 145"/>
                <a:gd name="T40" fmla="*/ 27 w 178"/>
                <a:gd name="T41" fmla="*/ 96 h 145"/>
                <a:gd name="T42" fmla="*/ 39 w 178"/>
                <a:gd name="T43" fmla="*/ 92 h 145"/>
                <a:gd name="T44" fmla="*/ 37 w 178"/>
                <a:gd name="T45" fmla="*/ 103 h 145"/>
                <a:gd name="T46" fmla="*/ 34 w 178"/>
                <a:gd name="T47" fmla="*/ 127 h 145"/>
                <a:gd name="T48" fmla="*/ 43 w 178"/>
                <a:gd name="T49" fmla="*/ 122 h 145"/>
                <a:gd name="T50" fmla="*/ 69 w 178"/>
                <a:gd name="T51" fmla="*/ 114 h 145"/>
                <a:gd name="T52" fmla="*/ 88 w 178"/>
                <a:gd name="T53" fmla="*/ 122 h 145"/>
                <a:gd name="T54" fmla="*/ 102 w 178"/>
                <a:gd name="T55" fmla="*/ 132 h 145"/>
                <a:gd name="T56" fmla="*/ 122 w 178"/>
                <a:gd name="T57" fmla="*/ 145 h 145"/>
                <a:gd name="T58" fmla="*/ 137 w 178"/>
                <a:gd name="T59" fmla="*/ 142 h 145"/>
                <a:gd name="T60" fmla="*/ 149 w 178"/>
                <a:gd name="T61" fmla="*/ 145 h 145"/>
                <a:gd name="T62" fmla="*/ 152 w 178"/>
                <a:gd name="T63" fmla="*/ 131 h 145"/>
                <a:gd name="T64" fmla="*/ 155 w 178"/>
                <a:gd name="T65" fmla="*/ 116 h 145"/>
                <a:gd name="T66" fmla="*/ 166 w 178"/>
                <a:gd name="T67" fmla="*/ 128 h 145"/>
                <a:gd name="T68" fmla="*/ 173 w 178"/>
                <a:gd name="T69" fmla="*/ 118 h 145"/>
                <a:gd name="T70" fmla="*/ 157 w 178"/>
                <a:gd name="T71" fmla="*/ 107 h 145"/>
                <a:gd name="T72" fmla="*/ 149 w 178"/>
                <a:gd name="T73" fmla="*/ 102 h 145"/>
                <a:gd name="T74" fmla="*/ 154 w 178"/>
                <a:gd name="T75" fmla="*/ 94 h 145"/>
                <a:gd name="T76" fmla="*/ 161 w 178"/>
                <a:gd name="T77" fmla="*/ 84 h 145"/>
                <a:gd name="T78" fmla="*/ 160 w 178"/>
                <a:gd name="T79" fmla="*/ 76 h 145"/>
                <a:gd name="T80" fmla="*/ 160 w 178"/>
                <a:gd name="T81" fmla="*/ 60 h 145"/>
                <a:gd name="T82" fmla="*/ 162 w 178"/>
                <a:gd name="T83" fmla="*/ 42 h 145"/>
                <a:gd name="T84" fmla="*/ 176 w 178"/>
                <a:gd name="T85" fmla="*/ 25 h 145"/>
                <a:gd name="T86" fmla="*/ 177 w 178"/>
                <a:gd name="T87" fmla="*/ 1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8" h="145">
                  <a:moveTo>
                    <a:pt x="172" y="11"/>
                  </a:moveTo>
                  <a:lnTo>
                    <a:pt x="168" y="10"/>
                  </a:lnTo>
                  <a:lnTo>
                    <a:pt x="167" y="15"/>
                  </a:lnTo>
                  <a:lnTo>
                    <a:pt x="159" y="17"/>
                  </a:lnTo>
                  <a:lnTo>
                    <a:pt x="129" y="17"/>
                  </a:lnTo>
                  <a:lnTo>
                    <a:pt x="122" y="14"/>
                  </a:lnTo>
                  <a:lnTo>
                    <a:pt x="118" y="10"/>
                  </a:lnTo>
                  <a:lnTo>
                    <a:pt x="106" y="8"/>
                  </a:lnTo>
                  <a:lnTo>
                    <a:pt x="98" y="4"/>
                  </a:lnTo>
                  <a:lnTo>
                    <a:pt x="92" y="4"/>
                  </a:lnTo>
                  <a:lnTo>
                    <a:pt x="87" y="5"/>
                  </a:lnTo>
                  <a:lnTo>
                    <a:pt x="82" y="0"/>
                  </a:lnTo>
                  <a:lnTo>
                    <a:pt x="80" y="4"/>
                  </a:lnTo>
                  <a:lnTo>
                    <a:pt x="75" y="4"/>
                  </a:lnTo>
                  <a:lnTo>
                    <a:pt x="75" y="8"/>
                  </a:lnTo>
                  <a:lnTo>
                    <a:pt x="71" y="11"/>
                  </a:lnTo>
                  <a:lnTo>
                    <a:pt x="58" y="12"/>
                  </a:lnTo>
                  <a:lnTo>
                    <a:pt x="50" y="8"/>
                  </a:lnTo>
                  <a:lnTo>
                    <a:pt x="49" y="15"/>
                  </a:lnTo>
                  <a:lnTo>
                    <a:pt x="36" y="14"/>
                  </a:lnTo>
                  <a:lnTo>
                    <a:pt x="32" y="18"/>
                  </a:lnTo>
                  <a:lnTo>
                    <a:pt x="26" y="19"/>
                  </a:lnTo>
                  <a:lnTo>
                    <a:pt x="24" y="22"/>
                  </a:lnTo>
                  <a:lnTo>
                    <a:pt x="23" y="25"/>
                  </a:lnTo>
                  <a:lnTo>
                    <a:pt x="5" y="30"/>
                  </a:lnTo>
                  <a:lnTo>
                    <a:pt x="2" y="33"/>
                  </a:lnTo>
                  <a:lnTo>
                    <a:pt x="0" y="47"/>
                  </a:lnTo>
                  <a:lnTo>
                    <a:pt x="3" y="47"/>
                  </a:lnTo>
                  <a:lnTo>
                    <a:pt x="4" y="50"/>
                  </a:lnTo>
                  <a:lnTo>
                    <a:pt x="2" y="52"/>
                  </a:lnTo>
                  <a:lnTo>
                    <a:pt x="1" y="61"/>
                  </a:lnTo>
                  <a:lnTo>
                    <a:pt x="11" y="62"/>
                  </a:lnTo>
                  <a:lnTo>
                    <a:pt x="12" y="64"/>
                  </a:lnTo>
                  <a:lnTo>
                    <a:pt x="4" y="65"/>
                  </a:lnTo>
                  <a:lnTo>
                    <a:pt x="2" y="72"/>
                  </a:lnTo>
                  <a:lnTo>
                    <a:pt x="3" y="79"/>
                  </a:lnTo>
                  <a:lnTo>
                    <a:pt x="8" y="84"/>
                  </a:lnTo>
                  <a:lnTo>
                    <a:pt x="10" y="92"/>
                  </a:lnTo>
                  <a:lnTo>
                    <a:pt x="15" y="94"/>
                  </a:lnTo>
                  <a:lnTo>
                    <a:pt x="19" y="93"/>
                  </a:lnTo>
                  <a:lnTo>
                    <a:pt x="23" y="99"/>
                  </a:lnTo>
                  <a:lnTo>
                    <a:pt x="27" y="96"/>
                  </a:lnTo>
                  <a:lnTo>
                    <a:pt x="30" y="91"/>
                  </a:lnTo>
                  <a:lnTo>
                    <a:pt x="39" y="92"/>
                  </a:lnTo>
                  <a:lnTo>
                    <a:pt x="41" y="95"/>
                  </a:lnTo>
                  <a:lnTo>
                    <a:pt x="37" y="103"/>
                  </a:lnTo>
                  <a:lnTo>
                    <a:pt x="36" y="119"/>
                  </a:lnTo>
                  <a:lnTo>
                    <a:pt x="34" y="127"/>
                  </a:lnTo>
                  <a:lnTo>
                    <a:pt x="37" y="123"/>
                  </a:lnTo>
                  <a:lnTo>
                    <a:pt x="43" y="122"/>
                  </a:lnTo>
                  <a:lnTo>
                    <a:pt x="51" y="116"/>
                  </a:lnTo>
                  <a:lnTo>
                    <a:pt x="69" y="114"/>
                  </a:lnTo>
                  <a:lnTo>
                    <a:pt x="80" y="116"/>
                  </a:lnTo>
                  <a:lnTo>
                    <a:pt x="88" y="122"/>
                  </a:lnTo>
                  <a:lnTo>
                    <a:pt x="99" y="127"/>
                  </a:lnTo>
                  <a:lnTo>
                    <a:pt x="102" y="132"/>
                  </a:lnTo>
                  <a:lnTo>
                    <a:pt x="116" y="145"/>
                  </a:lnTo>
                  <a:lnTo>
                    <a:pt x="122" y="145"/>
                  </a:lnTo>
                  <a:lnTo>
                    <a:pt x="126" y="143"/>
                  </a:lnTo>
                  <a:lnTo>
                    <a:pt x="137" y="142"/>
                  </a:lnTo>
                  <a:lnTo>
                    <a:pt x="148" y="145"/>
                  </a:lnTo>
                  <a:lnTo>
                    <a:pt x="149" y="145"/>
                  </a:lnTo>
                  <a:lnTo>
                    <a:pt x="148" y="141"/>
                  </a:lnTo>
                  <a:lnTo>
                    <a:pt x="152" y="131"/>
                  </a:lnTo>
                  <a:lnTo>
                    <a:pt x="155" y="126"/>
                  </a:lnTo>
                  <a:lnTo>
                    <a:pt x="155" y="116"/>
                  </a:lnTo>
                  <a:lnTo>
                    <a:pt x="160" y="121"/>
                  </a:lnTo>
                  <a:lnTo>
                    <a:pt x="166" y="128"/>
                  </a:lnTo>
                  <a:lnTo>
                    <a:pt x="172" y="128"/>
                  </a:lnTo>
                  <a:lnTo>
                    <a:pt x="173" y="118"/>
                  </a:lnTo>
                  <a:lnTo>
                    <a:pt x="167" y="107"/>
                  </a:lnTo>
                  <a:lnTo>
                    <a:pt x="157" y="107"/>
                  </a:lnTo>
                  <a:lnTo>
                    <a:pt x="151" y="107"/>
                  </a:lnTo>
                  <a:lnTo>
                    <a:pt x="149" y="102"/>
                  </a:lnTo>
                  <a:lnTo>
                    <a:pt x="150" y="97"/>
                  </a:lnTo>
                  <a:lnTo>
                    <a:pt x="154" y="94"/>
                  </a:lnTo>
                  <a:lnTo>
                    <a:pt x="160" y="88"/>
                  </a:lnTo>
                  <a:lnTo>
                    <a:pt x="161" y="84"/>
                  </a:lnTo>
                  <a:lnTo>
                    <a:pt x="161" y="80"/>
                  </a:lnTo>
                  <a:lnTo>
                    <a:pt x="160" y="76"/>
                  </a:lnTo>
                  <a:lnTo>
                    <a:pt x="159" y="72"/>
                  </a:lnTo>
                  <a:lnTo>
                    <a:pt x="160" y="60"/>
                  </a:lnTo>
                  <a:lnTo>
                    <a:pt x="158" y="51"/>
                  </a:lnTo>
                  <a:lnTo>
                    <a:pt x="162" y="42"/>
                  </a:lnTo>
                  <a:lnTo>
                    <a:pt x="168" y="33"/>
                  </a:lnTo>
                  <a:lnTo>
                    <a:pt x="176" y="25"/>
                  </a:lnTo>
                  <a:lnTo>
                    <a:pt x="178" y="19"/>
                  </a:lnTo>
                  <a:lnTo>
                    <a:pt x="177" y="15"/>
                  </a:lnTo>
                  <a:lnTo>
                    <a:pt x="172" y="11"/>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66" name="Freeform 1490">
              <a:extLst>
                <a:ext uri="{FF2B5EF4-FFF2-40B4-BE49-F238E27FC236}">
                  <a16:creationId xmlns:a16="http://schemas.microsoft.com/office/drawing/2014/main" id="{F0F2BA2D-404E-4F94-A4EB-2A7B6DD00B66}"/>
                </a:ext>
              </a:extLst>
            </p:cNvPr>
            <p:cNvSpPr>
              <a:spLocks/>
            </p:cNvSpPr>
            <p:nvPr/>
          </p:nvSpPr>
          <p:spPr bwMode="auto">
            <a:xfrm>
              <a:off x="4271032" y="3176815"/>
              <a:ext cx="738133" cy="993017"/>
            </a:xfrm>
            <a:custGeom>
              <a:avLst/>
              <a:gdLst>
                <a:gd name="T0" fmla="*/ 312 w 325"/>
                <a:gd name="T1" fmla="*/ 163 h 437"/>
                <a:gd name="T2" fmla="*/ 298 w 325"/>
                <a:gd name="T3" fmla="*/ 128 h 437"/>
                <a:gd name="T4" fmla="*/ 305 w 325"/>
                <a:gd name="T5" fmla="*/ 98 h 437"/>
                <a:gd name="T6" fmla="*/ 284 w 325"/>
                <a:gd name="T7" fmla="*/ 65 h 437"/>
                <a:gd name="T8" fmla="*/ 266 w 325"/>
                <a:gd name="T9" fmla="*/ 45 h 437"/>
                <a:gd name="T10" fmla="*/ 253 w 325"/>
                <a:gd name="T11" fmla="*/ 33 h 437"/>
                <a:gd name="T12" fmla="*/ 235 w 325"/>
                <a:gd name="T13" fmla="*/ 36 h 437"/>
                <a:gd name="T14" fmla="*/ 235 w 325"/>
                <a:gd name="T15" fmla="*/ 28 h 437"/>
                <a:gd name="T16" fmla="*/ 220 w 325"/>
                <a:gd name="T17" fmla="*/ 44 h 437"/>
                <a:gd name="T18" fmla="*/ 194 w 325"/>
                <a:gd name="T19" fmla="*/ 59 h 437"/>
                <a:gd name="T20" fmla="*/ 173 w 325"/>
                <a:gd name="T21" fmla="*/ 54 h 437"/>
                <a:gd name="T22" fmla="*/ 184 w 325"/>
                <a:gd name="T23" fmla="*/ 35 h 437"/>
                <a:gd name="T24" fmla="*/ 163 w 325"/>
                <a:gd name="T25" fmla="*/ 33 h 437"/>
                <a:gd name="T26" fmla="*/ 149 w 325"/>
                <a:gd name="T27" fmla="*/ 28 h 437"/>
                <a:gd name="T28" fmla="*/ 145 w 325"/>
                <a:gd name="T29" fmla="*/ 14 h 437"/>
                <a:gd name="T30" fmla="*/ 127 w 325"/>
                <a:gd name="T31" fmla="*/ 1 h 437"/>
                <a:gd name="T32" fmla="*/ 99 w 325"/>
                <a:gd name="T33" fmla="*/ 7 h 437"/>
                <a:gd name="T34" fmla="*/ 102 w 325"/>
                <a:gd name="T35" fmla="*/ 30 h 437"/>
                <a:gd name="T36" fmla="*/ 106 w 325"/>
                <a:gd name="T37" fmla="*/ 38 h 437"/>
                <a:gd name="T38" fmla="*/ 109 w 325"/>
                <a:gd name="T39" fmla="*/ 52 h 437"/>
                <a:gd name="T40" fmla="*/ 113 w 325"/>
                <a:gd name="T41" fmla="*/ 65 h 437"/>
                <a:gd name="T42" fmla="*/ 95 w 325"/>
                <a:gd name="T43" fmla="*/ 85 h 437"/>
                <a:gd name="T44" fmla="*/ 86 w 325"/>
                <a:gd name="T45" fmla="*/ 84 h 437"/>
                <a:gd name="T46" fmla="*/ 76 w 325"/>
                <a:gd name="T47" fmla="*/ 76 h 437"/>
                <a:gd name="T48" fmla="*/ 43 w 325"/>
                <a:gd name="T49" fmla="*/ 86 h 437"/>
                <a:gd name="T50" fmla="*/ 52 w 325"/>
                <a:gd name="T51" fmla="*/ 97 h 437"/>
                <a:gd name="T52" fmla="*/ 53 w 325"/>
                <a:gd name="T53" fmla="*/ 99 h 437"/>
                <a:gd name="T54" fmla="*/ 28 w 325"/>
                <a:gd name="T55" fmla="*/ 145 h 437"/>
                <a:gd name="T56" fmla="*/ 28 w 325"/>
                <a:gd name="T57" fmla="*/ 170 h 437"/>
                <a:gd name="T58" fmla="*/ 9 w 325"/>
                <a:gd name="T59" fmla="*/ 182 h 437"/>
                <a:gd name="T60" fmla="*/ 6 w 325"/>
                <a:gd name="T61" fmla="*/ 203 h 437"/>
                <a:gd name="T62" fmla="*/ 0 w 325"/>
                <a:gd name="T63" fmla="*/ 234 h 437"/>
                <a:gd name="T64" fmla="*/ 8 w 325"/>
                <a:gd name="T65" fmla="*/ 260 h 437"/>
                <a:gd name="T66" fmla="*/ 10 w 325"/>
                <a:gd name="T67" fmla="*/ 286 h 437"/>
                <a:gd name="T68" fmla="*/ 13 w 325"/>
                <a:gd name="T69" fmla="*/ 305 h 437"/>
                <a:gd name="T70" fmla="*/ 24 w 325"/>
                <a:gd name="T71" fmla="*/ 328 h 437"/>
                <a:gd name="T72" fmla="*/ 77 w 325"/>
                <a:gd name="T73" fmla="*/ 349 h 437"/>
                <a:gd name="T74" fmla="*/ 57 w 325"/>
                <a:gd name="T75" fmla="*/ 396 h 437"/>
                <a:gd name="T76" fmla="*/ 64 w 325"/>
                <a:gd name="T77" fmla="*/ 427 h 437"/>
                <a:gd name="T78" fmla="*/ 129 w 325"/>
                <a:gd name="T79" fmla="*/ 429 h 437"/>
                <a:gd name="T80" fmla="*/ 151 w 325"/>
                <a:gd name="T81" fmla="*/ 433 h 437"/>
                <a:gd name="T82" fmla="*/ 167 w 325"/>
                <a:gd name="T83" fmla="*/ 426 h 437"/>
                <a:gd name="T84" fmla="*/ 206 w 325"/>
                <a:gd name="T85" fmla="*/ 424 h 437"/>
                <a:gd name="T86" fmla="*/ 247 w 325"/>
                <a:gd name="T87" fmla="*/ 420 h 437"/>
                <a:gd name="T88" fmla="*/ 251 w 325"/>
                <a:gd name="T89" fmla="*/ 407 h 437"/>
                <a:gd name="T90" fmla="*/ 270 w 325"/>
                <a:gd name="T91" fmla="*/ 377 h 437"/>
                <a:gd name="T92" fmla="*/ 282 w 325"/>
                <a:gd name="T93" fmla="*/ 357 h 437"/>
                <a:gd name="T94" fmla="*/ 233 w 325"/>
                <a:gd name="T95" fmla="*/ 312 h 437"/>
                <a:gd name="T96" fmla="*/ 219 w 325"/>
                <a:gd name="T97" fmla="*/ 281 h 437"/>
                <a:gd name="T98" fmla="*/ 231 w 325"/>
                <a:gd name="T99" fmla="*/ 281 h 437"/>
                <a:gd name="T100" fmla="*/ 267 w 325"/>
                <a:gd name="T101" fmla="*/ 259 h 437"/>
                <a:gd name="T102" fmla="*/ 307 w 325"/>
                <a:gd name="T103" fmla="*/ 229 h 437"/>
                <a:gd name="T104" fmla="*/ 322 w 325"/>
                <a:gd name="T105" fmla="*/ 237 h 437"/>
                <a:gd name="T106" fmla="*/ 314 w 325"/>
                <a:gd name="T107" fmla="*/ 197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5" h="437">
                  <a:moveTo>
                    <a:pt x="314" y="197"/>
                  </a:moveTo>
                  <a:lnTo>
                    <a:pt x="313" y="180"/>
                  </a:lnTo>
                  <a:lnTo>
                    <a:pt x="313" y="174"/>
                  </a:lnTo>
                  <a:lnTo>
                    <a:pt x="312" y="163"/>
                  </a:lnTo>
                  <a:lnTo>
                    <a:pt x="310" y="156"/>
                  </a:lnTo>
                  <a:lnTo>
                    <a:pt x="309" y="141"/>
                  </a:lnTo>
                  <a:lnTo>
                    <a:pt x="308" y="136"/>
                  </a:lnTo>
                  <a:lnTo>
                    <a:pt x="298" y="128"/>
                  </a:lnTo>
                  <a:lnTo>
                    <a:pt x="298" y="124"/>
                  </a:lnTo>
                  <a:lnTo>
                    <a:pt x="300" y="115"/>
                  </a:lnTo>
                  <a:lnTo>
                    <a:pt x="304" y="107"/>
                  </a:lnTo>
                  <a:lnTo>
                    <a:pt x="305" y="98"/>
                  </a:lnTo>
                  <a:lnTo>
                    <a:pt x="305" y="87"/>
                  </a:lnTo>
                  <a:lnTo>
                    <a:pt x="300" y="76"/>
                  </a:lnTo>
                  <a:lnTo>
                    <a:pt x="298" y="71"/>
                  </a:lnTo>
                  <a:lnTo>
                    <a:pt x="284" y="65"/>
                  </a:lnTo>
                  <a:lnTo>
                    <a:pt x="281" y="57"/>
                  </a:lnTo>
                  <a:lnTo>
                    <a:pt x="276" y="48"/>
                  </a:lnTo>
                  <a:lnTo>
                    <a:pt x="269" y="48"/>
                  </a:lnTo>
                  <a:lnTo>
                    <a:pt x="266" y="45"/>
                  </a:lnTo>
                  <a:lnTo>
                    <a:pt x="264" y="45"/>
                  </a:lnTo>
                  <a:lnTo>
                    <a:pt x="262" y="39"/>
                  </a:lnTo>
                  <a:lnTo>
                    <a:pt x="257" y="37"/>
                  </a:lnTo>
                  <a:lnTo>
                    <a:pt x="253" y="33"/>
                  </a:lnTo>
                  <a:lnTo>
                    <a:pt x="243" y="34"/>
                  </a:lnTo>
                  <a:lnTo>
                    <a:pt x="237" y="36"/>
                  </a:lnTo>
                  <a:lnTo>
                    <a:pt x="233" y="39"/>
                  </a:lnTo>
                  <a:lnTo>
                    <a:pt x="235" y="36"/>
                  </a:lnTo>
                  <a:lnTo>
                    <a:pt x="239" y="33"/>
                  </a:lnTo>
                  <a:lnTo>
                    <a:pt x="245" y="28"/>
                  </a:lnTo>
                  <a:lnTo>
                    <a:pt x="241" y="27"/>
                  </a:lnTo>
                  <a:lnTo>
                    <a:pt x="235" y="28"/>
                  </a:lnTo>
                  <a:lnTo>
                    <a:pt x="225" y="39"/>
                  </a:lnTo>
                  <a:lnTo>
                    <a:pt x="223" y="46"/>
                  </a:lnTo>
                  <a:lnTo>
                    <a:pt x="220" y="48"/>
                  </a:lnTo>
                  <a:lnTo>
                    <a:pt x="220" y="44"/>
                  </a:lnTo>
                  <a:lnTo>
                    <a:pt x="207" y="47"/>
                  </a:lnTo>
                  <a:lnTo>
                    <a:pt x="197" y="54"/>
                  </a:lnTo>
                  <a:lnTo>
                    <a:pt x="199" y="59"/>
                  </a:lnTo>
                  <a:lnTo>
                    <a:pt x="194" y="59"/>
                  </a:lnTo>
                  <a:lnTo>
                    <a:pt x="185" y="56"/>
                  </a:lnTo>
                  <a:lnTo>
                    <a:pt x="176" y="62"/>
                  </a:lnTo>
                  <a:lnTo>
                    <a:pt x="174" y="58"/>
                  </a:lnTo>
                  <a:lnTo>
                    <a:pt x="173" y="54"/>
                  </a:lnTo>
                  <a:lnTo>
                    <a:pt x="175" y="49"/>
                  </a:lnTo>
                  <a:lnTo>
                    <a:pt x="180" y="46"/>
                  </a:lnTo>
                  <a:lnTo>
                    <a:pt x="184" y="40"/>
                  </a:lnTo>
                  <a:lnTo>
                    <a:pt x="184" y="35"/>
                  </a:lnTo>
                  <a:lnTo>
                    <a:pt x="181" y="33"/>
                  </a:lnTo>
                  <a:lnTo>
                    <a:pt x="170" y="37"/>
                  </a:lnTo>
                  <a:lnTo>
                    <a:pt x="166" y="37"/>
                  </a:lnTo>
                  <a:lnTo>
                    <a:pt x="163" y="33"/>
                  </a:lnTo>
                  <a:lnTo>
                    <a:pt x="155" y="29"/>
                  </a:lnTo>
                  <a:lnTo>
                    <a:pt x="152" y="33"/>
                  </a:lnTo>
                  <a:lnTo>
                    <a:pt x="149" y="33"/>
                  </a:lnTo>
                  <a:lnTo>
                    <a:pt x="149" y="28"/>
                  </a:lnTo>
                  <a:lnTo>
                    <a:pt x="143" y="28"/>
                  </a:lnTo>
                  <a:lnTo>
                    <a:pt x="141" y="26"/>
                  </a:lnTo>
                  <a:lnTo>
                    <a:pt x="144" y="21"/>
                  </a:lnTo>
                  <a:lnTo>
                    <a:pt x="145" y="14"/>
                  </a:lnTo>
                  <a:lnTo>
                    <a:pt x="141" y="7"/>
                  </a:lnTo>
                  <a:lnTo>
                    <a:pt x="131" y="4"/>
                  </a:lnTo>
                  <a:lnTo>
                    <a:pt x="127" y="4"/>
                  </a:lnTo>
                  <a:lnTo>
                    <a:pt x="127" y="1"/>
                  </a:lnTo>
                  <a:lnTo>
                    <a:pt x="121" y="4"/>
                  </a:lnTo>
                  <a:lnTo>
                    <a:pt x="106" y="0"/>
                  </a:lnTo>
                  <a:lnTo>
                    <a:pt x="100" y="0"/>
                  </a:lnTo>
                  <a:lnTo>
                    <a:pt x="99" y="7"/>
                  </a:lnTo>
                  <a:lnTo>
                    <a:pt x="106" y="16"/>
                  </a:lnTo>
                  <a:lnTo>
                    <a:pt x="109" y="21"/>
                  </a:lnTo>
                  <a:lnTo>
                    <a:pt x="111" y="25"/>
                  </a:lnTo>
                  <a:lnTo>
                    <a:pt x="102" y="30"/>
                  </a:lnTo>
                  <a:lnTo>
                    <a:pt x="101" y="33"/>
                  </a:lnTo>
                  <a:lnTo>
                    <a:pt x="99" y="36"/>
                  </a:lnTo>
                  <a:lnTo>
                    <a:pt x="103" y="37"/>
                  </a:lnTo>
                  <a:lnTo>
                    <a:pt x="106" y="38"/>
                  </a:lnTo>
                  <a:lnTo>
                    <a:pt x="105" y="42"/>
                  </a:lnTo>
                  <a:lnTo>
                    <a:pt x="107" y="47"/>
                  </a:lnTo>
                  <a:lnTo>
                    <a:pt x="110" y="49"/>
                  </a:lnTo>
                  <a:lnTo>
                    <a:pt x="109" y="52"/>
                  </a:lnTo>
                  <a:lnTo>
                    <a:pt x="107" y="52"/>
                  </a:lnTo>
                  <a:lnTo>
                    <a:pt x="106" y="58"/>
                  </a:lnTo>
                  <a:lnTo>
                    <a:pt x="114" y="63"/>
                  </a:lnTo>
                  <a:lnTo>
                    <a:pt x="113" y="65"/>
                  </a:lnTo>
                  <a:lnTo>
                    <a:pt x="99" y="65"/>
                  </a:lnTo>
                  <a:lnTo>
                    <a:pt x="97" y="70"/>
                  </a:lnTo>
                  <a:lnTo>
                    <a:pt x="95" y="73"/>
                  </a:lnTo>
                  <a:lnTo>
                    <a:pt x="95" y="85"/>
                  </a:lnTo>
                  <a:lnTo>
                    <a:pt x="99" y="98"/>
                  </a:lnTo>
                  <a:lnTo>
                    <a:pt x="95" y="94"/>
                  </a:lnTo>
                  <a:lnTo>
                    <a:pt x="91" y="85"/>
                  </a:lnTo>
                  <a:lnTo>
                    <a:pt x="86" y="84"/>
                  </a:lnTo>
                  <a:lnTo>
                    <a:pt x="86" y="91"/>
                  </a:lnTo>
                  <a:lnTo>
                    <a:pt x="82" y="91"/>
                  </a:lnTo>
                  <a:lnTo>
                    <a:pt x="80" y="83"/>
                  </a:lnTo>
                  <a:lnTo>
                    <a:pt x="76" y="76"/>
                  </a:lnTo>
                  <a:lnTo>
                    <a:pt x="66" y="74"/>
                  </a:lnTo>
                  <a:lnTo>
                    <a:pt x="49" y="77"/>
                  </a:lnTo>
                  <a:lnTo>
                    <a:pt x="46" y="83"/>
                  </a:lnTo>
                  <a:lnTo>
                    <a:pt x="43" y="86"/>
                  </a:lnTo>
                  <a:lnTo>
                    <a:pt x="41" y="91"/>
                  </a:lnTo>
                  <a:lnTo>
                    <a:pt x="42" y="93"/>
                  </a:lnTo>
                  <a:lnTo>
                    <a:pt x="49" y="94"/>
                  </a:lnTo>
                  <a:lnTo>
                    <a:pt x="52" y="97"/>
                  </a:lnTo>
                  <a:lnTo>
                    <a:pt x="55" y="100"/>
                  </a:lnTo>
                  <a:lnTo>
                    <a:pt x="57" y="106"/>
                  </a:lnTo>
                  <a:lnTo>
                    <a:pt x="56" y="106"/>
                  </a:lnTo>
                  <a:lnTo>
                    <a:pt x="53" y="99"/>
                  </a:lnTo>
                  <a:lnTo>
                    <a:pt x="42" y="102"/>
                  </a:lnTo>
                  <a:lnTo>
                    <a:pt x="35" y="132"/>
                  </a:lnTo>
                  <a:lnTo>
                    <a:pt x="26" y="139"/>
                  </a:lnTo>
                  <a:lnTo>
                    <a:pt x="28" y="145"/>
                  </a:lnTo>
                  <a:lnTo>
                    <a:pt x="40" y="151"/>
                  </a:lnTo>
                  <a:lnTo>
                    <a:pt x="39" y="159"/>
                  </a:lnTo>
                  <a:lnTo>
                    <a:pt x="33" y="165"/>
                  </a:lnTo>
                  <a:lnTo>
                    <a:pt x="28" y="170"/>
                  </a:lnTo>
                  <a:lnTo>
                    <a:pt x="26" y="177"/>
                  </a:lnTo>
                  <a:lnTo>
                    <a:pt x="23" y="184"/>
                  </a:lnTo>
                  <a:lnTo>
                    <a:pt x="18" y="185"/>
                  </a:lnTo>
                  <a:lnTo>
                    <a:pt x="9" y="182"/>
                  </a:lnTo>
                  <a:lnTo>
                    <a:pt x="3" y="182"/>
                  </a:lnTo>
                  <a:lnTo>
                    <a:pt x="3" y="187"/>
                  </a:lnTo>
                  <a:lnTo>
                    <a:pt x="5" y="197"/>
                  </a:lnTo>
                  <a:lnTo>
                    <a:pt x="6" y="203"/>
                  </a:lnTo>
                  <a:lnTo>
                    <a:pt x="5" y="212"/>
                  </a:lnTo>
                  <a:lnTo>
                    <a:pt x="5" y="224"/>
                  </a:lnTo>
                  <a:lnTo>
                    <a:pt x="0" y="230"/>
                  </a:lnTo>
                  <a:lnTo>
                    <a:pt x="0" y="234"/>
                  </a:lnTo>
                  <a:lnTo>
                    <a:pt x="4" y="245"/>
                  </a:lnTo>
                  <a:lnTo>
                    <a:pt x="4" y="249"/>
                  </a:lnTo>
                  <a:lnTo>
                    <a:pt x="7" y="254"/>
                  </a:lnTo>
                  <a:lnTo>
                    <a:pt x="8" y="260"/>
                  </a:lnTo>
                  <a:lnTo>
                    <a:pt x="11" y="266"/>
                  </a:lnTo>
                  <a:lnTo>
                    <a:pt x="11" y="271"/>
                  </a:lnTo>
                  <a:lnTo>
                    <a:pt x="5" y="282"/>
                  </a:lnTo>
                  <a:lnTo>
                    <a:pt x="10" y="286"/>
                  </a:lnTo>
                  <a:lnTo>
                    <a:pt x="8" y="290"/>
                  </a:lnTo>
                  <a:lnTo>
                    <a:pt x="8" y="295"/>
                  </a:lnTo>
                  <a:lnTo>
                    <a:pt x="11" y="300"/>
                  </a:lnTo>
                  <a:lnTo>
                    <a:pt x="13" y="305"/>
                  </a:lnTo>
                  <a:lnTo>
                    <a:pt x="15" y="313"/>
                  </a:lnTo>
                  <a:lnTo>
                    <a:pt x="11" y="317"/>
                  </a:lnTo>
                  <a:lnTo>
                    <a:pt x="20" y="324"/>
                  </a:lnTo>
                  <a:lnTo>
                    <a:pt x="24" y="328"/>
                  </a:lnTo>
                  <a:lnTo>
                    <a:pt x="29" y="336"/>
                  </a:lnTo>
                  <a:lnTo>
                    <a:pt x="41" y="337"/>
                  </a:lnTo>
                  <a:lnTo>
                    <a:pt x="68" y="345"/>
                  </a:lnTo>
                  <a:lnTo>
                    <a:pt x="77" y="349"/>
                  </a:lnTo>
                  <a:lnTo>
                    <a:pt x="75" y="357"/>
                  </a:lnTo>
                  <a:lnTo>
                    <a:pt x="64" y="372"/>
                  </a:lnTo>
                  <a:lnTo>
                    <a:pt x="62" y="380"/>
                  </a:lnTo>
                  <a:lnTo>
                    <a:pt x="57" y="396"/>
                  </a:lnTo>
                  <a:lnTo>
                    <a:pt x="56" y="415"/>
                  </a:lnTo>
                  <a:lnTo>
                    <a:pt x="57" y="420"/>
                  </a:lnTo>
                  <a:lnTo>
                    <a:pt x="58" y="423"/>
                  </a:lnTo>
                  <a:lnTo>
                    <a:pt x="64" y="427"/>
                  </a:lnTo>
                  <a:lnTo>
                    <a:pt x="87" y="424"/>
                  </a:lnTo>
                  <a:lnTo>
                    <a:pt x="103" y="420"/>
                  </a:lnTo>
                  <a:lnTo>
                    <a:pt x="117" y="424"/>
                  </a:lnTo>
                  <a:lnTo>
                    <a:pt x="129" y="429"/>
                  </a:lnTo>
                  <a:lnTo>
                    <a:pt x="135" y="427"/>
                  </a:lnTo>
                  <a:lnTo>
                    <a:pt x="142" y="427"/>
                  </a:lnTo>
                  <a:lnTo>
                    <a:pt x="147" y="428"/>
                  </a:lnTo>
                  <a:lnTo>
                    <a:pt x="151" y="433"/>
                  </a:lnTo>
                  <a:lnTo>
                    <a:pt x="157" y="437"/>
                  </a:lnTo>
                  <a:lnTo>
                    <a:pt x="161" y="435"/>
                  </a:lnTo>
                  <a:lnTo>
                    <a:pt x="163" y="430"/>
                  </a:lnTo>
                  <a:lnTo>
                    <a:pt x="167" y="426"/>
                  </a:lnTo>
                  <a:lnTo>
                    <a:pt x="175" y="427"/>
                  </a:lnTo>
                  <a:lnTo>
                    <a:pt x="184" y="432"/>
                  </a:lnTo>
                  <a:lnTo>
                    <a:pt x="192" y="432"/>
                  </a:lnTo>
                  <a:lnTo>
                    <a:pt x="206" y="424"/>
                  </a:lnTo>
                  <a:lnTo>
                    <a:pt x="228" y="420"/>
                  </a:lnTo>
                  <a:lnTo>
                    <a:pt x="231" y="418"/>
                  </a:lnTo>
                  <a:lnTo>
                    <a:pt x="237" y="420"/>
                  </a:lnTo>
                  <a:lnTo>
                    <a:pt x="247" y="420"/>
                  </a:lnTo>
                  <a:lnTo>
                    <a:pt x="251" y="425"/>
                  </a:lnTo>
                  <a:lnTo>
                    <a:pt x="256" y="423"/>
                  </a:lnTo>
                  <a:lnTo>
                    <a:pt x="255" y="418"/>
                  </a:lnTo>
                  <a:lnTo>
                    <a:pt x="251" y="407"/>
                  </a:lnTo>
                  <a:lnTo>
                    <a:pt x="251" y="396"/>
                  </a:lnTo>
                  <a:lnTo>
                    <a:pt x="253" y="389"/>
                  </a:lnTo>
                  <a:lnTo>
                    <a:pt x="268" y="383"/>
                  </a:lnTo>
                  <a:lnTo>
                    <a:pt x="270" y="377"/>
                  </a:lnTo>
                  <a:lnTo>
                    <a:pt x="273" y="371"/>
                  </a:lnTo>
                  <a:lnTo>
                    <a:pt x="285" y="367"/>
                  </a:lnTo>
                  <a:lnTo>
                    <a:pt x="286" y="361"/>
                  </a:lnTo>
                  <a:lnTo>
                    <a:pt x="282" y="357"/>
                  </a:lnTo>
                  <a:lnTo>
                    <a:pt x="265" y="344"/>
                  </a:lnTo>
                  <a:lnTo>
                    <a:pt x="258" y="335"/>
                  </a:lnTo>
                  <a:lnTo>
                    <a:pt x="240" y="321"/>
                  </a:lnTo>
                  <a:lnTo>
                    <a:pt x="233" y="312"/>
                  </a:lnTo>
                  <a:lnTo>
                    <a:pt x="233" y="300"/>
                  </a:lnTo>
                  <a:lnTo>
                    <a:pt x="232" y="292"/>
                  </a:lnTo>
                  <a:lnTo>
                    <a:pt x="224" y="288"/>
                  </a:lnTo>
                  <a:lnTo>
                    <a:pt x="219" y="281"/>
                  </a:lnTo>
                  <a:lnTo>
                    <a:pt x="219" y="276"/>
                  </a:lnTo>
                  <a:lnTo>
                    <a:pt x="219" y="272"/>
                  </a:lnTo>
                  <a:lnTo>
                    <a:pt x="230" y="282"/>
                  </a:lnTo>
                  <a:lnTo>
                    <a:pt x="231" y="281"/>
                  </a:lnTo>
                  <a:lnTo>
                    <a:pt x="234" y="272"/>
                  </a:lnTo>
                  <a:lnTo>
                    <a:pt x="245" y="268"/>
                  </a:lnTo>
                  <a:lnTo>
                    <a:pt x="256" y="265"/>
                  </a:lnTo>
                  <a:lnTo>
                    <a:pt x="267" y="259"/>
                  </a:lnTo>
                  <a:lnTo>
                    <a:pt x="273" y="252"/>
                  </a:lnTo>
                  <a:lnTo>
                    <a:pt x="298" y="242"/>
                  </a:lnTo>
                  <a:lnTo>
                    <a:pt x="300" y="228"/>
                  </a:lnTo>
                  <a:lnTo>
                    <a:pt x="307" y="229"/>
                  </a:lnTo>
                  <a:lnTo>
                    <a:pt x="311" y="236"/>
                  </a:lnTo>
                  <a:lnTo>
                    <a:pt x="315" y="243"/>
                  </a:lnTo>
                  <a:lnTo>
                    <a:pt x="320" y="243"/>
                  </a:lnTo>
                  <a:lnTo>
                    <a:pt x="322" y="237"/>
                  </a:lnTo>
                  <a:lnTo>
                    <a:pt x="325" y="225"/>
                  </a:lnTo>
                  <a:lnTo>
                    <a:pt x="325" y="212"/>
                  </a:lnTo>
                  <a:lnTo>
                    <a:pt x="325" y="209"/>
                  </a:lnTo>
                  <a:lnTo>
                    <a:pt x="314" y="197"/>
                  </a:lnTo>
                  <a:close/>
                </a:path>
              </a:pathLst>
            </a:custGeom>
            <a:solidFill>
              <a:schemeClr val="accent6">
                <a:lumMod val="7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67" name="Freeform 1491">
              <a:extLst>
                <a:ext uri="{FF2B5EF4-FFF2-40B4-BE49-F238E27FC236}">
                  <a16:creationId xmlns:a16="http://schemas.microsoft.com/office/drawing/2014/main" id="{07BEEA1E-1BE7-42D5-AFD4-FEED3C264655}"/>
                </a:ext>
              </a:extLst>
            </p:cNvPr>
            <p:cNvSpPr>
              <a:spLocks/>
            </p:cNvSpPr>
            <p:nvPr/>
          </p:nvSpPr>
          <p:spPr bwMode="auto">
            <a:xfrm>
              <a:off x="4859036" y="3208091"/>
              <a:ext cx="45351" cy="57860"/>
            </a:xfrm>
            <a:custGeom>
              <a:avLst/>
              <a:gdLst>
                <a:gd name="T0" fmla="*/ 18 w 20"/>
                <a:gd name="T1" fmla="*/ 13 h 25"/>
                <a:gd name="T2" fmla="*/ 19 w 20"/>
                <a:gd name="T3" fmla="*/ 7 h 25"/>
                <a:gd name="T4" fmla="*/ 16 w 20"/>
                <a:gd name="T5" fmla="*/ 4 h 25"/>
                <a:gd name="T6" fmla="*/ 10 w 20"/>
                <a:gd name="T7" fmla="*/ 4 h 25"/>
                <a:gd name="T8" fmla="*/ 10 w 20"/>
                <a:gd name="T9" fmla="*/ 1 h 25"/>
                <a:gd name="T10" fmla="*/ 6 w 20"/>
                <a:gd name="T11" fmla="*/ 0 h 25"/>
                <a:gd name="T12" fmla="*/ 5 w 20"/>
                <a:gd name="T13" fmla="*/ 3 h 25"/>
                <a:gd name="T14" fmla="*/ 7 w 20"/>
                <a:gd name="T15" fmla="*/ 7 h 25"/>
                <a:gd name="T16" fmla="*/ 11 w 20"/>
                <a:gd name="T17" fmla="*/ 9 h 25"/>
                <a:gd name="T18" fmla="*/ 12 w 20"/>
                <a:gd name="T19" fmla="*/ 12 h 25"/>
                <a:gd name="T20" fmla="*/ 4 w 20"/>
                <a:gd name="T21" fmla="*/ 8 h 25"/>
                <a:gd name="T22" fmla="*/ 1 w 20"/>
                <a:gd name="T23" fmla="*/ 9 h 25"/>
                <a:gd name="T24" fmla="*/ 3 w 20"/>
                <a:gd name="T25" fmla="*/ 14 h 25"/>
                <a:gd name="T26" fmla="*/ 3 w 20"/>
                <a:gd name="T27" fmla="*/ 17 h 25"/>
                <a:gd name="T28" fmla="*/ 0 w 20"/>
                <a:gd name="T29" fmla="*/ 20 h 25"/>
                <a:gd name="T30" fmla="*/ 5 w 20"/>
                <a:gd name="T31" fmla="*/ 24 h 25"/>
                <a:gd name="T32" fmla="*/ 10 w 20"/>
                <a:gd name="T33" fmla="*/ 25 h 25"/>
                <a:gd name="T34" fmla="*/ 12 w 20"/>
                <a:gd name="T35" fmla="*/ 23 h 25"/>
                <a:gd name="T36" fmla="*/ 16 w 20"/>
                <a:gd name="T37" fmla="*/ 22 h 25"/>
                <a:gd name="T38" fmla="*/ 19 w 20"/>
                <a:gd name="T39" fmla="*/ 24 h 25"/>
                <a:gd name="T40" fmla="*/ 20 w 20"/>
                <a:gd name="T41" fmla="*/ 21 h 25"/>
                <a:gd name="T42" fmla="*/ 18 w 20"/>
                <a:gd name="T43" fmla="*/ 17 h 25"/>
                <a:gd name="T44" fmla="*/ 18 w 20"/>
                <a:gd name="T45"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25">
                  <a:moveTo>
                    <a:pt x="18" y="13"/>
                  </a:moveTo>
                  <a:lnTo>
                    <a:pt x="19" y="7"/>
                  </a:lnTo>
                  <a:lnTo>
                    <a:pt x="16" y="4"/>
                  </a:lnTo>
                  <a:lnTo>
                    <a:pt x="10" y="4"/>
                  </a:lnTo>
                  <a:lnTo>
                    <a:pt x="10" y="1"/>
                  </a:lnTo>
                  <a:lnTo>
                    <a:pt x="6" y="0"/>
                  </a:lnTo>
                  <a:lnTo>
                    <a:pt x="5" y="3"/>
                  </a:lnTo>
                  <a:lnTo>
                    <a:pt x="7" y="7"/>
                  </a:lnTo>
                  <a:lnTo>
                    <a:pt x="11" y="9"/>
                  </a:lnTo>
                  <a:lnTo>
                    <a:pt x="12" y="12"/>
                  </a:lnTo>
                  <a:lnTo>
                    <a:pt x="4" y="8"/>
                  </a:lnTo>
                  <a:lnTo>
                    <a:pt x="1" y="9"/>
                  </a:lnTo>
                  <a:lnTo>
                    <a:pt x="3" y="14"/>
                  </a:lnTo>
                  <a:lnTo>
                    <a:pt x="3" y="17"/>
                  </a:lnTo>
                  <a:lnTo>
                    <a:pt x="0" y="20"/>
                  </a:lnTo>
                  <a:lnTo>
                    <a:pt x="5" y="24"/>
                  </a:lnTo>
                  <a:lnTo>
                    <a:pt x="10" y="25"/>
                  </a:lnTo>
                  <a:lnTo>
                    <a:pt x="12" y="23"/>
                  </a:lnTo>
                  <a:lnTo>
                    <a:pt x="16" y="22"/>
                  </a:lnTo>
                  <a:lnTo>
                    <a:pt x="19" y="24"/>
                  </a:lnTo>
                  <a:lnTo>
                    <a:pt x="20" y="21"/>
                  </a:lnTo>
                  <a:lnTo>
                    <a:pt x="18" y="17"/>
                  </a:lnTo>
                  <a:lnTo>
                    <a:pt x="18" y="13"/>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68" name="Freeform 1492">
              <a:extLst>
                <a:ext uri="{FF2B5EF4-FFF2-40B4-BE49-F238E27FC236}">
                  <a16:creationId xmlns:a16="http://schemas.microsoft.com/office/drawing/2014/main" id="{D11C81AF-9A06-4FA9-8DE8-48AA2A50BD8D}"/>
                </a:ext>
              </a:extLst>
            </p:cNvPr>
            <p:cNvSpPr>
              <a:spLocks/>
            </p:cNvSpPr>
            <p:nvPr/>
          </p:nvSpPr>
          <p:spPr bwMode="auto">
            <a:xfrm>
              <a:off x="6263365" y="2108735"/>
              <a:ext cx="229884" cy="300251"/>
            </a:xfrm>
            <a:custGeom>
              <a:avLst/>
              <a:gdLst>
                <a:gd name="T0" fmla="*/ 99 w 101"/>
                <a:gd name="T1" fmla="*/ 62 h 132"/>
                <a:gd name="T2" fmla="*/ 95 w 101"/>
                <a:gd name="T3" fmla="*/ 60 h 132"/>
                <a:gd name="T4" fmla="*/ 91 w 101"/>
                <a:gd name="T5" fmla="*/ 47 h 132"/>
                <a:gd name="T6" fmla="*/ 89 w 101"/>
                <a:gd name="T7" fmla="*/ 43 h 132"/>
                <a:gd name="T8" fmla="*/ 85 w 101"/>
                <a:gd name="T9" fmla="*/ 37 h 132"/>
                <a:gd name="T10" fmla="*/ 81 w 101"/>
                <a:gd name="T11" fmla="*/ 32 h 132"/>
                <a:gd name="T12" fmla="*/ 66 w 101"/>
                <a:gd name="T13" fmla="*/ 27 h 132"/>
                <a:gd name="T14" fmla="*/ 62 w 101"/>
                <a:gd name="T15" fmla="*/ 23 h 132"/>
                <a:gd name="T16" fmla="*/ 57 w 101"/>
                <a:gd name="T17" fmla="*/ 16 h 132"/>
                <a:gd name="T18" fmla="*/ 49 w 101"/>
                <a:gd name="T19" fmla="*/ 6 h 132"/>
                <a:gd name="T20" fmla="*/ 41 w 101"/>
                <a:gd name="T21" fmla="*/ 2 h 132"/>
                <a:gd name="T22" fmla="*/ 34 w 101"/>
                <a:gd name="T23" fmla="*/ 0 h 132"/>
                <a:gd name="T24" fmla="*/ 33 w 101"/>
                <a:gd name="T25" fmla="*/ 1 h 132"/>
                <a:gd name="T26" fmla="*/ 23 w 101"/>
                <a:gd name="T27" fmla="*/ 2 h 132"/>
                <a:gd name="T28" fmla="*/ 17 w 101"/>
                <a:gd name="T29" fmla="*/ 6 h 132"/>
                <a:gd name="T30" fmla="*/ 14 w 101"/>
                <a:gd name="T31" fmla="*/ 12 h 132"/>
                <a:gd name="T32" fmla="*/ 10 w 101"/>
                <a:gd name="T33" fmla="*/ 12 h 132"/>
                <a:gd name="T34" fmla="*/ 6 w 101"/>
                <a:gd name="T35" fmla="*/ 17 h 132"/>
                <a:gd name="T36" fmla="*/ 5 w 101"/>
                <a:gd name="T37" fmla="*/ 21 h 132"/>
                <a:gd name="T38" fmla="*/ 0 w 101"/>
                <a:gd name="T39" fmla="*/ 27 h 132"/>
                <a:gd name="T40" fmla="*/ 1 w 101"/>
                <a:gd name="T41" fmla="*/ 48 h 132"/>
                <a:gd name="T42" fmla="*/ 5 w 101"/>
                <a:gd name="T43" fmla="*/ 45 h 132"/>
                <a:gd name="T44" fmla="*/ 10 w 101"/>
                <a:gd name="T45" fmla="*/ 49 h 132"/>
                <a:gd name="T46" fmla="*/ 11 w 101"/>
                <a:gd name="T47" fmla="*/ 54 h 132"/>
                <a:gd name="T48" fmla="*/ 18 w 101"/>
                <a:gd name="T49" fmla="*/ 64 h 132"/>
                <a:gd name="T50" fmla="*/ 16 w 101"/>
                <a:gd name="T51" fmla="*/ 71 h 132"/>
                <a:gd name="T52" fmla="*/ 29 w 101"/>
                <a:gd name="T53" fmla="*/ 85 h 132"/>
                <a:gd name="T54" fmla="*/ 32 w 101"/>
                <a:gd name="T55" fmla="*/ 95 h 132"/>
                <a:gd name="T56" fmla="*/ 33 w 101"/>
                <a:gd name="T57" fmla="*/ 104 h 132"/>
                <a:gd name="T58" fmla="*/ 36 w 101"/>
                <a:gd name="T59" fmla="*/ 113 h 132"/>
                <a:gd name="T60" fmla="*/ 34 w 101"/>
                <a:gd name="T61" fmla="*/ 123 h 132"/>
                <a:gd name="T62" fmla="*/ 36 w 101"/>
                <a:gd name="T63" fmla="*/ 130 h 132"/>
                <a:gd name="T64" fmla="*/ 41 w 101"/>
                <a:gd name="T65" fmla="*/ 132 h 132"/>
                <a:gd name="T66" fmla="*/ 50 w 101"/>
                <a:gd name="T67" fmla="*/ 130 h 132"/>
                <a:gd name="T68" fmla="*/ 52 w 101"/>
                <a:gd name="T69" fmla="*/ 128 h 132"/>
                <a:gd name="T70" fmla="*/ 53 w 101"/>
                <a:gd name="T71" fmla="*/ 120 h 132"/>
                <a:gd name="T72" fmla="*/ 57 w 101"/>
                <a:gd name="T73" fmla="*/ 113 h 132"/>
                <a:gd name="T74" fmla="*/ 64 w 101"/>
                <a:gd name="T75" fmla="*/ 109 h 132"/>
                <a:gd name="T76" fmla="*/ 72 w 101"/>
                <a:gd name="T77" fmla="*/ 108 h 132"/>
                <a:gd name="T78" fmla="*/ 76 w 101"/>
                <a:gd name="T79" fmla="*/ 110 h 132"/>
                <a:gd name="T80" fmla="*/ 81 w 101"/>
                <a:gd name="T81" fmla="*/ 114 h 132"/>
                <a:gd name="T82" fmla="*/ 86 w 101"/>
                <a:gd name="T83" fmla="*/ 113 h 132"/>
                <a:gd name="T84" fmla="*/ 95 w 101"/>
                <a:gd name="T85" fmla="*/ 97 h 132"/>
                <a:gd name="T86" fmla="*/ 96 w 101"/>
                <a:gd name="T87" fmla="*/ 87 h 132"/>
                <a:gd name="T88" fmla="*/ 100 w 101"/>
                <a:gd name="T89" fmla="*/ 85 h 132"/>
                <a:gd name="T90" fmla="*/ 101 w 101"/>
                <a:gd name="T91" fmla="*/ 75 h 132"/>
                <a:gd name="T92" fmla="*/ 99 w 101"/>
                <a:gd name="T93" fmla="*/ 70 h 132"/>
                <a:gd name="T94" fmla="*/ 99 w 101"/>
                <a:gd name="T95" fmla="*/ 6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1" h="132">
                  <a:moveTo>
                    <a:pt x="99" y="62"/>
                  </a:moveTo>
                  <a:lnTo>
                    <a:pt x="95" y="60"/>
                  </a:lnTo>
                  <a:lnTo>
                    <a:pt x="91" y="47"/>
                  </a:lnTo>
                  <a:lnTo>
                    <a:pt x="89" y="43"/>
                  </a:lnTo>
                  <a:lnTo>
                    <a:pt x="85" y="37"/>
                  </a:lnTo>
                  <a:lnTo>
                    <a:pt x="81" y="32"/>
                  </a:lnTo>
                  <a:lnTo>
                    <a:pt x="66" y="27"/>
                  </a:lnTo>
                  <a:lnTo>
                    <a:pt x="62" y="23"/>
                  </a:lnTo>
                  <a:lnTo>
                    <a:pt x="57" y="16"/>
                  </a:lnTo>
                  <a:lnTo>
                    <a:pt x="49" y="6"/>
                  </a:lnTo>
                  <a:lnTo>
                    <a:pt x="41" y="2"/>
                  </a:lnTo>
                  <a:lnTo>
                    <a:pt x="34" y="0"/>
                  </a:lnTo>
                  <a:lnTo>
                    <a:pt x="33" y="1"/>
                  </a:lnTo>
                  <a:lnTo>
                    <a:pt x="23" y="2"/>
                  </a:lnTo>
                  <a:lnTo>
                    <a:pt x="17" y="6"/>
                  </a:lnTo>
                  <a:lnTo>
                    <a:pt x="14" y="12"/>
                  </a:lnTo>
                  <a:lnTo>
                    <a:pt x="10" y="12"/>
                  </a:lnTo>
                  <a:lnTo>
                    <a:pt x="6" y="17"/>
                  </a:lnTo>
                  <a:lnTo>
                    <a:pt x="5" y="21"/>
                  </a:lnTo>
                  <a:lnTo>
                    <a:pt x="0" y="27"/>
                  </a:lnTo>
                  <a:lnTo>
                    <a:pt x="1" y="48"/>
                  </a:lnTo>
                  <a:lnTo>
                    <a:pt x="5" y="45"/>
                  </a:lnTo>
                  <a:lnTo>
                    <a:pt x="10" y="49"/>
                  </a:lnTo>
                  <a:lnTo>
                    <a:pt x="11" y="54"/>
                  </a:lnTo>
                  <a:lnTo>
                    <a:pt x="18" y="64"/>
                  </a:lnTo>
                  <a:lnTo>
                    <a:pt x="16" y="71"/>
                  </a:lnTo>
                  <a:lnTo>
                    <a:pt x="29" y="85"/>
                  </a:lnTo>
                  <a:lnTo>
                    <a:pt x="32" y="95"/>
                  </a:lnTo>
                  <a:lnTo>
                    <a:pt x="33" y="104"/>
                  </a:lnTo>
                  <a:lnTo>
                    <a:pt x="36" y="113"/>
                  </a:lnTo>
                  <a:lnTo>
                    <a:pt x="34" y="123"/>
                  </a:lnTo>
                  <a:lnTo>
                    <a:pt x="36" y="130"/>
                  </a:lnTo>
                  <a:lnTo>
                    <a:pt x="41" y="132"/>
                  </a:lnTo>
                  <a:lnTo>
                    <a:pt x="50" y="130"/>
                  </a:lnTo>
                  <a:lnTo>
                    <a:pt x="52" y="128"/>
                  </a:lnTo>
                  <a:lnTo>
                    <a:pt x="53" y="120"/>
                  </a:lnTo>
                  <a:lnTo>
                    <a:pt x="57" y="113"/>
                  </a:lnTo>
                  <a:lnTo>
                    <a:pt x="64" y="109"/>
                  </a:lnTo>
                  <a:lnTo>
                    <a:pt x="72" y="108"/>
                  </a:lnTo>
                  <a:lnTo>
                    <a:pt x="76" y="110"/>
                  </a:lnTo>
                  <a:lnTo>
                    <a:pt x="81" y="114"/>
                  </a:lnTo>
                  <a:lnTo>
                    <a:pt x="86" y="113"/>
                  </a:lnTo>
                  <a:lnTo>
                    <a:pt x="95" y="97"/>
                  </a:lnTo>
                  <a:lnTo>
                    <a:pt x="96" y="87"/>
                  </a:lnTo>
                  <a:lnTo>
                    <a:pt x="100" y="85"/>
                  </a:lnTo>
                  <a:lnTo>
                    <a:pt x="101" y="75"/>
                  </a:lnTo>
                  <a:lnTo>
                    <a:pt x="99" y="70"/>
                  </a:lnTo>
                  <a:lnTo>
                    <a:pt x="99" y="62"/>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sp>
          <p:nvSpPr>
            <p:cNvPr id="169" name="Freeform 1493">
              <a:extLst>
                <a:ext uri="{FF2B5EF4-FFF2-40B4-BE49-F238E27FC236}">
                  <a16:creationId xmlns:a16="http://schemas.microsoft.com/office/drawing/2014/main" id="{5A563FB2-D429-449C-A4DB-A18A57399F22}"/>
                </a:ext>
              </a:extLst>
            </p:cNvPr>
            <p:cNvSpPr>
              <a:spLocks/>
            </p:cNvSpPr>
            <p:nvPr/>
          </p:nvSpPr>
          <p:spPr bwMode="auto">
            <a:xfrm>
              <a:off x="6615229" y="1888238"/>
              <a:ext cx="179842" cy="364367"/>
            </a:xfrm>
            <a:custGeom>
              <a:avLst/>
              <a:gdLst>
                <a:gd name="T0" fmla="*/ 78 w 79"/>
                <a:gd name="T1" fmla="*/ 126 h 160"/>
                <a:gd name="T2" fmla="*/ 76 w 79"/>
                <a:gd name="T3" fmla="*/ 114 h 160"/>
                <a:gd name="T4" fmla="*/ 72 w 79"/>
                <a:gd name="T5" fmla="*/ 112 h 160"/>
                <a:gd name="T6" fmla="*/ 64 w 79"/>
                <a:gd name="T7" fmla="*/ 99 h 160"/>
                <a:gd name="T8" fmla="*/ 64 w 79"/>
                <a:gd name="T9" fmla="*/ 95 h 160"/>
                <a:gd name="T10" fmla="*/ 57 w 79"/>
                <a:gd name="T11" fmla="*/ 85 h 160"/>
                <a:gd name="T12" fmla="*/ 58 w 79"/>
                <a:gd name="T13" fmla="*/ 79 h 160"/>
                <a:gd name="T14" fmla="*/ 57 w 79"/>
                <a:gd name="T15" fmla="*/ 75 h 160"/>
                <a:gd name="T16" fmla="*/ 52 w 79"/>
                <a:gd name="T17" fmla="*/ 72 h 160"/>
                <a:gd name="T18" fmla="*/ 51 w 79"/>
                <a:gd name="T19" fmla="*/ 65 h 160"/>
                <a:gd name="T20" fmla="*/ 57 w 79"/>
                <a:gd name="T21" fmla="*/ 42 h 160"/>
                <a:gd name="T22" fmla="*/ 55 w 79"/>
                <a:gd name="T23" fmla="*/ 34 h 160"/>
                <a:gd name="T24" fmla="*/ 42 w 79"/>
                <a:gd name="T25" fmla="*/ 22 h 160"/>
                <a:gd name="T26" fmla="*/ 25 w 79"/>
                <a:gd name="T27" fmla="*/ 15 h 160"/>
                <a:gd name="T28" fmla="*/ 19 w 79"/>
                <a:gd name="T29" fmla="*/ 5 h 160"/>
                <a:gd name="T30" fmla="*/ 8 w 79"/>
                <a:gd name="T31" fmla="*/ 0 h 160"/>
                <a:gd name="T32" fmla="*/ 8 w 79"/>
                <a:gd name="T33" fmla="*/ 6 h 160"/>
                <a:gd name="T34" fmla="*/ 22 w 79"/>
                <a:gd name="T35" fmla="*/ 29 h 160"/>
                <a:gd name="T36" fmla="*/ 24 w 79"/>
                <a:gd name="T37" fmla="*/ 23 h 160"/>
                <a:gd name="T38" fmla="*/ 39 w 79"/>
                <a:gd name="T39" fmla="*/ 30 h 160"/>
                <a:gd name="T40" fmla="*/ 48 w 79"/>
                <a:gd name="T41" fmla="*/ 54 h 160"/>
                <a:gd name="T42" fmla="*/ 40 w 79"/>
                <a:gd name="T43" fmla="*/ 59 h 160"/>
                <a:gd name="T44" fmla="*/ 28 w 79"/>
                <a:gd name="T45" fmla="*/ 53 h 160"/>
                <a:gd name="T46" fmla="*/ 28 w 79"/>
                <a:gd name="T47" fmla="*/ 56 h 160"/>
                <a:gd name="T48" fmla="*/ 33 w 79"/>
                <a:gd name="T49" fmla="*/ 65 h 160"/>
                <a:gd name="T50" fmla="*/ 31 w 79"/>
                <a:gd name="T51" fmla="*/ 69 h 160"/>
                <a:gd name="T52" fmla="*/ 21 w 79"/>
                <a:gd name="T53" fmla="*/ 60 h 160"/>
                <a:gd name="T54" fmla="*/ 18 w 79"/>
                <a:gd name="T55" fmla="*/ 40 h 160"/>
                <a:gd name="T56" fmla="*/ 8 w 79"/>
                <a:gd name="T57" fmla="*/ 27 h 160"/>
                <a:gd name="T58" fmla="*/ 6 w 79"/>
                <a:gd name="T59" fmla="*/ 37 h 160"/>
                <a:gd name="T60" fmla="*/ 11 w 79"/>
                <a:gd name="T61" fmla="*/ 56 h 160"/>
                <a:gd name="T62" fmla="*/ 18 w 79"/>
                <a:gd name="T63" fmla="*/ 67 h 160"/>
                <a:gd name="T64" fmla="*/ 17 w 79"/>
                <a:gd name="T65" fmla="*/ 72 h 160"/>
                <a:gd name="T66" fmla="*/ 2 w 79"/>
                <a:gd name="T67" fmla="*/ 60 h 160"/>
                <a:gd name="T68" fmla="*/ 0 w 79"/>
                <a:gd name="T69" fmla="*/ 62 h 160"/>
                <a:gd name="T70" fmla="*/ 9 w 79"/>
                <a:gd name="T71" fmla="*/ 71 h 160"/>
                <a:gd name="T72" fmla="*/ 13 w 79"/>
                <a:gd name="T73" fmla="*/ 83 h 160"/>
                <a:gd name="T74" fmla="*/ 10 w 79"/>
                <a:gd name="T75" fmla="*/ 89 h 160"/>
                <a:gd name="T76" fmla="*/ 2 w 79"/>
                <a:gd name="T77" fmla="*/ 83 h 160"/>
                <a:gd name="T78" fmla="*/ 2 w 79"/>
                <a:gd name="T79" fmla="*/ 87 h 160"/>
                <a:gd name="T80" fmla="*/ 13 w 79"/>
                <a:gd name="T81" fmla="*/ 101 h 160"/>
                <a:gd name="T82" fmla="*/ 36 w 79"/>
                <a:gd name="T83" fmla="*/ 113 h 160"/>
                <a:gd name="T84" fmla="*/ 48 w 79"/>
                <a:gd name="T85" fmla="*/ 131 h 160"/>
                <a:gd name="T86" fmla="*/ 50 w 79"/>
                <a:gd name="T87" fmla="*/ 143 h 160"/>
                <a:gd name="T88" fmla="*/ 44 w 79"/>
                <a:gd name="T89" fmla="*/ 149 h 160"/>
                <a:gd name="T90" fmla="*/ 44 w 79"/>
                <a:gd name="T91" fmla="*/ 154 h 160"/>
                <a:gd name="T92" fmla="*/ 54 w 79"/>
                <a:gd name="T93" fmla="*/ 155 h 160"/>
                <a:gd name="T94" fmla="*/ 57 w 79"/>
                <a:gd name="T95" fmla="*/ 160 h 160"/>
                <a:gd name="T96" fmla="*/ 61 w 79"/>
                <a:gd name="T97" fmla="*/ 155 h 160"/>
                <a:gd name="T98" fmla="*/ 66 w 79"/>
                <a:gd name="T99" fmla="*/ 143 h 160"/>
                <a:gd name="T100" fmla="*/ 72 w 79"/>
                <a:gd name="T101" fmla="*/ 143 h 160"/>
                <a:gd name="T102" fmla="*/ 79 w 79"/>
                <a:gd name="T103" fmla="*/ 137 h 160"/>
                <a:gd name="T104" fmla="*/ 76 w 79"/>
                <a:gd name="T105" fmla="*/ 130 h 160"/>
                <a:gd name="T106" fmla="*/ 78 w 79"/>
                <a:gd name="T107" fmla="*/ 12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 h="160">
                  <a:moveTo>
                    <a:pt x="78" y="126"/>
                  </a:moveTo>
                  <a:lnTo>
                    <a:pt x="76" y="114"/>
                  </a:lnTo>
                  <a:lnTo>
                    <a:pt x="72" y="112"/>
                  </a:lnTo>
                  <a:lnTo>
                    <a:pt x="64" y="99"/>
                  </a:lnTo>
                  <a:lnTo>
                    <a:pt x="64" y="95"/>
                  </a:lnTo>
                  <a:lnTo>
                    <a:pt x="57" y="85"/>
                  </a:lnTo>
                  <a:lnTo>
                    <a:pt x="58" y="79"/>
                  </a:lnTo>
                  <a:lnTo>
                    <a:pt x="57" y="75"/>
                  </a:lnTo>
                  <a:lnTo>
                    <a:pt x="52" y="72"/>
                  </a:lnTo>
                  <a:lnTo>
                    <a:pt x="51" y="65"/>
                  </a:lnTo>
                  <a:lnTo>
                    <a:pt x="57" y="42"/>
                  </a:lnTo>
                  <a:lnTo>
                    <a:pt x="55" y="34"/>
                  </a:lnTo>
                  <a:lnTo>
                    <a:pt x="42" y="22"/>
                  </a:lnTo>
                  <a:lnTo>
                    <a:pt x="25" y="15"/>
                  </a:lnTo>
                  <a:lnTo>
                    <a:pt x="19" y="5"/>
                  </a:lnTo>
                  <a:lnTo>
                    <a:pt x="8" y="0"/>
                  </a:lnTo>
                  <a:lnTo>
                    <a:pt x="8" y="6"/>
                  </a:lnTo>
                  <a:lnTo>
                    <a:pt x="22" y="29"/>
                  </a:lnTo>
                  <a:lnTo>
                    <a:pt x="24" y="23"/>
                  </a:lnTo>
                  <a:lnTo>
                    <a:pt x="39" y="30"/>
                  </a:lnTo>
                  <a:lnTo>
                    <a:pt x="48" y="54"/>
                  </a:lnTo>
                  <a:lnTo>
                    <a:pt x="40" y="59"/>
                  </a:lnTo>
                  <a:lnTo>
                    <a:pt x="28" y="53"/>
                  </a:lnTo>
                  <a:lnTo>
                    <a:pt x="28" y="56"/>
                  </a:lnTo>
                  <a:lnTo>
                    <a:pt x="33" y="65"/>
                  </a:lnTo>
                  <a:lnTo>
                    <a:pt x="31" y="69"/>
                  </a:lnTo>
                  <a:lnTo>
                    <a:pt x="21" y="60"/>
                  </a:lnTo>
                  <a:lnTo>
                    <a:pt x="18" y="40"/>
                  </a:lnTo>
                  <a:lnTo>
                    <a:pt x="8" y="27"/>
                  </a:lnTo>
                  <a:lnTo>
                    <a:pt x="6" y="37"/>
                  </a:lnTo>
                  <a:lnTo>
                    <a:pt x="11" y="56"/>
                  </a:lnTo>
                  <a:lnTo>
                    <a:pt x="18" y="67"/>
                  </a:lnTo>
                  <a:lnTo>
                    <a:pt x="17" y="72"/>
                  </a:lnTo>
                  <a:lnTo>
                    <a:pt x="2" y="60"/>
                  </a:lnTo>
                  <a:lnTo>
                    <a:pt x="0" y="62"/>
                  </a:lnTo>
                  <a:lnTo>
                    <a:pt x="9" y="71"/>
                  </a:lnTo>
                  <a:lnTo>
                    <a:pt x="13" y="83"/>
                  </a:lnTo>
                  <a:lnTo>
                    <a:pt x="10" y="89"/>
                  </a:lnTo>
                  <a:lnTo>
                    <a:pt x="2" y="83"/>
                  </a:lnTo>
                  <a:lnTo>
                    <a:pt x="2" y="87"/>
                  </a:lnTo>
                  <a:lnTo>
                    <a:pt x="13" y="101"/>
                  </a:lnTo>
                  <a:lnTo>
                    <a:pt x="36" y="113"/>
                  </a:lnTo>
                  <a:lnTo>
                    <a:pt x="48" y="131"/>
                  </a:lnTo>
                  <a:lnTo>
                    <a:pt x="50" y="143"/>
                  </a:lnTo>
                  <a:lnTo>
                    <a:pt x="44" y="149"/>
                  </a:lnTo>
                  <a:lnTo>
                    <a:pt x="44" y="154"/>
                  </a:lnTo>
                  <a:lnTo>
                    <a:pt x="54" y="155"/>
                  </a:lnTo>
                  <a:lnTo>
                    <a:pt x="57" y="160"/>
                  </a:lnTo>
                  <a:lnTo>
                    <a:pt x="61" y="155"/>
                  </a:lnTo>
                  <a:lnTo>
                    <a:pt x="66" y="143"/>
                  </a:lnTo>
                  <a:lnTo>
                    <a:pt x="72" y="143"/>
                  </a:lnTo>
                  <a:lnTo>
                    <a:pt x="79" y="137"/>
                  </a:lnTo>
                  <a:lnTo>
                    <a:pt x="76" y="130"/>
                  </a:lnTo>
                  <a:lnTo>
                    <a:pt x="78" y="126"/>
                  </a:lnTo>
                  <a:close/>
                </a:path>
              </a:pathLst>
            </a:custGeom>
            <a:solidFill>
              <a:schemeClr val="tx1">
                <a:lumMod val="85000"/>
                <a:lumOff val="15000"/>
              </a:schemeClr>
            </a:solidFill>
            <a:ln w="3175" cap="flat">
              <a:solidFill>
                <a:schemeClr val="bg1"/>
              </a:solidFill>
              <a:prstDash val="solid"/>
              <a:miter lim="800000"/>
              <a:headEnd/>
              <a:tailEnd/>
            </a:ln>
          </p:spPr>
          <p:txBody>
            <a:bodyPr/>
            <a:lstStyle>
              <a:lvl1pPr>
                <a:defRPr sz="2400">
                  <a:solidFill>
                    <a:schemeClr val="tx1"/>
                  </a:solidFill>
                  <a:latin typeface="Calibri" panose="020F0502020204030204" pitchFamily="34" charset="0"/>
                  <a:ea typeface="MS PGothic" panose="020B0600070205080204" pitchFamily="34" charset="-128"/>
                </a:defRPr>
              </a:lvl1pPr>
              <a:lvl2pPr marL="37931725" indent="-37474525">
                <a:defRPr sz="2400">
                  <a:solidFill>
                    <a:schemeClr val="tx1"/>
                  </a:solidFill>
                  <a:latin typeface="Calibri" panose="020F0502020204030204" pitchFamily="34" charset="0"/>
                  <a:ea typeface="MS PGothic" panose="020B0600070205080204" pitchFamily="34" charset="-128"/>
                </a:defRPr>
              </a:lvl2pPr>
              <a:lvl3pPr>
                <a:defRPr sz="2400">
                  <a:solidFill>
                    <a:schemeClr val="tx1"/>
                  </a:solidFill>
                  <a:latin typeface="Calibri" panose="020F0502020204030204" pitchFamily="34" charset="0"/>
                  <a:ea typeface="MS PGothic" panose="020B0600070205080204" pitchFamily="34" charset="-128"/>
                </a:defRPr>
              </a:lvl3pPr>
              <a:lvl4pPr>
                <a:defRPr sz="2400">
                  <a:solidFill>
                    <a:schemeClr val="tx1"/>
                  </a:solidFill>
                  <a:latin typeface="Calibri" panose="020F0502020204030204" pitchFamily="34" charset="0"/>
                  <a:ea typeface="MS PGothic" panose="020B0600070205080204" pitchFamily="34" charset="-128"/>
                </a:defRPr>
              </a:lvl4pPr>
              <a:lvl5pPr>
                <a:defRPr sz="2400">
                  <a:solidFill>
                    <a:schemeClr val="tx1"/>
                  </a:solidFill>
                  <a:latin typeface="Calibri" panose="020F0502020204030204" pitchFamily="34"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defRPr/>
              </a:pPr>
              <a:endParaRPr lang="fr-FR" altLang="fr-FR" sz="1800"/>
            </a:p>
          </p:txBody>
        </p:sp>
      </p:grpSp>
      <p:pic>
        <p:nvPicPr>
          <p:cNvPr id="14340"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76725" y="5969001"/>
            <a:ext cx="83820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Imag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67088" y="4557714"/>
            <a:ext cx="836612"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Imag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48013" y="3803651"/>
            <a:ext cx="836612"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Imag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941763" y="2238375"/>
            <a:ext cx="7239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Imag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939089" y="3074989"/>
            <a:ext cx="909637"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Image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180138" y="2193926"/>
            <a:ext cx="881062"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Image 16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534276" y="5927725"/>
            <a:ext cx="1389063"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Image 17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908925" y="4532313"/>
            <a:ext cx="966788"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10" descr="Afficher l'image d'origin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57525" y="2259014"/>
            <a:ext cx="731838"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Image 171"/>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92776" y="6037263"/>
            <a:ext cx="1471613"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12" descr="Afficher l'image d'origin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78451" y="1385889"/>
            <a:ext cx="898525"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14" descr="Résultat de recherche d'images pour &quot;mag net party&quo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99400" y="3981451"/>
            <a:ext cx="1620838"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18" descr="Afficher l'image d'origine"/>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679825" y="2924176"/>
            <a:ext cx="730250" cy="72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3" name="Picture 20" descr="Afficher l'image d'origin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43750" y="2533651"/>
            <a:ext cx="1138238"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4" name="Picture 24" descr="Afficher l'image d'origine"/>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389188" y="4554539"/>
            <a:ext cx="92710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5" name="Image 187"/>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8920164" y="4533901"/>
            <a:ext cx="1082675"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6" name="Picture 2" descr="rave it saf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037513" y="5299075"/>
            <a:ext cx="17589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8" name="Image 2"/>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276726" y="1506539"/>
            <a:ext cx="123666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9" name="Image 4"/>
          <p:cNvPicPr>
            <a:picLocks noChangeAspect="1" noChangeArrowheads="1"/>
          </p:cNvPicPr>
          <p:nvPr/>
        </p:nvPicPr>
        <p:blipFill>
          <a:blip r:embed="rId21">
            <a:extLst>
              <a:ext uri="{28A0092B-C50C-407E-A947-70E740481C1C}">
                <a14:useLocalDpi xmlns:a14="http://schemas.microsoft.com/office/drawing/2010/main" val="0"/>
              </a:ext>
            </a:extLst>
          </a:blip>
          <a:srcRect l="31667" t="18578" r="31281" b="31715"/>
          <a:stretch>
            <a:fillRect/>
          </a:stretch>
        </p:blipFill>
        <p:spPr bwMode="auto">
          <a:xfrm>
            <a:off x="2860675" y="5375275"/>
            <a:ext cx="1392238"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04821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1"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3299" y="2401455"/>
            <a:ext cx="5769718" cy="3290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Imag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1691" y="1760539"/>
            <a:ext cx="9080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a:lstStyle/>
          <a:p>
            <a:endParaRPr lang="fr-FR" dirty="0"/>
          </a:p>
        </p:txBody>
      </p:sp>
      <p:pic>
        <p:nvPicPr>
          <p:cNvPr id="9" name="Imag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6590" y="2551114"/>
            <a:ext cx="5413846" cy="3059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63285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RdR</a:t>
            </a:r>
            <a:r>
              <a:rPr lang="fr-FR" dirty="0"/>
              <a:t> et cannabis</a:t>
            </a:r>
          </a:p>
        </p:txBody>
      </p:sp>
      <p:sp>
        <p:nvSpPr>
          <p:cNvPr id="3" name="Espace réservé du texte 2"/>
          <p:cNvSpPr>
            <a:spLocks noGrp="1"/>
          </p:cNvSpPr>
          <p:nvPr>
            <p:ph type="body" idx="1"/>
          </p:nvPr>
        </p:nvSpPr>
        <p:spPr/>
        <p:txBody>
          <a:bodyPr/>
          <a:lstStyle/>
          <a:p>
            <a:endParaRPr lang="fr-FR"/>
          </a:p>
        </p:txBody>
      </p:sp>
    </p:spTree>
    <p:extLst>
      <p:ext uri="{BB962C8B-B14F-4D97-AF65-F5344CB8AC3E}">
        <p14:creationId xmlns:p14="http://schemas.microsoft.com/office/powerpoint/2010/main" val="9454237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a:xfrm>
            <a:off x="314035" y="230910"/>
            <a:ext cx="11508509" cy="5892800"/>
          </a:xfrm>
        </p:spPr>
        <p:txBody>
          <a:bodyPr>
            <a:normAutofit lnSpcReduction="10000"/>
          </a:bodyPr>
          <a:lstStyle/>
          <a:p>
            <a:r>
              <a:rPr lang="fr-FR" dirty="0"/>
              <a:t>1. Retarder la consommation jusqu’au début de l’âge adulte</a:t>
            </a:r>
          </a:p>
          <a:p>
            <a:pPr lvl="1"/>
            <a:r>
              <a:rPr lang="fr-FR" dirty="0"/>
              <a:t>Risque de trouble d’utilisation et dépendance au cannabis atténués ou évités en retardant la consommation initiale au début de l’âge adulte.</a:t>
            </a:r>
          </a:p>
          <a:p>
            <a:pPr lvl="1"/>
            <a:endParaRPr lang="fr-FR" dirty="0"/>
          </a:p>
          <a:p>
            <a:r>
              <a:rPr lang="fr-FR" dirty="0"/>
              <a:t>2. Réduire au minimum la fréquence d’utilisation</a:t>
            </a:r>
          </a:p>
          <a:p>
            <a:pPr lvl="1"/>
            <a:r>
              <a:rPr lang="fr-FR" dirty="0"/>
              <a:t>Risque de complications augmente avec le taux d’utilisation, la conso fréquente /quotidienne devrait être évitée.</a:t>
            </a:r>
          </a:p>
          <a:p>
            <a:pPr lvl="1"/>
            <a:endParaRPr lang="fr-FR" dirty="0"/>
          </a:p>
          <a:p>
            <a:r>
              <a:rPr lang="fr-FR" dirty="0"/>
              <a:t>3. Essayer d’arrêter quand l’usage devient difficile à contrôler.</a:t>
            </a:r>
          </a:p>
          <a:p>
            <a:pPr lvl="1"/>
            <a:r>
              <a:rPr lang="fr-FR" dirty="0"/>
              <a:t>Consommateurs fréquents de cannabis non médical avec difficulté à contrôler leur usage devraient tenter d’arrêter +/- aide.</a:t>
            </a:r>
          </a:p>
          <a:p>
            <a:pPr lvl="1"/>
            <a:endParaRPr lang="fr-FR" dirty="0"/>
          </a:p>
          <a:p>
            <a:r>
              <a:rPr lang="fr-FR" dirty="0"/>
              <a:t>4. Réduire au minimum les complications respiratoires</a:t>
            </a:r>
          </a:p>
          <a:p>
            <a:pPr lvl="1"/>
            <a:r>
              <a:rPr lang="fr-FR" dirty="0"/>
              <a:t>Eviter de fumer du cannabis avec du tabac, s’abstenir d’inhaler profondément et de retenir sa respiration, et envisager le recours à un vaporisateur au lieu de fumer.</a:t>
            </a:r>
          </a:p>
          <a:p>
            <a:pPr lvl="1"/>
            <a:endParaRPr lang="fr-FR" dirty="0"/>
          </a:p>
        </p:txBody>
      </p:sp>
    </p:spTree>
    <p:extLst>
      <p:ext uri="{BB962C8B-B14F-4D97-AF65-F5344CB8AC3E}">
        <p14:creationId xmlns:p14="http://schemas.microsoft.com/office/powerpoint/2010/main" val="38927676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t>
            </a:r>
          </a:p>
        </p:txBody>
      </p:sp>
      <p:sp>
        <p:nvSpPr>
          <p:cNvPr id="3" name="Espace réservé du contenu 2"/>
          <p:cNvSpPr>
            <a:spLocks noGrp="1"/>
          </p:cNvSpPr>
          <p:nvPr>
            <p:ph idx="1"/>
          </p:nvPr>
        </p:nvSpPr>
        <p:spPr>
          <a:xfrm>
            <a:off x="0" y="236170"/>
            <a:ext cx="12081163" cy="5760640"/>
          </a:xfrm>
        </p:spPr>
        <p:txBody>
          <a:bodyPr>
            <a:normAutofit fontScale="92500"/>
          </a:bodyPr>
          <a:lstStyle/>
          <a:p>
            <a:r>
              <a:rPr lang="fr-FR" dirty="0"/>
              <a:t>5. Éviter de consommer des quantités trop importantes ou très concentrées </a:t>
            </a:r>
          </a:p>
          <a:p>
            <a:pPr lvl="1"/>
            <a:r>
              <a:rPr lang="fr-FR" dirty="0"/>
              <a:t>Y compris les produits </a:t>
            </a:r>
            <a:r>
              <a:rPr lang="fr-FR" dirty="0" err="1"/>
              <a:t>cannabinoïdes</a:t>
            </a:r>
            <a:r>
              <a:rPr lang="fr-FR" dirty="0"/>
              <a:t> de synthèse</a:t>
            </a:r>
          </a:p>
          <a:p>
            <a:pPr lvl="1"/>
            <a:r>
              <a:rPr lang="fr-FR" dirty="0"/>
              <a:t>Ajuster la dose à la quantité nécessaire pour obtenir l’effet recherché.</a:t>
            </a:r>
          </a:p>
          <a:p>
            <a:endParaRPr lang="fr-FR" dirty="0"/>
          </a:p>
          <a:p>
            <a:r>
              <a:rPr lang="fr-FR" dirty="0"/>
              <a:t>6. S’abstenir de consommer du cannabis non médical avec de l’alcool</a:t>
            </a:r>
          </a:p>
          <a:p>
            <a:pPr lvl="1"/>
            <a:r>
              <a:rPr lang="fr-FR" dirty="0"/>
              <a:t>Risque d’augmenter la baisse des capacités de façon exponentielle et causer anxiété, nausées, vomissements, perte de connaissance.</a:t>
            </a:r>
          </a:p>
          <a:p>
            <a:pPr lvl="1"/>
            <a:endParaRPr lang="fr-FR" dirty="0"/>
          </a:p>
          <a:p>
            <a:r>
              <a:rPr lang="fr-FR" dirty="0"/>
              <a:t>7. Ne pas conduire dans un état d’euphorie</a:t>
            </a:r>
          </a:p>
          <a:p>
            <a:pPr lvl="1"/>
            <a:r>
              <a:rPr lang="fr-FR" dirty="0"/>
              <a:t>Et ne pas prendre place dans un véhicule si le conducteur est dans un état d’euphorie.</a:t>
            </a:r>
          </a:p>
          <a:p>
            <a:pPr lvl="1"/>
            <a:r>
              <a:rPr lang="fr-FR" dirty="0"/>
              <a:t>Effet du cannabis inhalé max après 30 min et disparaît après 1 à 3,5 heures (</a:t>
            </a:r>
            <a:r>
              <a:rPr lang="fr-FR" dirty="0" err="1"/>
              <a:t>tbles</a:t>
            </a:r>
            <a:r>
              <a:rPr lang="fr-FR" dirty="0"/>
              <a:t> </a:t>
            </a:r>
            <a:r>
              <a:rPr lang="fr-FR" dirty="0" err="1"/>
              <a:t>coginitifs</a:t>
            </a:r>
            <a:r>
              <a:rPr lang="fr-FR" dirty="0"/>
              <a:t> peut durer jusqu’à 6 heures) : déconseillé de conduire pendant au moins 6 heures après l’inhalation, plus longtemps après ingestion.</a:t>
            </a:r>
          </a:p>
          <a:p>
            <a:pPr lvl="1"/>
            <a:r>
              <a:rPr lang="fr-FR" dirty="0"/>
              <a:t>Recommandé d’attendre+ si des produits concentrés ++ ou </a:t>
            </a:r>
            <a:r>
              <a:rPr lang="fr-FR" dirty="0" err="1"/>
              <a:t>qtés</a:t>
            </a:r>
            <a:r>
              <a:rPr lang="fr-FR" dirty="0"/>
              <a:t> plus importantes, si </a:t>
            </a:r>
            <a:r>
              <a:rPr lang="fr-FR" dirty="0" err="1"/>
              <a:t>tbles</a:t>
            </a:r>
            <a:r>
              <a:rPr lang="fr-FR" dirty="0"/>
              <a:t> cognitifs persistent ou si le cannabis a été utilisé avec d’autres substances (y compris l’alcool).</a:t>
            </a:r>
          </a:p>
        </p:txBody>
      </p:sp>
    </p:spTree>
    <p:extLst>
      <p:ext uri="{BB962C8B-B14F-4D97-AF65-F5344CB8AC3E}">
        <p14:creationId xmlns:p14="http://schemas.microsoft.com/office/powerpoint/2010/main" val="2181754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 </a:t>
            </a:r>
          </a:p>
        </p:txBody>
      </p:sp>
      <p:sp>
        <p:nvSpPr>
          <p:cNvPr id="3" name="Espace réservé du contenu 2"/>
          <p:cNvSpPr>
            <a:spLocks noGrp="1"/>
          </p:cNvSpPr>
          <p:nvPr>
            <p:ph idx="1"/>
          </p:nvPr>
        </p:nvSpPr>
        <p:spPr>
          <a:xfrm>
            <a:off x="383309" y="618835"/>
            <a:ext cx="11425382" cy="5920509"/>
          </a:xfrm>
        </p:spPr>
        <p:txBody>
          <a:bodyPr>
            <a:normAutofit/>
          </a:bodyPr>
          <a:lstStyle/>
          <a:p>
            <a:r>
              <a:rPr lang="fr-FR" dirty="0"/>
              <a:t>8. Partager avec prudence</a:t>
            </a:r>
          </a:p>
          <a:p>
            <a:pPr lvl="1"/>
            <a:r>
              <a:rPr lang="fr-FR" sz="2000" dirty="0"/>
              <a:t>Réduire au minimum le contact des lèvres avec les joints ou le matériel employé pour fumer ou vaporiser.</a:t>
            </a:r>
          </a:p>
          <a:p>
            <a:endParaRPr lang="fr-FR" dirty="0"/>
          </a:p>
          <a:p>
            <a:r>
              <a:rPr lang="fr-FR" dirty="0"/>
              <a:t>9. Les groupes vulnérables devraient s’abstenir de consommer</a:t>
            </a:r>
          </a:p>
          <a:p>
            <a:pPr lvl="1"/>
            <a:r>
              <a:rPr lang="fr-FR" sz="2000" dirty="0"/>
              <a:t>Notamment femmes enceintes et antécédents personnels ou familiaux de psychose.</a:t>
            </a:r>
          </a:p>
          <a:p>
            <a:pPr marL="457200" lvl="1" indent="0">
              <a:buNone/>
            </a:pPr>
            <a:endParaRPr lang="fr-FR" sz="2000" dirty="0"/>
          </a:p>
          <a:p>
            <a:pPr marL="342900" lvl="1" indent="-342900"/>
            <a:r>
              <a:rPr lang="fr-FR" sz="2800" dirty="0"/>
              <a:t>10. Ingérer du cannabis avec prudence</a:t>
            </a:r>
          </a:p>
          <a:p>
            <a:pPr lvl="1"/>
            <a:r>
              <a:rPr lang="fr-FR" sz="2000" dirty="0"/>
              <a:t>Afin d'éviter surdoses accidentelles, commencer « avec de faibles doses et aller lentement ».</a:t>
            </a:r>
          </a:p>
          <a:p>
            <a:pPr lvl="1"/>
            <a:r>
              <a:rPr lang="fr-FR" sz="2000" dirty="0"/>
              <a:t>Les États où le cannabis est légal recommandent de commencer avec au plus 10 mg de THC et d’attendre au moins deux heures avant d’en ingérer plus.</a:t>
            </a:r>
          </a:p>
          <a:p>
            <a:pPr lvl="1"/>
            <a:r>
              <a:rPr lang="fr-FR" sz="2000" dirty="0"/>
              <a:t>Pour éviter surdoses accidentelles chez enfants ou animaux de compagnie, ranger les produits comestibles et d’autres produits du cannabis en lieu sûr et hors de la portée.</a:t>
            </a:r>
          </a:p>
        </p:txBody>
      </p:sp>
    </p:spTree>
    <p:extLst>
      <p:ext uri="{BB962C8B-B14F-4D97-AF65-F5344CB8AC3E}">
        <p14:creationId xmlns:p14="http://schemas.microsoft.com/office/powerpoint/2010/main" val="22828569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Ressources</a:t>
            </a:r>
          </a:p>
        </p:txBody>
      </p:sp>
      <p:sp>
        <p:nvSpPr>
          <p:cNvPr id="5" name="Espace réservé du texte 4"/>
          <p:cNvSpPr>
            <a:spLocks noGrp="1"/>
          </p:cNvSpPr>
          <p:nvPr>
            <p:ph type="body" idx="1"/>
          </p:nvPr>
        </p:nvSpPr>
        <p:spPr/>
        <p:txBody>
          <a:bodyPr/>
          <a:lstStyle/>
          <a:p>
            <a:endParaRPr lang="fr-FR"/>
          </a:p>
        </p:txBody>
      </p:sp>
    </p:spTree>
    <p:extLst>
      <p:ext uri="{BB962C8B-B14F-4D97-AF65-F5344CB8AC3E}">
        <p14:creationId xmlns:p14="http://schemas.microsoft.com/office/powerpoint/2010/main" val="13224136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Ressources </a:t>
            </a:r>
          </a:p>
        </p:txBody>
      </p:sp>
      <p:sp>
        <p:nvSpPr>
          <p:cNvPr id="3" name="Espace réservé du contenu 2"/>
          <p:cNvSpPr>
            <a:spLocks noGrp="1"/>
          </p:cNvSpPr>
          <p:nvPr>
            <p:ph idx="1"/>
          </p:nvPr>
        </p:nvSpPr>
        <p:spPr/>
        <p:txBody>
          <a:bodyPr>
            <a:noAutofit/>
          </a:bodyPr>
          <a:lstStyle/>
          <a:p>
            <a:r>
              <a:rPr lang="fr-FR" sz="2000" dirty="0"/>
              <a:t>Les Consultations Jeunes Consommateurs (CJC) :</a:t>
            </a:r>
          </a:p>
          <a:p>
            <a:pPr lvl="1"/>
            <a:r>
              <a:rPr lang="fr-FR" sz="1800" dirty="0"/>
              <a:t>Ados</a:t>
            </a:r>
          </a:p>
          <a:p>
            <a:pPr lvl="1"/>
            <a:r>
              <a:rPr lang="fr-FR" sz="1800" dirty="0"/>
              <a:t>Parents</a:t>
            </a:r>
          </a:p>
          <a:p>
            <a:pPr marL="0" indent="0">
              <a:buNone/>
            </a:pPr>
            <a:endParaRPr lang="fr-FR" sz="2000" dirty="0"/>
          </a:p>
          <a:p>
            <a:r>
              <a:rPr lang="fr-FR" sz="2000" dirty="0"/>
              <a:t>Annuaires des services d’addictologie, conseils, documentation :</a:t>
            </a:r>
          </a:p>
          <a:p>
            <a:pPr marL="457200" lvl="1" indent="0">
              <a:buNone/>
            </a:pPr>
            <a:r>
              <a:rPr lang="fr-FR" sz="1800" dirty="0">
                <a:hlinkClick r:id="rId2"/>
              </a:rPr>
              <a:t>www.drogues-info-service.fr</a:t>
            </a:r>
            <a:endParaRPr lang="fr-FR" sz="1800" dirty="0"/>
          </a:p>
          <a:p>
            <a:pPr marL="457200" lvl="1" indent="0">
              <a:buNone/>
            </a:pPr>
            <a:r>
              <a:rPr lang="fr-FR" sz="1800" dirty="0">
                <a:hlinkClick r:id="rId3"/>
              </a:rPr>
              <a:t>www.respadd.org</a:t>
            </a:r>
            <a:endParaRPr lang="fr-FR" sz="1800" dirty="0"/>
          </a:p>
          <a:p>
            <a:pPr marL="457200" lvl="1" indent="0">
              <a:buNone/>
            </a:pPr>
            <a:r>
              <a:rPr lang="fr-FR" sz="1800" dirty="0">
                <a:hlinkClick r:id="rId4"/>
              </a:rPr>
              <a:t>www.intervenir-addictions.fr</a:t>
            </a:r>
            <a:r>
              <a:rPr lang="fr-FR" sz="1800" dirty="0"/>
              <a:t> </a:t>
            </a:r>
          </a:p>
          <a:p>
            <a:pPr marL="457200" lvl="1" indent="0">
              <a:buNone/>
            </a:pPr>
            <a:endParaRPr lang="fr-FR" sz="1800" dirty="0"/>
          </a:p>
          <a:p>
            <a:r>
              <a:rPr lang="fr-FR" sz="2200" dirty="0"/>
              <a:t>Psychoactif.org</a:t>
            </a:r>
          </a:p>
          <a:p>
            <a:r>
              <a:rPr lang="fr-FR" sz="2200" dirty="0"/>
              <a:t>Technoplus.org</a:t>
            </a:r>
          </a:p>
          <a:p>
            <a:r>
              <a:rPr lang="fr-FR" sz="2200" dirty="0"/>
              <a:t>Erowid.org</a:t>
            </a:r>
          </a:p>
          <a:p>
            <a:pPr marL="457200" lvl="1" indent="0">
              <a:buNone/>
            </a:pPr>
            <a:endParaRPr lang="fr-FR" sz="1800" dirty="0"/>
          </a:p>
          <a:p>
            <a:endParaRPr lang="fr-FR" sz="2000" dirty="0"/>
          </a:p>
        </p:txBody>
      </p:sp>
    </p:spTree>
    <p:extLst>
      <p:ext uri="{BB962C8B-B14F-4D97-AF65-F5344CB8AC3E}">
        <p14:creationId xmlns:p14="http://schemas.microsoft.com/office/powerpoint/2010/main" val="2239830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stretch>
            <a:fillRect/>
          </a:stretch>
        </p:blipFill>
        <p:spPr>
          <a:xfrm>
            <a:off x="0" y="0"/>
            <a:ext cx="3230325" cy="4460500"/>
          </a:xfrm>
          <a:prstGeom prst="rect">
            <a:avLst/>
          </a:prstGeom>
        </p:spPr>
      </p:pic>
      <p:sp>
        <p:nvSpPr>
          <p:cNvPr id="2" name="Titre 1"/>
          <p:cNvSpPr>
            <a:spLocks noGrp="1"/>
          </p:cNvSpPr>
          <p:nvPr>
            <p:ph type="title"/>
          </p:nvPr>
        </p:nvSpPr>
        <p:spPr/>
        <p:txBody>
          <a:bodyPr/>
          <a:lstStyle/>
          <a:p>
            <a:endParaRPr lang="fr-FR" dirty="0"/>
          </a:p>
        </p:txBody>
      </p:sp>
      <p:pic>
        <p:nvPicPr>
          <p:cNvPr id="8" name="Espace réservé du contenu 7"/>
          <p:cNvPicPr>
            <a:picLocks noGrp="1" noChangeAspect="1"/>
          </p:cNvPicPr>
          <p:nvPr>
            <p:ph idx="1"/>
          </p:nvPr>
        </p:nvPicPr>
        <p:blipFill>
          <a:blip r:embed="rId2"/>
          <a:stretch>
            <a:fillRect/>
          </a:stretch>
        </p:blipFill>
        <p:spPr>
          <a:xfrm>
            <a:off x="9040731" y="0"/>
            <a:ext cx="3151269" cy="4351338"/>
          </a:xfrm>
          <a:prstGeom prst="rect">
            <a:avLst/>
          </a:prstGeom>
        </p:spPr>
      </p:pic>
      <p:pic>
        <p:nvPicPr>
          <p:cNvPr id="5" name="Image 4"/>
          <p:cNvPicPr>
            <a:picLocks noChangeAspect="1"/>
          </p:cNvPicPr>
          <p:nvPr/>
        </p:nvPicPr>
        <p:blipFill>
          <a:blip r:embed="rId3"/>
          <a:stretch>
            <a:fillRect/>
          </a:stretch>
        </p:blipFill>
        <p:spPr>
          <a:xfrm>
            <a:off x="0" y="0"/>
            <a:ext cx="3164400" cy="4515500"/>
          </a:xfrm>
          <a:prstGeom prst="rect">
            <a:avLst/>
          </a:prstGeom>
        </p:spPr>
      </p:pic>
      <p:pic>
        <p:nvPicPr>
          <p:cNvPr id="6" name="Image 5"/>
          <p:cNvPicPr>
            <a:picLocks noChangeAspect="1"/>
          </p:cNvPicPr>
          <p:nvPr/>
        </p:nvPicPr>
        <p:blipFill>
          <a:blip r:embed="rId4"/>
          <a:stretch>
            <a:fillRect/>
          </a:stretch>
        </p:blipFill>
        <p:spPr>
          <a:xfrm>
            <a:off x="3164400" y="0"/>
            <a:ext cx="3230325" cy="4537500"/>
          </a:xfrm>
          <a:prstGeom prst="rect">
            <a:avLst/>
          </a:prstGeom>
        </p:spPr>
      </p:pic>
      <p:pic>
        <p:nvPicPr>
          <p:cNvPr id="9" name="Image 8"/>
          <p:cNvPicPr>
            <a:picLocks noChangeAspect="1"/>
          </p:cNvPicPr>
          <p:nvPr/>
        </p:nvPicPr>
        <p:blipFill>
          <a:blip r:embed="rId5"/>
          <a:stretch>
            <a:fillRect/>
          </a:stretch>
        </p:blipFill>
        <p:spPr>
          <a:xfrm>
            <a:off x="6328800" y="38919"/>
            <a:ext cx="3054525" cy="4273500"/>
          </a:xfrm>
          <a:prstGeom prst="rect">
            <a:avLst/>
          </a:prstGeom>
        </p:spPr>
      </p:pic>
    </p:spTree>
    <p:extLst>
      <p:ext uri="{BB962C8B-B14F-4D97-AF65-F5344CB8AC3E}">
        <p14:creationId xmlns:p14="http://schemas.microsoft.com/office/powerpoint/2010/main" val="36473783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3400" y="226579"/>
            <a:ext cx="10515600" cy="1325563"/>
          </a:xfrm>
        </p:spPr>
        <p:txBody>
          <a:bodyPr/>
          <a:lstStyle/>
          <a:p>
            <a:r>
              <a:rPr lang="fr-FR" dirty="0"/>
              <a:t>Un ensemble de facteurs plus ou moins déterminants</a:t>
            </a:r>
          </a:p>
        </p:txBody>
      </p:sp>
      <p:sp>
        <p:nvSpPr>
          <p:cNvPr id="3" name="Espace réservé du contenu 2"/>
          <p:cNvSpPr>
            <a:spLocks noGrp="1"/>
          </p:cNvSpPr>
          <p:nvPr>
            <p:ph idx="1"/>
          </p:nvPr>
        </p:nvSpPr>
        <p:spPr>
          <a:xfrm>
            <a:off x="332509" y="1819564"/>
            <a:ext cx="10928928" cy="4444134"/>
          </a:xfrm>
        </p:spPr>
        <p:txBody>
          <a:bodyPr>
            <a:normAutofit fontScale="70000" lnSpcReduction="20000"/>
          </a:bodyPr>
          <a:lstStyle/>
          <a:p>
            <a:r>
              <a:rPr lang="fr-FR" b="1" dirty="0"/>
              <a:t>Facteurs liés aux pratiques festives : </a:t>
            </a:r>
            <a:r>
              <a:rPr lang="fr-FR" dirty="0"/>
              <a:t>plaisir, convivialité, lien social…</a:t>
            </a:r>
          </a:p>
          <a:p>
            <a:endParaRPr lang="fr-FR" dirty="0"/>
          </a:p>
          <a:p>
            <a:r>
              <a:rPr lang="fr-FR" b="1" dirty="0"/>
              <a:t>Facteurs familiaux : </a:t>
            </a:r>
            <a:r>
              <a:rPr lang="fr-FR" dirty="0"/>
              <a:t>consommations des parents, relations intrafamiliales, styles parentaux…</a:t>
            </a:r>
          </a:p>
          <a:p>
            <a:endParaRPr lang="fr-FR" dirty="0"/>
          </a:p>
          <a:p>
            <a:r>
              <a:rPr lang="fr-FR" b="1" dirty="0"/>
              <a:t>Facteurs sociaux et culturels : </a:t>
            </a:r>
            <a:r>
              <a:rPr lang="fr-FR" dirty="0"/>
              <a:t>normes sociales, influence des pairs, représentations liées à l’alcool…</a:t>
            </a:r>
          </a:p>
          <a:p>
            <a:endParaRPr lang="fr-FR" dirty="0"/>
          </a:p>
          <a:p>
            <a:r>
              <a:rPr lang="fr-FR" b="1" dirty="0"/>
              <a:t>Facteurs économiques : </a:t>
            </a:r>
            <a:r>
              <a:rPr lang="fr-FR" dirty="0"/>
              <a:t>publicité et marketing</a:t>
            </a:r>
          </a:p>
          <a:p>
            <a:endParaRPr lang="fr-FR" dirty="0"/>
          </a:p>
          <a:p>
            <a:r>
              <a:rPr lang="fr-FR" b="1" dirty="0"/>
              <a:t>Facteurs psychologiques </a:t>
            </a:r>
            <a:r>
              <a:rPr lang="fr-FR" dirty="0"/>
              <a:t>(adolescence et recherche de sensation / interdit / prise de risque / souffrance psychique…)</a:t>
            </a:r>
          </a:p>
          <a:p>
            <a:endParaRPr lang="fr-FR" dirty="0"/>
          </a:p>
          <a:p>
            <a:pPr algn="ctr"/>
            <a:r>
              <a:rPr lang="fr-FR" sz="3400" b="1" i="1" dirty="0"/>
              <a:t>Les actions les plus efficaces sont celles qui agissent sur l’ensemble des déterminants (dispositifs à composantes multiples)</a:t>
            </a:r>
          </a:p>
          <a:p>
            <a:endParaRPr lang="fr-FR" dirty="0"/>
          </a:p>
        </p:txBody>
      </p:sp>
    </p:spTree>
    <p:extLst>
      <p:ext uri="{BB962C8B-B14F-4D97-AF65-F5344CB8AC3E}">
        <p14:creationId xmlns:p14="http://schemas.microsoft.com/office/powerpoint/2010/main" val="13339067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Image 3"/>
          <p:cNvPicPr>
            <a:picLocks noChangeAspect="1"/>
          </p:cNvPicPr>
          <p:nvPr/>
        </p:nvPicPr>
        <p:blipFill>
          <a:blip r:embed="rId2"/>
          <a:stretch>
            <a:fillRect/>
          </a:stretch>
        </p:blipFill>
        <p:spPr>
          <a:xfrm>
            <a:off x="2128" y="0"/>
            <a:ext cx="3098475" cy="4416500"/>
          </a:xfrm>
          <a:prstGeom prst="rect">
            <a:avLst/>
          </a:prstGeom>
        </p:spPr>
      </p:pic>
      <p:pic>
        <p:nvPicPr>
          <p:cNvPr id="5" name="Image 4"/>
          <p:cNvPicPr>
            <a:picLocks noChangeAspect="1"/>
          </p:cNvPicPr>
          <p:nvPr/>
        </p:nvPicPr>
        <p:blipFill>
          <a:blip r:embed="rId3"/>
          <a:stretch>
            <a:fillRect/>
          </a:stretch>
        </p:blipFill>
        <p:spPr>
          <a:xfrm>
            <a:off x="3169045" y="-27500"/>
            <a:ext cx="3164400" cy="4444000"/>
          </a:xfrm>
          <a:prstGeom prst="rect">
            <a:avLst/>
          </a:prstGeom>
        </p:spPr>
      </p:pic>
      <p:sp>
        <p:nvSpPr>
          <p:cNvPr id="7" name="Espace réservé du contenu 6"/>
          <p:cNvSpPr>
            <a:spLocks noGrp="1"/>
          </p:cNvSpPr>
          <p:nvPr>
            <p:ph idx="1"/>
          </p:nvPr>
        </p:nvSpPr>
        <p:spPr/>
        <p:txBody>
          <a:bodyPr/>
          <a:lstStyle/>
          <a:p>
            <a:endParaRPr lang="fr-FR"/>
          </a:p>
        </p:txBody>
      </p:sp>
    </p:spTree>
    <p:extLst>
      <p:ext uri="{BB962C8B-B14F-4D97-AF65-F5344CB8AC3E}">
        <p14:creationId xmlns:p14="http://schemas.microsoft.com/office/powerpoint/2010/main" val="9907287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 name="Espace réservé du contenu 4"/>
          <p:cNvPicPr>
            <a:picLocks noGrp="1" noChangeAspect="1"/>
          </p:cNvPicPr>
          <p:nvPr>
            <p:ph idx="1"/>
          </p:nvPr>
        </p:nvPicPr>
        <p:blipFill>
          <a:blip r:embed="rId2"/>
          <a:stretch>
            <a:fillRect/>
          </a:stretch>
        </p:blipFill>
        <p:spPr>
          <a:xfrm>
            <a:off x="7287491" y="0"/>
            <a:ext cx="4904509" cy="6809432"/>
          </a:xfrm>
          <a:prstGeom prst="rect">
            <a:avLst/>
          </a:prstGeom>
        </p:spPr>
      </p:pic>
      <p:pic>
        <p:nvPicPr>
          <p:cNvPr id="4" name="Espace réservé du contenu 5"/>
          <p:cNvPicPr>
            <a:picLocks noChangeAspect="1"/>
          </p:cNvPicPr>
          <p:nvPr/>
        </p:nvPicPr>
        <p:blipFill>
          <a:blip r:embed="rId3"/>
          <a:stretch>
            <a:fillRect/>
          </a:stretch>
        </p:blipFill>
        <p:spPr>
          <a:xfrm>
            <a:off x="0" y="-16691"/>
            <a:ext cx="5024582" cy="6797700"/>
          </a:xfrm>
          <a:prstGeom prst="rect">
            <a:avLst/>
          </a:prstGeom>
        </p:spPr>
      </p:pic>
    </p:spTree>
    <p:extLst>
      <p:ext uri="{BB962C8B-B14F-4D97-AF65-F5344CB8AC3E}">
        <p14:creationId xmlns:p14="http://schemas.microsoft.com/office/powerpoint/2010/main" val="14462806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6" name="Espace réservé du contenu 5"/>
          <p:cNvPicPr>
            <a:picLocks noGrp="1" noChangeAspect="1"/>
          </p:cNvPicPr>
          <p:nvPr>
            <p:ph idx="1"/>
          </p:nvPr>
        </p:nvPicPr>
        <p:blipFill>
          <a:blip r:embed="rId2"/>
          <a:stretch>
            <a:fillRect/>
          </a:stretch>
        </p:blipFill>
        <p:spPr>
          <a:xfrm>
            <a:off x="6265752" y="-11000"/>
            <a:ext cx="3099921" cy="4351338"/>
          </a:xfrm>
          <a:prstGeom prst="rect">
            <a:avLst/>
          </a:prstGeom>
        </p:spPr>
      </p:pic>
      <p:pic>
        <p:nvPicPr>
          <p:cNvPr id="4" name="Image 3"/>
          <p:cNvPicPr>
            <a:picLocks noChangeAspect="1"/>
          </p:cNvPicPr>
          <p:nvPr/>
        </p:nvPicPr>
        <p:blipFill>
          <a:blip r:embed="rId3"/>
          <a:stretch>
            <a:fillRect/>
          </a:stretch>
        </p:blipFill>
        <p:spPr>
          <a:xfrm>
            <a:off x="0" y="0"/>
            <a:ext cx="3230325" cy="4510000"/>
          </a:xfrm>
          <a:prstGeom prst="rect">
            <a:avLst/>
          </a:prstGeom>
        </p:spPr>
      </p:pic>
      <p:pic>
        <p:nvPicPr>
          <p:cNvPr id="5" name="Image 4"/>
          <p:cNvPicPr>
            <a:picLocks noChangeAspect="1"/>
          </p:cNvPicPr>
          <p:nvPr/>
        </p:nvPicPr>
        <p:blipFill>
          <a:blip r:embed="rId4"/>
          <a:stretch>
            <a:fillRect/>
          </a:stretch>
        </p:blipFill>
        <p:spPr>
          <a:xfrm>
            <a:off x="3111624" y="-11000"/>
            <a:ext cx="3142425" cy="4521000"/>
          </a:xfrm>
          <a:prstGeom prst="rect">
            <a:avLst/>
          </a:prstGeom>
        </p:spPr>
      </p:pic>
      <p:pic>
        <p:nvPicPr>
          <p:cNvPr id="7" name="Image 6"/>
          <p:cNvPicPr>
            <a:picLocks noChangeAspect="1"/>
          </p:cNvPicPr>
          <p:nvPr/>
        </p:nvPicPr>
        <p:blipFill>
          <a:blip r:embed="rId5"/>
          <a:stretch>
            <a:fillRect/>
          </a:stretch>
        </p:blipFill>
        <p:spPr>
          <a:xfrm>
            <a:off x="9285639" y="-11000"/>
            <a:ext cx="2978539" cy="4320645"/>
          </a:xfrm>
          <a:prstGeom prst="rect">
            <a:avLst/>
          </a:prstGeom>
        </p:spPr>
      </p:pic>
      <p:pic>
        <p:nvPicPr>
          <p:cNvPr id="8" name="Image 7"/>
          <p:cNvPicPr>
            <a:picLocks noChangeAspect="1"/>
          </p:cNvPicPr>
          <p:nvPr/>
        </p:nvPicPr>
        <p:blipFill>
          <a:blip r:embed="rId6"/>
          <a:stretch>
            <a:fillRect/>
          </a:stretch>
        </p:blipFill>
        <p:spPr>
          <a:xfrm>
            <a:off x="4513800" y="2149322"/>
            <a:ext cx="3164400" cy="4339500"/>
          </a:xfrm>
          <a:prstGeom prst="rect">
            <a:avLst/>
          </a:prstGeom>
        </p:spPr>
      </p:pic>
    </p:spTree>
    <p:extLst>
      <p:ext uri="{BB962C8B-B14F-4D97-AF65-F5344CB8AC3E}">
        <p14:creationId xmlns:p14="http://schemas.microsoft.com/office/powerpoint/2010/main" val="29689545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0"/>
            <a:ext cx="3340200" cy="4460500"/>
          </a:xfrm>
          <a:prstGeom prst="rect">
            <a:avLst/>
          </a:prstGeom>
        </p:spPr>
      </p:pic>
      <p:pic>
        <p:nvPicPr>
          <p:cNvPr id="5" name="Image 4"/>
          <p:cNvPicPr>
            <a:picLocks noChangeAspect="1"/>
          </p:cNvPicPr>
          <p:nvPr/>
        </p:nvPicPr>
        <p:blipFill>
          <a:blip r:embed="rId3"/>
          <a:stretch>
            <a:fillRect/>
          </a:stretch>
        </p:blipFill>
        <p:spPr>
          <a:xfrm>
            <a:off x="3340200" y="0"/>
            <a:ext cx="3362175" cy="4433000"/>
          </a:xfrm>
          <a:prstGeom prst="rect">
            <a:avLst/>
          </a:prstGeom>
        </p:spPr>
      </p:pic>
      <p:pic>
        <p:nvPicPr>
          <p:cNvPr id="6" name="Image 5"/>
          <p:cNvPicPr>
            <a:picLocks noChangeAspect="1"/>
          </p:cNvPicPr>
          <p:nvPr/>
        </p:nvPicPr>
        <p:blipFill>
          <a:blip r:embed="rId4"/>
          <a:stretch>
            <a:fillRect/>
          </a:stretch>
        </p:blipFill>
        <p:spPr>
          <a:xfrm>
            <a:off x="6680400" y="0"/>
            <a:ext cx="3406125" cy="4460500"/>
          </a:xfrm>
          <a:prstGeom prst="rect">
            <a:avLst/>
          </a:prstGeom>
        </p:spPr>
      </p:pic>
      <p:pic>
        <p:nvPicPr>
          <p:cNvPr id="7" name="Image 6"/>
          <p:cNvPicPr>
            <a:picLocks noChangeAspect="1"/>
          </p:cNvPicPr>
          <p:nvPr/>
        </p:nvPicPr>
        <p:blipFill>
          <a:blip r:embed="rId5"/>
          <a:stretch>
            <a:fillRect/>
          </a:stretch>
        </p:blipFill>
        <p:spPr>
          <a:xfrm>
            <a:off x="8851800" y="2392000"/>
            <a:ext cx="3340200" cy="4466000"/>
          </a:xfrm>
          <a:prstGeom prst="rect">
            <a:avLst/>
          </a:prstGeom>
        </p:spPr>
      </p:pic>
    </p:spTree>
    <p:extLst>
      <p:ext uri="{BB962C8B-B14F-4D97-AF65-F5344CB8AC3E}">
        <p14:creationId xmlns:p14="http://schemas.microsoft.com/office/powerpoint/2010/main" val="274102298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Savoirs faire</a:t>
            </a:r>
          </a:p>
        </p:txBody>
      </p:sp>
      <p:sp>
        <p:nvSpPr>
          <p:cNvPr id="3" name="Espace réservé du texte 2"/>
          <p:cNvSpPr>
            <a:spLocks noGrp="1"/>
          </p:cNvSpPr>
          <p:nvPr>
            <p:ph type="body" idx="1"/>
          </p:nvPr>
        </p:nvSpPr>
        <p:spPr/>
        <p:txBody>
          <a:bodyPr/>
          <a:lstStyle/>
          <a:p>
            <a:endParaRPr lang="fr-FR"/>
          </a:p>
        </p:txBody>
      </p:sp>
    </p:spTree>
    <p:extLst>
      <p:ext uri="{BB962C8B-B14F-4D97-AF65-F5344CB8AC3E}">
        <p14:creationId xmlns:p14="http://schemas.microsoft.com/office/powerpoint/2010/main" val="33467299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8424" y="953660"/>
            <a:ext cx="9498842" cy="5718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6383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19" y="1473957"/>
            <a:ext cx="12162558" cy="4462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90866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fontScale="90000"/>
          </a:bodyPr>
          <a:lstStyle/>
          <a:p>
            <a:r>
              <a:rPr lang="fr-FR" dirty="0"/>
              <a:t>https://www.respadd.org/reperage-et-autoevaluation/auto-evaluation-en-ligne/</a:t>
            </a:r>
            <a:br>
              <a:rPr lang="fr-FR" dirty="0"/>
            </a:br>
            <a:br>
              <a:rPr lang="fr-FR" dirty="0"/>
            </a:br>
            <a:r>
              <a:rPr lang="fr-FR" dirty="0"/>
              <a:t>Chaîne YouTube RESPADD</a:t>
            </a:r>
          </a:p>
        </p:txBody>
      </p:sp>
      <p:sp>
        <p:nvSpPr>
          <p:cNvPr id="6" name="Espace réservé du texte 5"/>
          <p:cNvSpPr>
            <a:spLocks noGrp="1"/>
          </p:cNvSpPr>
          <p:nvPr>
            <p:ph type="body" idx="1"/>
          </p:nvPr>
        </p:nvSpPr>
        <p:spPr/>
        <p:txBody>
          <a:bodyPr/>
          <a:lstStyle/>
          <a:p>
            <a:endParaRPr lang="fr-FR" dirty="0"/>
          </a:p>
        </p:txBody>
      </p:sp>
      <p:sp>
        <p:nvSpPr>
          <p:cNvPr id="4" name="Rectangle 3"/>
          <p:cNvSpPr/>
          <p:nvPr/>
        </p:nvSpPr>
        <p:spPr>
          <a:xfrm>
            <a:off x="2451234" y="2624572"/>
            <a:ext cx="6096000" cy="369332"/>
          </a:xfrm>
          <a:prstGeom prst="rect">
            <a:avLst/>
          </a:prstGeom>
        </p:spPr>
        <p:txBody>
          <a:bodyPr>
            <a:spAutoFit/>
          </a:bodyPr>
          <a:lstStyle/>
          <a:p>
            <a:endParaRPr lang="fr-FR" dirty="0"/>
          </a:p>
        </p:txBody>
      </p:sp>
    </p:spTree>
    <p:extLst>
      <p:ext uri="{BB962C8B-B14F-4D97-AF65-F5344CB8AC3E}">
        <p14:creationId xmlns:p14="http://schemas.microsoft.com/office/powerpoint/2010/main" val="156231800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82" y="198237"/>
            <a:ext cx="12104724" cy="5817551"/>
          </a:xfrm>
          <a:prstGeom prst="rect">
            <a:avLst/>
          </a:prstGeom>
        </p:spPr>
      </p:pic>
    </p:spTree>
    <p:extLst>
      <p:ext uri="{BB962C8B-B14F-4D97-AF65-F5344CB8AC3E}">
        <p14:creationId xmlns:p14="http://schemas.microsoft.com/office/powerpoint/2010/main" val="313623321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texte 2"/>
          <p:cNvSpPr>
            <a:spLocks noGrp="1"/>
          </p:cNvSpPr>
          <p:nvPr>
            <p:ph type="body" idx="1"/>
          </p:nvPr>
        </p:nvSpPr>
        <p:spPr/>
        <p:txBody>
          <a:bodyPr/>
          <a:lstStyle/>
          <a:p>
            <a:endParaRPr lang="fr-F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606" y="0"/>
            <a:ext cx="9476788" cy="6858000"/>
          </a:xfrm>
          <a:prstGeom prst="rect">
            <a:avLst/>
          </a:prstGeom>
        </p:spPr>
      </p:pic>
    </p:spTree>
    <p:extLst>
      <p:ext uri="{BB962C8B-B14F-4D97-AF65-F5344CB8AC3E}">
        <p14:creationId xmlns:p14="http://schemas.microsoft.com/office/powerpoint/2010/main" val="5824759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3389</Words>
  <Application>Microsoft Office PowerPoint</Application>
  <PresentationFormat>Grand écran</PresentationFormat>
  <Paragraphs>488</Paragraphs>
  <Slides>101</Slides>
  <Notes>7</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101</vt:i4>
      </vt:variant>
    </vt:vector>
  </HeadingPairs>
  <TitlesOfParts>
    <vt:vector size="107" baseType="lpstr">
      <vt:lpstr>Arial</vt:lpstr>
      <vt:lpstr>Calibri</vt:lpstr>
      <vt:lpstr>Calibri Light</vt:lpstr>
      <vt:lpstr>Helvetica</vt:lpstr>
      <vt:lpstr>Wingdings</vt:lpstr>
      <vt:lpstr>Thème Office</vt:lpstr>
      <vt:lpstr> Conduites addictives à l’adolescence  Intervenir auprès du public jeune : du repérage à la réduction des risques</vt:lpstr>
      <vt:lpstr>Présentation PowerPoint</vt:lpstr>
      <vt:lpstr>Présentation PowerPoint</vt:lpstr>
      <vt:lpstr>Des questions…</vt:lpstr>
      <vt:lpstr> </vt:lpstr>
      <vt:lpstr>Présentation PowerPoint</vt:lpstr>
      <vt:lpstr>Préambule</vt:lpstr>
      <vt:lpstr> </vt:lpstr>
      <vt:lpstr>Un ensemble de facteurs plus ou moins déterminants</vt:lpstr>
      <vt:lpstr>Présentation PowerPoint</vt:lpstr>
      <vt:lpstr>UN PROBLÈME DE SOCIÉTÉ NÉCESSITANT  UNE RÉPONSE COORDONNÉE DE L’ENSEMBLE DE LA SOCIÉTÉ</vt:lpstr>
      <vt:lpstr>Pour ce qui est des consommations des jeunes…</vt:lpstr>
      <vt:lpstr>Les compétences psychosociales</vt:lpstr>
      <vt:lpstr>Repérer…?</vt:lpstr>
      <vt:lpstr>Un repérage…en mouvement</vt:lpstr>
      <vt:lpstr>Une pyramide des usages</vt:lpstr>
      <vt:lpstr>Dynamique des consommations</vt:lpstr>
      <vt:lpstr>Repérer…!</vt:lpstr>
      <vt:lpstr>…</vt:lpstr>
      <vt:lpstr>A l’échelle d’une population, un programme ne peut être efficace que s’il…</vt:lpstr>
      <vt:lpstr>Des repères…pour repérer</vt:lpstr>
      <vt:lpstr>Repères importants pour travailler en prévention (1)</vt:lpstr>
      <vt:lpstr>Repères importants pour travailler en prévention (2)</vt:lpstr>
      <vt:lpstr>Appliqués à la question des jeunes consommateurs</vt:lpstr>
      <vt:lpstr>Comment repérer</vt:lpstr>
      <vt:lpstr>Deux modalités de repérage</vt:lpstr>
      <vt:lpstr>Être systématique</vt:lpstr>
      <vt:lpstr>DEP-ADO : grille de dépistage des consommations problématiques d’alcool et de drogues chez les adolescents et les adolescentes</vt:lpstr>
      <vt:lpstr>Présentation PowerPoint</vt:lpstr>
      <vt:lpstr>CAST</vt:lpstr>
      <vt:lpstr>ADOSPA</vt:lpstr>
      <vt:lpstr>Présentation PowerPoint</vt:lpstr>
      <vt:lpstr>Outils « écrans »</vt:lpstr>
      <vt:lpstr>Evaluer son inquiétude… Quelques questions clés</vt:lpstr>
      <vt:lpstr>A destination des joueurs… Quelques questions à se poser</vt:lpstr>
      <vt:lpstr>A destination des joueurs… Quelques conseils</vt:lpstr>
      <vt:lpstr>Internet Addiction Test</vt:lpstr>
      <vt:lpstr>Présentation PowerPoint</vt:lpstr>
      <vt:lpstr>Présentation PowerPoint</vt:lpstr>
      <vt:lpstr>Indice Canadien du jeu Excessif</vt:lpstr>
      <vt:lpstr>…</vt:lpstr>
      <vt:lpstr>Présentation PowerPoint</vt:lpstr>
      <vt:lpstr>Intervenir </vt:lpstr>
      <vt:lpstr>Présentation PowerPoint</vt:lpstr>
      <vt:lpstr>Interventions brèves motivationnelles </vt:lpstr>
      <vt:lpstr>Rapide, Efficace, Simple </vt:lpstr>
      <vt:lpstr>F.O.C.U.S.</vt:lpstr>
      <vt:lpstr> </vt:lpstr>
      <vt:lpstr>Pour éviter…</vt:lpstr>
      <vt:lpstr> </vt:lpstr>
      <vt:lpstr> </vt:lpstr>
      <vt:lpstr> </vt:lpstr>
      <vt:lpstr>Mais encore ?</vt:lpstr>
      <vt:lpstr>Mais en fait, à quand remonte votre dernière consommation de cannabis ?  Racontez-moi votre dernière consommation?</vt:lpstr>
      <vt:lpstr>Présentation PowerPoint</vt:lpstr>
      <vt:lpstr>Présentation PowerPoint</vt:lpstr>
      <vt:lpstr>Comment fournir de l’information en assurant la participation des jeunes?</vt:lpstr>
      <vt:lpstr>Intervenir</vt:lpstr>
      <vt:lpstr>Comment faire de la prévention avec un « jeune » ? – ex de l’alcool</vt:lpstr>
      <vt:lpstr>Intervenir</vt:lpstr>
      <vt:lpstr>Principes (1)</vt:lpstr>
      <vt:lpstr> Principes (2)</vt:lpstr>
      <vt:lpstr>En pratique</vt:lpstr>
      <vt:lpstr>Les mesures éducatives et la prévention : critères d’efficacité</vt:lpstr>
      <vt:lpstr> 10 critères d’efficacité identifiés dans la littérature :</vt:lpstr>
      <vt:lpstr>La réduction des risques… liés à l’usage de drogues</vt:lpstr>
      <vt:lpstr>Politique de réduction des risques  </vt:lpstr>
      <vt:lpstr>RdR liés à l’usage de drogues par voie intra-veineuse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Réduction des risques et…</vt:lpstr>
      <vt:lpstr>Qqes exemples…</vt:lpstr>
      <vt:lpstr>L’analyse des drogues</vt:lpstr>
      <vt:lpstr>Méthodes d’analyse</vt:lpstr>
      <vt:lpstr>Présentation PowerPoint</vt:lpstr>
      <vt:lpstr>Présentation PowerPoint</vt:lpstr>
      <vt:lpstr>RdR et cannabis</vt:lpstr>
      <vt:lpstr> </vt:lpstr>
      <vt:lpstr> </vt:lpstr>
      <vt:lpstr> </vt:lpstr>
      <vt:lpstr>Ressources</vt:lpstr>
      <vt:lpstr>Ressources </vt:lpstr>
      <vt:lpstr>Présentation PowerPoint</vt:lpstr>
      <vt:lpstr>Présentation PowerPoint</vt:lpstr>
      <vt:lpstr>Présentation PowerPoint</vt:lpstr>
      <vt:lpstr>Présentation PowerPoint</vt:lpstr>
      <vt:lpstr>Présentation PowerPoint</vt:lpstr>
      <vt:lpstr>Savoirs faire</vt:lpstr>
      <vt:lpstr>Présentation PowerPoint</vt:lpstr>
      <vt:lpstr>Présentation PowerPoint</vt:lpstr>
      <vt:lpstr>https://www.respadd.org/reperage-et-autoevaluation/auto-evaluation-en-ligne/  Chaîne YouTube RESPADD</vt:lpstr>
      <vt:lpstr>Présentation PowerPoint</vt:lpstr>
      <vt:lpstr>Présentation PowerPoint</vt:lpstr>
      <vt:lpstr>Je vous remercie !</vt:lpstr>
      <vt:lpstr>C’est à vous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Nicolas Bonnet</dc:creator>
  <cp:lastModifiedBy>Nicolas Bonnet</cp:lastModifiedBy>
  <cp:revision>62</cp:revision>
  <dcterms:created xsi:type="dcterms:W3CDTF">2019-02-21T09:55:54Z</dcterms:created>
  <dcterms:modified xsi:type="dcterms:W3CDTF">2022-02-28T16:11:00Z</dcterms:modified>
</cp:coreProperties>
</file>