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41" r:id="rId3"/>
    <p:sldMasterId id="2147483743" r:id="rId4"/>
    <p:sldMasterId id="2147483771" r:id="rId5"/>
    <p:sldMasterId id="2147483807" r:id="rId6"/>
  </p:sldMasterIdLst>
  <p:notesMasterIdLst>
    <p:notesMasterId r:id="rId16"/>
  </p:notesMasterIdLst>
  <p:sldIdLst>
    <p:sldId id="1131" r:id="rId7"/>
    <p:sldId id="1334" r:id="rId8"/>
    <p:sldId id="1338" r:id="rId9"/>
    <p:sldId id="257" r:id="rId10"/>
    <p:sldId id="1363" r:id="rId11"/>
    <p:sldId id="1364" r:id="rId12"/>
    <p:sldId id="1353" r:id="rId13"/>
    <p:sldId id="1365" r:id="rId14"/>
    <p:sldId id="1343" r:id="rId15"/>
  </p:sldIdLst>
  <p:sldSz cx="12190413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9327" autoAdjust="0"/>
  </p:normalViewPr>
  <p:slideViewPr>
    <p:cSldViewPr>
      <p:cViewPr varScale="1">
        <p:scale>
          <a:sx n="68" d="100"/>
          <a:sy n="68" d="100"/>
        </p:scale>
        <p:origin x="596" y="4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7AA3-B2B0-45C6-B5FC-9DA6A5F85596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BD63-4732-4E25-9235-698F2FA5B5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Google Shape;5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9" name="Google Shape;54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9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6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6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45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58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2651" y="1412875"/>
            <a:ext cx="2499459" cy="4579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280" y="1412875"/>
            <a:ext cx="7295201" cy="4579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54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68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918514" y="828675"/>
            <a:ext cx="960842" cy="8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de-CH" alt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2167" y="1808162"/>
            <a:ext cx="10823224" cy="4718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5"/>
            <a:r>
              <a:rPr lang="en-US" noProof="0" dirty="0"/>
              <a:t>Fourth level</a:t>
            </a:r>
          </a:p>
          <a:p>
            <a:pPr lvl="6"/>
            <a:r>
              <a:rPr lang="en-US" noProof="0" dirty="0"/>
              <a:t>Fifth level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392586" y="6526217"/>
            <a:ext cx="10342806" cy="18573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Inspiring Cube | 23.01.2014 | © SWITZERLAND GLOBAL ENTERPRISE</a:t>
            </a:r>
            <a:endParaRPr lang="de-CH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2166" y="6526213"/>
            <a:ext cx="480421" cy="182563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8A0180-B9E2-4A9B-B655-7ADC49AC4B98}" type="slidenum">
              <a:rPr lang="de-CH" altLang="en-US"/>
              <a:pPr>
                <a:defRPr/>
              </a:pPr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1503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DA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570" y="1030659"/>
            <a:ext cx="5776055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4" y="1030659"/>
            <a:ext cx="5788444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8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-4233" y="6385942"/>
            <a:ext cx="12194648" cy="505471"/>
          </a:xfrm>
          <a:prstGeom prst="rect">
            <a:avLst/>
          </a:prstGeom>
        </p:spPr>
      </p:pic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603173" y="6521452"/>
            <a:ext cx="30856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une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seule voix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pour les TIC</a:t>
            </a:r>
          </a:p>
        </p:txBody>
      </p:sp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25" y="261939"/>
            <a:ext cx="2651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938" y="1714491"/>
            <a:ext cx="10965025" cy="492443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4000" b="1" cap="none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41" y="3429002"/>
            <a:ext cx="10981953" cy="332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930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6823" y="937449"/>
            <a:ext cx="10967139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96823" y="1628777"/>
            <a:ext cx="10967139" cy="4608513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160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96824" y="937449"/>
            <a:ext cx="10967142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6824" y="1628775"/>
            <a:ext cx="5402386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6180625" y="1628775"/>
            <a:ext cx="5400269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0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B9ADB758-4347-429B-9788-74BFE403064D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897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E9216BE2-4CDD-4B1A-ACF6-DA5C0CCC77B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523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C056E420-4337-4728-838A-A3803103A633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786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90A93373-6BED-4AFB-95B6-481C8C9A675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042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4" y="4475200"/>
            <a:ext cx="5833641" cy="57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900"/>
            </a:lvl2pPr>
            <a:lvl3pPr marL="914309" indent="0">
              <a:buNone/>
              <a:defRPr sz="1600"/>
            </a:lvl3pPr>
            <a:lvl4pPr marL="1371463" indent="0">
              <a:buNone/>
              <a:defRPr sz="1500"/>
            </a:lvl4pPr>
            <a:lvl5pPr marL="1828617" indent="0">
              <a:buNone/>
              <a:defRPr sz="1500"/>
            </a:lvl5pPr>
            <a:lvl6pPr marL="2285771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4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1" y="3110267"/>
            <a:ext cx="5783247" cy="2194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06318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9"/>
          <p:cNvSpPr/>
          <p:nvPr/>
        </p:nvSpPr>
        <p:spPr>
          <a:xfrm>
            <a:off x="9126980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8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4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4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4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4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276" y="2492375"/>
            <a:ext cx="4878282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735" y="2492375"/>
            <a:ext cx="4878280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1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3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9"/>
          <p:cNvSpPr/>
          <p:nvPr/>
        </p:nvSpPr>
        <p:spPr>
          <a:xfrm>
            <a:off x="950844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4639"/>
            <a:ext cx="109713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18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1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3" y="3296517"/>
            <a:ext cx="3201183" cy="210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5" y="3117705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2" y="4925439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5" y="2329000"/>
            <a:ext cx="5567275" cy="1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 dirty="0"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Wednesday, August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3" y="4475200"/>
            <a:ext cx="5833641" cy="57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69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0" y="3110267"/>
            <a:ext cx="5783247" cy="2194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0635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9126979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7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3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3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3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3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5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5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2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950843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0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2" y="3296517"/>
            <a:ext cx="3201183" cy="210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4" y="3117705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1" y="4925439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86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4" y="2329000"/>
            <a:ext cx="5567275" cy="1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Wednesday, August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2638" y="3810001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2662" y="3897010"/>
            <a:ext cx="4977753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2662" y="4115167"/>
            <a:ext cx="4977753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2661" y="4164403"/>
            <a:ext cx="2620939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2661" y="4199572"/>
            <a:ext cx="2620939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2661" y="3962400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4063" y="406098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0413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0414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0955" y="3643090"/>
            <a:ext cx="363946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0413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39636" y="4206240"/>
            <a:ext cx="1279993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2661" y="4205288"/>
            <a:ext cx="1726975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2006" y="1136"/>
            <a:ext cx="996820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8/28/2024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7097" y="612648"/>
            <a:ext cx="1276186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09487" y="612648"/>
            <a:ext cx="176761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8229" y="2272"/>
            <a:ext cx="1015868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8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8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8" y="5367338"/>
            <a:ext cx="7314248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44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4375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 1">
  <p:cSld name="Slide with image and titl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777517" y="1776333"/>
            <a:ext cx="48505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777517" y="3304933"/>
            <a:ext cx="4850569" cy="1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078" lvl="1" indent="-4402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617" lvl="2" indent="-43175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156" lvl="3" indent="-43175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695" lvl="4" indent="-42329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234" lvl="5" indent="-42329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6773" lvl="6" indent="-4148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312" lvl="7" indent="-4148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5851" lvl="8" indent="-40635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53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7189" y="1412878"/>
            <a:ext cx="994492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</a:t>
            </a:r>
            <a:r>
              <a:rPr lang="en-GB" altLang="en-US" dirty="0" err="1"/>
              <a:t>texte</a:t>
            </a:r>
            <a:r>
              <a:rPr lang="en-GB" altLang="en-US" dirty="0"/>
              <a:t>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279" y="2492375"/>
            <a:ext cx="9959737" cy="3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plan de </a:t>
            </a:r>
            <a:r>
              <a:rPr lang="en-GB" altLang="en-US" dirty="0" err="1"/>
              <a:t>texte</a:t>
            </a:r>
            <a:endParaRPr lang="en-GB" altLang="en-US" dirty="0"/>
          </a:p>
          <a:p>
            <a:pPr lvl="1"/>
            <a:r>
              <a:rPr lang="en-GB" altLang="en-US" dirty="0"/>
              <a:t>Second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2"/>
            <a:r>
              <a:rPr lang="en-GB" altLang="en-US" dirty="0" err="1"/>
              <a:t>Troisième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3"/>
            <a:r>
              <a:rPr lang="en-GB" altLang="en-US" dirty="0" err="1"/>
              <a:t>Quatrième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Cinquième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Sixième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Septième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Huitième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Neuvième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96781" y="6205537"/>
            <a:ext cx="3022207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fld id="{C0F0A713-4352-40B8-834B-D6A5EE724EAE}" type="slidenum">
              <a:rPr lang="en-US" altLang="en-US" sz="900" smtClean="0">
                <a:latin typeface="Arial" charset="0"/>
              </a:rPr>
              <a:pPr algn="r">
                <a:lnSpc>
                  <a:spcPct val="105000"/>
                </a:lnSpc>
                <a:spcBef>
                  <a:spcPts val="563"/>
                </a:spcBef>
                <a:buClrTx/>
                <a:buFontTx/>
                <a:buNone/>
                <a:defRPr/>
              </a:pPr>
              <a:t>‹N°›</a:t>
            </a:fld>
            <a:r>
              <a:rPr lang="en-US" altLang="en-US" sz="900" dirty="0">
                <a:latin typeface="Arial" charset="0"/>
              </a:rPr>
              <a:t> 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29092" y="6165853"/>
            <a:ext cx="9261328" cy="474503"/>
          </a:xfrm>
          <a:prstGeom prst="octagon">
            <a:avLst>
              <a:gd name="adj" fmla="val 231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Licence MIADD -  Import / Export Class– 2015</a:t>
            </a:r>
          </a:p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Alice Bourrouet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Swiss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Business Hub France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Embassy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Switzerland</a:t>
            </a:r>
            <a:endParaRPr lang="en-US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>
            <a:off x="1712163" y="6091241"/>
            <a:ext cx="999783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07121" y="745852"/>
            <a:ext cx="460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dirty="0" err="1">
                <a:latin typeface="Arial" charset="0"/>
              </a:rPr>
              <a:t>Embassy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of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Switzerland</a:t>
            </a: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b="1" dirty="0">
                <a:latin typeface="Arial" charset="0"/>
              </a:rPr>
              <a:t>Swiss Business Hub France </a:t>
            </a:r>
          </a:p>
        </p:txBody>
      </p:sp>
    </p:spTree>
    <p:extLst>
      <p:ext uri="{BB962C8B-B14F-4D97-AF65-F5344CB8AC3E}">
        <p14:creationId xmlns:p14="http://schemas.microsoft.com/office/powerpoint/2010/main" val="6526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349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503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8657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5811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866" indent="-342866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2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6pPr>
      <a:lvl7pPr marL="2971503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7pPr>
      <a:lvl8pPr marL="3428657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8pPr>
      <a:lvl9pPr marL="3885811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4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3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0413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0413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0414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2638" y="360247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2662" y="440113"/>
            <a:ext cx="4977753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8847" y="497504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0248" y="58894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1711" y="-2001"/>
            <a:ext cx="7682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7738" y="-2001"/>
            <a:ext cx="3657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2338" y="-2001"/>
            <a:ext cx="12190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5673" y="-2001"/>
            <a:ext cx="3657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6022" y="380"/>
            <a:ext cx="7314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29760" y="380"/>
            <a:ext cx="12190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521" y="2249424"/>
            <a:ext cx="1097137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0905" y="612648"/>
            <a:ext cx="127618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8/28/2024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09487" y="612648"/>
            <a:ext cx="176761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8229" y="2272"/>
            <a:ext cx="1015868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20" r:id="rId12"/>
    <p:sldLayoutId id="214748382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-universitaire-paris-saclay.fr/actualites/la-transition-ecologique-au-coeur-de-la-formation-etudian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76470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Présentation de la SAE « 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Mise en œuvre et pilotage de la stratégie client d’une entreprise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 »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3" y="2132856"/>
            <a:ext cx="10847792" cy="451085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Google Shape;5317;p55"/>
          <p:cNvPicPr preferRelativeResize="0"/>
          <p:nvPr/>
        </p:nvPicPr>
        <p:blipFill rotWithShape="1">
          <a:blip r:embed="rId3" cstate="print">
            <a:alphaModFix/>
          </a:blip>
          <a:srcRect t="12500" b="9610"/>
          <a:stretch/>
        </p:blipFill>
        <p:spPr>
          <a:xfrm>
            <a:off x="2998862" y="2184446"/>
            <a:ext cx="4632523" cy="2195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9;p32"/>
          <p:cNvSpPr/>
          <p:nvPr/>
        </p:nvSpPr>
        <p:spPr>
          <a:xfrm>
            <a:off x="1630710" y="4653136"/>
            <a:ext cx="8496944" cy="1728192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Responsable de la SAE: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Tanguy Hemmet (FI) / Bureau 313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tanguy.hemmet@universite-paris-saclay.fr</a:t>
            </a:r>
            <a:endParaRPr lang="fr-FR" sz="240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61250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objectifs de la SAE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4" y="1340768"/>
            <a:ext cx="8424935" cy="53029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Compétences ciblées :</a:t>
            </a:r>
          </a:p>
          <a:p>
            <a:r>
              <a:rPr lang="fr-FR" sz="2400" dirty="0"/>
              <a:t>Participer à la stratégie marketing et commerciale de l’organisation</a:t>
            </a:r>
          </a:p>
          <a:p>
            <a:r>
              <a:rPr lang="fr-FR" sz="2400" dirty="0"/>
              <a:t>Manager la relation client</a:t>
            </a:r>
          </a:p>
          <a:p>
            <a:r>
              <a:rPr lang="fr-FR" sz="2400" dirty="0"/>
              <a:t>Conduire les actions marketing</a:t>
            </a:r>
          </a:p>
          <a:p>
            <a:r>
              <a:rPr lang="fr-FR" sz="2400" dirty="0"/>
              <a:t>Vendre une offre commerciale</a:t>
            </a:r>
          </a:p>
          <a:p>
            <a:pPr marL="109728" indent="0">
              <a:buNone/>
            </a:pPr>
            <a:endParaRPr lang="fr-FR" sz="1200" dirty="0"/>
          </a:p>
          <a:p>
            <a:pPr>
              <a:buNone/>
            </a:pPr>
            <a:r>
              <a:rPr lang="fr-FR" sz="2400" b="1" dirty="0"/>
              <a:t>Objectifs et problématique professionnelle :</a:t>
            </a:r>
          </a:p>
          <a:p>
            <a:r>
              <a:rPr lang="fr-FR" sz="2400" dirty="0"/>
              <a:t>Organiser les actions commerciales d’une entreprise en cohérence avec la stratégie marketing sur un secteur déterminé </a:t>
            </a:r>
            <a:r>
              <a:rPr lang="fr-FR" sz="2400" u="sng" dirty="0"/>
              <a:t>dans le respect de la RSE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/>
              <a:t>La problématique professionnelle est centrée sur le développement de la stratégie commerciale d’un commanditaire en tant que partenaire.</a:t>
            </a:r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7" name="Google Shape;191;p36"/>
          <p:cNvPicPr preferRelativeResize="0"/>
          <p:nvPr/>
        </p:nvPicPr>
        <p:blipFill rotWithShape="1">
          <a:blip r:embed="rId3" cstate="print">
            <a:alphaModFix/>
          </a:blip>
          <a:srcRect l="17059" r="21398"/>
          <a:stretch/>
        </p:blipFill>
        <p:spPr>
          <a:xfrm>
            <a:off x="8615486" y="2276872"/>
            <a:ext cx="338437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Au centre de la SAE : le DCF challenge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499604"/>
            <a:ext cx="11449272" cy="51441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u="sng" dirty="0">
                <a:solidFill>
                  <a:schemeClr val="tx1"/>
                </a:solidFill>
              </a:rPr>
              <a:t>Pourquoi?</a:t>
            </a:r>
            <a:endParaRPr lang="fr-FR" sz="2400" u="sng" dirty="0"/>
          </a:p>
          <a:p>
            <a:r>
              <a:rPr lang="fr-FR" sz="2400" dirty="0">
                <a:solidFill>
                  <a:schemeClr val="tx1"/>
                </a:solidFill>
              </a:rPr>
              <a:t>Participer au DCF challenge va vous permettre de </a:t>
            </a:r>
            <a:r>
              <a:rPr lang="fr-FR" sz="2400" dirty="0"/>
              <a:t>planifier la stratégie</a:t>
            </a:r>
          </a:p>
          <a:p>
            <a:pPr>
              <a:buNone/>
            </a:pPr>
            <a:r>
              <a:rPr lang="fr-FR" sz="2400" dirty="0"/>
              <a:t>commerciale d’un commanditaire dans un cadre compétitif.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r>
              <a:rPr lang="fr-FR" sz="2400" u="sng" dirty="0"/>
              <a:t>C’est quoi le DCF challenge?</a:t>
            </a:r>
          </a:p>
          <a:p>
            <a:pPr>
              <a:buNone/>
            </a:pPr>
            <a:r>
              <a:rPr lang="fr-FR" sz="2400" dirty="0">
                <a:solidFill>
                  <a:srgbClr val="0070C0"/>
                </a:solidFill>
              </a:rPr>
              <a:t>https://youtu.be/ZLxP4ilzTLU?si=Nl5e_r5_uaVFlQn9</a:t>
            </a:r>
          </a:p>
          <a:p>
            <a:pPr marL="109728" indent="0" algn="just">
              <a:buNone/>
            </a:pPr>
            <a:r>
              <a:rPr lang="fr-FR" sz="2400" dirty="0"/>
              <a:t>Le DCF challenge est un concours commercial national animé par l’association des directeurs commerciaux de France. </a:t>
            </a:r>
          </a:p>
          <a:p>
            <a:pPr algn="just"/>
            <a:endParaRPr lang="fr-FR" sz="1200" dirty="0"/>
          </a:p>
          <a:p>
            <a:pPr>
              <a:buNone/>
            </a:pPr>
            <a:r>
              <a:rPr lang="fr-FR" sz="2400" u="sng" dirty="0"/>
              <a:t>Nos objectifs</a:t>
            </a:r>
          </a:p>
          <a:p>
            <a:r>
              <a:rPr lang="fr-FR" sz="2400" dirty="0"/>
              <a:t>Optimiser au mieux les ressources proposées par l’environnement DCF pour</a:t>
            </a:r>
          </a:p>
          <a:p>
            <a:pPr>
              <a:buNone/>
            </a:pPr>
            <a:r>
              <a:rPr lang="fr-FR" sz="2400" dirty="0"/>
              <a:t>accroître vos compétences.</a:t>
            </a:r>
          </a:p>
          <a:p>
            <a:r>
              <a:rPr lang="fr-FR" sz="2400" dirty="0"/>
              <a:t>Gagner le DCF challenge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A19D5FE-9114-4A9F-9C4A-E7F34BC1F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79" y="620688"/>
            <a:ext cx="1412354" cy="14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446" y="3143416"/>
            <a:ext cx="930926" cy="9309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8020" y="3083994"/>
            <a:ext cx="930926" cy="9309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8117" y="3083994"/>
            <a:ext cx="930926" cy="9309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6691" y="3083994"/>
            <a:ext cx="930926" cy="93092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61171" y="4266190"/>
            <a:ext cx="2054966" cy="650720"/>
            <a:chOff x="1255302" y="7035346"/>
            <a:chExt cx="3388995" cy="1073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302" y="7035346"/>
              <a:ext cx="3388583" cy="3693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5302" y="7386873"/>
              <a:ext cx="3232795" cy="3696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302" y="7739111"/>
              <a:ext cx="1422606" cy="36936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694439" y="4266190"/>
            <a:ext cx="2054581" cy="650720"/>
            <a:chOff x="6092770" y="7035346"/>
            <a:chExt cx="3388360" cy="107315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2770" y="7035346"/>
              <a:ext cx="3388059" cy="3693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2770" y="7386873"/>
              <a:ext cx="2834637" cy="3696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2770" y="7739111"/>
              <a:ext cx="1161180" cy="36936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627835" y="4265111"/>
            <a:ext cx="2289456" cy="650720"/>
            <a:chOff x="10930447" y="7033566"/>
            <a:chExt cx="3775710" cy="107315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30447" y="7033566"/>
              <a:ext cx="3775538" cy="3693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30447" y="7385301"/>
              <a:ext cx="2803229" cy="3696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30447" y="7737330"/>
              <a:ext cx="2903737" cy="36936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350083" y="4265111"/>
            <a:ext cx="2069213" cy="864033"/>
            <a:chOff x="15419906" y="7033566"/>
            <a:chExt cx="3412490" cy="142494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19906" y="7033566"/>
              <a:ext cx="3412349" cy="3693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19906" y="7385301"/>
              <a:ext cx="2601271" cy="3696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419906" y="7737330"/>
              <a:ext cx="3146840" cy="3693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19906" y="8089108"/>
              <a:ext cx="1524684" cy="369366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7250865" y="3314060"/>
            <a:ext cx="705396" cy="470906"/>
          </a:xfrm>
          <a:custGeom>
            <a:avLst/>
            <a:gdLst/>
            <a:ahLst/>
            <a:cxnLst/>
            <a:rect l="l" t="t" r="r" b="b"/>
            <a:pathLst>
              <a:path w="1163319" h="776604">
                <a:moveTo>
                  <a:pt x="583155" y="0"/>
                </a:moveTo>
                <a:lnTo>
                  <a:pt x="580223" y="0"/>
                </a:lnTo>
                <a:lnTo>
                  <a:pt x="578548" y="104"/>
                </a:lnTo>
                <a:lnTo>
                  <a:pt x="11097" y="178506"/>
                </a:lnTo>
                <a:lnTo>
                  <a:pt x="0" y="190546"/>
                </a:lnTo>
                <a:lnTo>
                  <a:pt x="0" y="197770"/>
                </a:lnTo>
                <a:lnTo>
                  <a:pt x="179239" y="262367"/>
                </a:lnTo>
                <a:lnTo>
                  <a:pt x="168264" y="279879"/>
                </a:lnTo>
                <a:lnTo>
                  <a:pt x="150632" y="318711"/>
                </a:lnTo>
                <a:lnTo>
                  <a:pt x="138537" y="362114"/>
                </a:lnTo>
                <a:lnTo>
                  <a:pt x="131427" y="406672"/>
                </a:lnTo>
                <a:lnTo>
                  <a:pt x="129718" y="429147"/>
                </a:lnTo>
                <a:lnTo>
                  <a:pt x="122768" y="433823"/>
                </a:lnTo>
                <a:lnTo>
                  <a:pt x="99395" y="467833"/>
                </a:lnTo>
                <a:lnTo>
                  <a:pt x="96948" y="485264"/>
                </a:lnTo>
                <a:lnTo>
                  <a:pt x="97515" y="493687"/>
                </a:lnTo>
                <a:lnTo>
                  <a:pt x="114183" y="529184"/>
                </a:lnTo>
                <a:lnTo>
                  <a:pt x="126263" y="539392"/>
                </a:lnTo>
                <a:lnTo>
                  <a:pt x="96948" y="758206"/>
                </a:lnTo>
                <a:lnTo>
                  <a:pt x="96738" y="760510"/>
                </a:lnTo>
                <a:lnTo>
                  <a:pt x="96948" y="762708"/>
                </a:lnTo>
                <a:lnTo>
                  <a:pt x="97681" y="764907"/>
                </a:lnTo>
                <a:lnTo>
                  <a:pt x="98309" y="767105"/>
                </a:lnTo>
                <a:lnTo>
                  <a:pt x="99460" y="769095"/>
                </a:lnTo>
                <a:lnTo>
                  <a:pt x="101031" y="770874"/>
                </a:lnTo>
                <a:lnTo>
                  <a:pt x="102497" y="772654"/>
                </a:lnTo>
                <a:lnTo>
                  <a:pt x="104381" y="774015"/>
                </a:lnTo>
                <a:lnTo>
                  <a:pt x="108569" y="775900"/>
                </a:lnTo>
                <a:lnTo>
                  <a:pt x="110768" y="776423"/>
                </a:lnTo>
                <a:lnTo>
                  <a:pt x="212323" y="776423"/>
                </a:lnTo>
                <a:lnTo>
                  <a:pt x="226456" y="760510"/>
                </a:lnTo>
                <a:lnTo>
                  <a:pt x="226247" y="758206"/>
                </a:lnTo>
                <a:lnTo>
                  <a:pt x="196932" y="539392"/>
                </a:lnTo>
                <a:lnTo>
                  <a:pt x="203271" y="534602"/>
                </a:lnTo>
                <a:lnTo>
                  <a:pt x="224140" y="501689"/>
                </a:lnTo>
                <a:lnTo>
                  <a:pt x="226247" y="485264"/>
                </a:lnTo>
                <a:lnTo>
                  <a:pt x="225594" y="476530"/>
                </a:lnTo>
                <a:lnTo>
                  <a:pt x="207467" y="440154"/>
                </a:lnTo>
                <a:lnTo>
                  <a:pt x="194420" y="430194"/>
                </a:lnTo>
                <a:lnTo>
                  <a:pt x="196720" y="405108"/>
                </a:lnTo>
                <a:lnTo>
                  <a:pt x="205285" y="359922"/>
                </a:lnTo>
                <a:lnTo>
                  <a:pt x="219069" y="321900"/>
                </a:lnTo>
                <a:lnTo>
                  <a:pt x="247396" y="283620"/>
                </a:lnTo>
                <a:lnTo>
                  <a:pt x="917599" y="283620"/>
                </a:lnTo>
                <a:lnTo>
                  <a:pt x="1152281" y="209810"/>
                </a:lnTo>
                <a:lnTo>
                  <a:pt x="1155631" y="208553"/>
                </a:lnTo>
                <a:lnTo>
                  <a:pt x="1158249" y="206460"/>
                </a:lnTo>
                <a:lnTo>
                  <a:pt x="1162332" y="200911"/>
                </a:lnTo>
                <a:lnTo>
                  <a:pt x="1163274" y="197770"/>
                </a:lnTo>
                <a:lnTo>
                  <a:pt x="1163274" y="190546"/>
                </a:lnTo>
                <a:lnTo>
                  <a:pt x="586715" y="523"/>
                </a:lnTo>
                <a:lnTo>
                  <a:pt x="584830" y="104"/>
                </a:lnTo>
                <a:lnTo>
                  <a:pt x="583155" y="0"/>
                </a:lnTo>
                <a:close/>
              </a:path>
              <a:path w="1163319" h="776604">
                <a:moveTo>
                  <a:pt x="267602" y="357954"/>
                </a:moveTo>
                <a:lnTo>
                  <a:pt x="258493" y="517615"/>
                </a:lnTo>
                <a:lnTo>
                  <a:pt x="260849" y="535227"/>
                </a:lnTo>
                <a:lnTo>
                  <a:pt x="268701" y="551956"/>
                </a:lnTo>
                <a:lnTo>
                  <a:pt x="300895" y="582841"/>
                </a:lnTo>
                <a:lnTo>
                  <a:pt x="351738" y="609067"/>
                </a:lnTo>
                <a:lnTo>
                  <a:pt x="417736" y="629326"/>
                </a:lnTo>
                <a:lnTo>
                  <a:pt x="455603" y="636905"/>
                </a:lnTo>
                <a:lnTo>
                  <a:pt x="495551" y="642373"/>
                </a:lnTo>
                <a:lnTo>
                  <a:pt x="537580" y="645742"/>
                </a:lnTo>
                <a:lnTo>
                  <a:pt x="581689" y="647019"/>
                </a:lnTo>
                <a:lnTo>
                  <a:pt x="625797" y="645742"/>
                </a:lnTo>
                <a:lnTo>
                  <a:pt x="667815" y="642373"/>
                </a:lnTo>
                <a:lnTo>
                  <a:pt x="707731" y="636905"/>
                </a:lnTo>
                <a:lnTo>
                  <a:pt x="745538" y="629326"/>
                </a:lnTo>
                <a:lnTo>
                  <a:pt x="811588" y="609067"/>
                </a:lnTo>
                <a:lnTo>
                  <a:pt x="862483" y="582841"/>
                </a:lnTo>
                <a:lnTo>
                  <a:pt x="894677" y="551956"/>
                </a:lnTo>
                <a:lnTo>
                  <a:pt x="904885" y="517615"/>
                </a:lnTo>
                <a:lnTo>
                  <a:pt x="901200" y="453018"/>
                </a:lnTo>
                <a:lnTo>
                  <a:pt x="573628" y="453018"/>
                </a:lnTo>
                <a:lnTo>
                  <a:pt x="565566" y="451866"/>
                </a:lnTo>
                <a:lnTo>
                  <a:pt x="267602" y="357954"/>
                </a:lnTo>
                <a:close/>
              </a:path>
              <a:path w="1163319" h="776604">
                <a:moveTo>
                  <a:pt x="581689" y="452913"/>
                </a:moveTo>
                <a:lnTo>
                  <a:pt x="573628" y="453018"/>
                </a:lnTo>
                <a:lnTo>
                  <a:pt x="589751" y="453018"/>
                </a:lnTo>
                <a:lnTo>
                  <a:pt x="581689" y="452913"/>
                </a:lnTo>
                <a:close/>
              </a:path>
              <a:path w="1163319" h="776604">
                <a:moveTo>
                  <a:pt x="895776" y="357954"/>
                </a:moveTo>
                <a:lnTo>
                  <a:pt x="597812" y="451866"/>
                </a:lnTo>
                <a:lnTo>
                  <a:pt x="589751" y="453018"/>
                </a:lnTo>
                <a:lnTo>
                  <a:pt x="901200" y="453018"/>
                </a:lnTo>
                <a:lnTo>
                  <a:pt x="895776" y="357954"/>
                </a:lnTo>
                <a:close/>
              </a:path>
              <a:path w="1163319" h="776604">
                <a:moveTo>
                  <a:pt x="917599" y="283620"/>
                </a:moveTo>
                <a:lnTo>
                  <a:pt x="247396" y="283620"/>
                </a:lnTo>
                <a:lnTo>
                  <a:pt x="576664" y="387688"/>
                </a:lnTo>
                <a:lnTo>
                  <a:pt x="578548" y="388211"/>
                </a:lnTo>
                <a:lnTo>
                  <a:pt x="580223" y="388316"/>
                </a:lnTo>
                <a:lnTo>
                  <a:pt x="581689" y="388211"/>
                </a:lnTo>
                <a:lnTo>
                  <a:pt x="584830" y="388211"/>
                </a:lnTo>
                <a:lnTo>
                  <a:pt x="586715" y="387688"/>
                </a:lnTo>
                <a:lnTo>
                  <a:pt x="917599" y="283620"/>
                </a:lnTo>
                <a:close/>
              </a:path>
              <a:path w="1163319" h="776604">
                <a:moveTo>
                  <a:pt x="584830" y="388211"/>
                </a:moveTo>
                <a:lnTo>
                  <a:pt x="581689" y="388211"/>
                </a:lnTo>
                <a:lnTo>
                  <a:pt x="583155" y="388316"/>
                </a:lnTo>
                <a:lnTo>
                  <a:pt x="584830" y="388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40767" y="3196778"/>
            <a:ext cx="705432" cy="70539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465777" y="3354181"/>
            <a:ext cx="633778" cy="590654"/>
          </a:xfrm>
          <a:custGeom>
            <a:avLst/>
            <a:gdLst/>
            <a:ahLst/>
            <a:cxnLst/>
            <a:rect l="l" t="t" r="r" b="b"/>
            <a:pathLst>
              <a:path w="1045210" h="974090">
                <a:moveTo>
                  <a:pt x="327697" y="521970"/>
                </a:moveTo>
                <a:lnTo>
                  <a:pt x="273753" y="530860"/>
                </a:lnTo>
                <a:lnTo>
                  <a:pt x="230958" y="553720"/>
                </a:lnTo>
                <a:lnTo>
                  <a:pt x="197966" y="588010"/>
                </a:lnTo>
                <a:lnTo>
                  <a:pt x="173690" y="632460"/>
                </a:lnTo>
                <a:lnTo>
                  <a:pt x="156886" y="680720"/>
                </a:lnTo>
                <a:lnTo>
                  <a:pt x="146364" y="732790"/>
                </a:lnTo>
                <a:lnTo>
                  <a:pt x="140855" y="784860"/>
                </a:lnTo>
                <a:lnTo>
                  <a:pt x="139350" y="834390"/>
                </a:lnTo>
                <a:lnTo>
                  <a:pt x="142153" y="864870"/>
                </a:lnTo>
                <a:lnTo>
                  <a:pt x="162170" y="916940"/>
                </a:lnTo>
                <a:lnTo>
                  <a:pt x="200585" y="953770"/>
                </a:lnTo>
                <a:lnTo>
                  <a:pt x="253237" y="972820"/>
                </a:lnTo>
                <a:lnTo>
                  <a:pt x="284667" y="974090"/>
                </a:lnTo>
                <a:lnTo>
                  <a:pt x="760405" y="974090"/>
                </a:lnTo>
                <a:lnTo>
                  <a:pt x="819859" y="965200"/>
                </a:lnTo>
                <a:lnTo>
                  <a:pt x="865729" y="937260"/>
                </a:lnTo>
                <a:lnTo>
                  <a:pt x="895305" y="892810"/>
                </a:lnTo>
                <a:lnTo>
                  <a:pt x="905723" y="834390"/>
                </a:lnTo>
                <a:lnTo>
                  <a:pt x="905467" y="810260"/>
                </a:lnTo>
                <a:lnTo>
                  <a:pt x="902012" y="759460"/>
                </a:lnTo>
                <a:lnTo>
                  <a:pt x="894276" y="707390"/>
                </a:lnTo>
                <a:lnTo>
                  <a:pt x="880571" y="656590"/>
                </a:lnTo>
                <a:lnTo>
                  <a:pt x="860329" y="609600"/>
                </a:lnTo>
                <a:lnTo>
                  <a:pt x="522536" y="598170"/>
                </a:lnTo>
                <a:lnTo>
                  <a:pt x="502611" y="596900"/>
                </a:lnTo>
                <a:lnTo>
                  <a:pt x="448726" y="585470"/>
                </a:lnTo>
                <a:lnTo>
                  <a:pt x="404086" y="567690"/>
                </a:lnTo>
                <a:lnTo>
                  <a:pt x="379468" y="552450"/>
                </a:lnTo>
                <a:lnTo>
                  <a:pt x="368777" y="546100"/>
                </a:lnTo>
                <a:lnTo>
                  <a:pt x="359167" y="539750"/>
                </a:lnTo>
                <a:lnTo>
                  <a:pt x="350626" y="533400"/>
                </a:lnTo>
                <a:lnTo>
                  <a:pt x="343186" y="528320"/>
                </a:lnTo>
                <a:lnTo>
                  <a:pt x="336884" y="525780"/>
                </a:lnTo>
                <a:lnTo>
                  <a:pt x="331721" y="523240"/>
                </a:lnTo>
                <a:lnTo>
                  <a:pt x="327697" y="521970"/>
                </a:lnTo>
                <a:close/>
              </a:path>
              <a:path w="1045210" h="974090">
                <a:moveTo>
                  <a:pt x="717375" y="521970"/>
                </a:moveTo>
                <a:lnTo>
                  <a:pt x="713351" y="523240"/>
                </a:lnTo>
                <a:lnTo>
                  <a:pt x="708188" y="525780"/>
                </a:lnTo>
                <a:lnTo>
                  <a:pt x="701886" y="528320"/>
                </a:lnTo>
                <a:lnTo>
                  <a:pt x="694447" y="533400"/>
                </a:lnTo>
                <a:lnTo>
                  <a:pt x="685950" y="539750"/>
                </a:lnTo>
                <a:lnTo>
                  <a:pt x="676334" y="546100"/>
                </a:lnTo>
                <a:lnTo>
                  <a:pt x="665619" y="552450"/>
                </a:lnTo>
                <a:lnTo>
                  <a:pt x="653825" y="560070"/>
                </a:lnTo>
                <a:lnTo>
                  <a:pt x="641030" y="567690"/>
                </a:lnTo>
                <a:lnTo>
                  <a:pt x="596347" y="585470"/>
                </a:lnTo>
                <a:lnTo>
                  <a:pt x="542461" y="596900"/>
                </a:lnTo>
                <a:lnTo>
                  <a:pt x="522536" y="598170"/>
                </a:lnTo>
                <a:lnTo>
                  <a:pt x="853329" y="598170"/>
                </a:lnTo>
                <a:lnTo>
                  <a:pt x="814114" y="553720"/>
                </a:lnTo>
                <a:lnTo>
                  <a:pt x="771319" y="530860"/>
                </a:lnTo>
                <a:lnTo>
                  <a:pt x="745741" y="524510"/>
                </a:lnTo>
                <a:lnTo>
                  <a:pt x="717375" y="521970"/>
                </a:lnTo>
                <a:close/>
              </a:path>
              <a:path w="1045210" h="974090">
                <a:moveTo>
                  <a:pt x="67424" y="278130"/>
                </a:moveTo>
                <a:lnTo>
                  <a:pt x="27744" y="302260"/>
                </a:lnTo>
                <a:lnTo>
                  <a:pt x="11225" y="341630"/>
                </a:lnTo>
                <a:lnTo>
                  <a:pt x="3101" y="389890"/>
                </a:lnTo>
                <a:lnTo>
                  <a:pt x="253" y="438150"/>
                </a:lnTo>
                <a:lnTo>
                  <a:pt x="0" y="469900"/>
                </a:lnTo>
                <a:lnTo>
                  <a:pt x="1078" y="485140"/>
                </a:lnTo>
                <a:lnTo>
                  <a:pt x="23237" y="528320"/>
                </a:lnTo>
                <a:lnTo>
                  <a:pt x="66193" y="552450"/>
                </a:lnTo>
                <a:lnTo>
                  <a:pt x="91949" y="556260"/>
                </a:lnTo>
                <a:lnTo>
                  <a:pt x="178506" y="556260"/>
                </a:lnTo>
                <a:lnTo>
                  <a:pt x="192913" y="541020"/>
                </a:lnTo>
                <a:lnTo>
                  <a:pt x="208488" y="528320"/>
                </a:lnTo>
                <a:lnTo>
                  <a:pt x="243103" y="506730"/>
                </a:lnTo>
                <a:lnTo>
                  <a:pt x="281487" y="492760"/>
                </a:lnTo>
                <a:lnTo>
                  <a:pt x="322777" y="487680"/>
                </a:lnTo>
                <a:lnTo>
                  <a:pt x="312726" y="471170"/>
                </a:lnTo>
                <a:lnTo>
                  <a:pt x="290111" y="420370"/>
                </a:lnTo>
                <a:lnTo>
                  <a:pt x="279423" y="367030"/>
                </a:lnTo>
                <a:lnTo>
                  <a:pt x="278700" y="347980"/>
                </a:lnTo>
                <a:lnTo>
                  <a:pt x="278919" y="339090"/>
                </a:lnTo>
                <a:lnTo>
                  <a:pt x="279433" y="330200"/>
                </a:lnTo>
                <a:lnTo>
                  <a:pt x="279906" y="325120"/>
                </a:lnTo>
                <a:lnTo>
                  <a:pt x="208972" y="325120"/>
                </a:lnTo>
                <a:lnTo>
                  <a:pt x="157545" y="317500"/>
                </a:lnTo>
                <a:lnTo>
                  <a:pt x="114929" y="300990"/>
                </a:lnTo>
                <a:lnTo>
                  <a:pt x="103249" y="295910"/>
                </a:lnTo>
                <a:lnTo>
                  <a:pt x="92865" y="290830"/>
                </a:lnTo>
                <a:lnTo>
                  <a:pt x="83972" y="285750"/>
                </a:lnTo>
                <a:lnTo>
                  <a:pt x="76768" y="281940"/>
                </a:lnTo>
                <a:lnTo>
                  <a:pt x="71252" y="279400"/>
                </a:lnTo>
                <a:lnTo>
                  <a:pt x="67424" y="278130"/>
                </a:lnTo>
                <a:close/>
              </a:path>
              <a:path w="1045210" h="974090">
                <a:moveTo>
                  <a:pt x="522536" y="138430"/>
                </a:moveTo>
                <a:lnTo>
                  <a:pt x="466995" y="146050"/>
                </a:lnTo>
                <a:lnTo>
                  <a:pt x="417107" y="167640"/>
                </a:lnTo>
                <a:lnTo>
                  <a:pt x="374745" y="200660"/>
                </a:lnTo>
                <a:lnTo>
                  <a:pt x="342041" y="242570"/>
                </a:lnTo>
                <a:lnTo>
                  <a:pt x="320997" y="292100"/>
                </a:lnTo>
                <a:lnTo>
                  <a:pt x="313459" y="347980"/>
                </a:lnTo>
                <a:lnTo>
                  <a:pt x="315539" y="375920"/>
                </a:lnTo>
                <a:lnTo>
                  <a:pt x="329830" y="429260"/>
                </a:lnTo>
                <a:lnTo>
                  <a:pt x="357200" y="476250"/>
                </a:lnTo>
                <a:lnTo>
                  <a:pt x="394704" y="513080"/>
                </a:lnTo>
                <a:lnTo>
                  <a:pt x="441354" y="541020"/>
                </a:lnTo>
                <a:lnTo>
                  <a:pt x="494049" y="554990"/>
                </a:lnTo>
                <a:lnTo>
                  <a:pt x="522536" y="556260"/>
                </a:lnTo>
                <a:lnTo>
                  <a:pt x="551039" y="554990"/>
                </a:lnTo>
                <a:lnTo>
                  <a:pt x="603806" y="541020"/>
                </a:lnTo>
                <a:lnTo>
                  <a:pt x="650412" y="513080"/>
                </a:lnTo>
                <a:lnTo>
                  <a:pt x="687874" y="476250"/>
                </a:lnTo>
                <a:lnTo>
                  <a:pt x="715286" y="429260"/>
                </a:lnTo>
                <a:lnTo>
                  <a:pt x="729547" y="375920"/>
                </a:lnTo>
                <a:lnTo>
                  <a:pt x="731614" y="347980"/>
                </a:lnTo>
                <a:lnTo>
                  <a:pt x="729547" y="320040"/>
                </a:lnTo>
                <a:lnTo>
                  <a:pt x="715286" y="266700"/>
                </a:lnTo>
                <a:lnTo>
                  <a:pt x="687874" y="219710"/>
                </a:lnTo>
                <a:lnTo>
                  <a:pt x="650412" y="182880"/>
                </a:lnTo>
                <a:lnTo>
                  <a:pt x="603806" y="154940"/>
                </a:lnTo>
                <a:lnTo>
                  <a:pt x="551039" y="140970"/>
                </a:lnTo>
                <a:lnTo>
                  <a:pt x="522536" y="138430"/>
                </a:lnTo>
                <a:close/>
              </a:path>
              <a:path w="1045210" h="974090">
                <a:moveTo>
                  <a:pt x="763650" y="312420"/>
                </a:moveTo>
                <a:lnTo>
                  <a:pt x="764827" y="321310"/>
                </a:lnTo>
                <a:lnTo>
                  <a:pt x="765679" y="330200"/>
                </a:lnTo>
                <a:lnTo>
                  <a:pt x="766197" y="339090"/>
                </a:lnTo>
                <a:lnTo>
                  <a:pt x="766373" y="347980"/>
                </a:lnTo>
                <a:lnTo>
                  <a:pt x="765649" y="367030"/>
                </a:lnTo>
                <a:lnTo>
                  <a:pt x="754961" y="420370"/>
                </a:lnTo>
                <a:lnTo>
                  <a:pt x="732346" y="471170"/>
                </a:lnTo>
                <a:lnTo>
                  <a:pt x="722296" y="487680"/>
                </a:lnTo>
                <a:lnTo>
                  <a:pt x="743299" y="488950"/>
                </a:lnTo>
                <a:lnTo>
                  <a:pt x="783145" y="499110"/>
                </a:lnTo>
                <a:lnTo>
                  <a:pt x="819851" y="515620"/>
                </a:lnTo>
                <a:lnTo>
                  <a:pt x="852159" y="541020"/>
                </a:lnTo>
                <a:lnTo>
                  <a:pt x="866566" y="556260"/>
                </a:lnTo>
                <a:lnTo>
                  <a:pt x="953124" y="556260"/>
                </a:lnTo>
                <a:lnTo>
                  <a:pt x="991050" y="547370"/>
                </a:lnTo>
                <a:lnTo>
                  <a:pt x="1029892" y="519430"/>
                </a:lnTo>
                <a:lnTo>
                  <a:pt x="1045073" y="469900"/>
                </a:lnTo>
                <a:lnTo>
                  <a:pt x="1045060" y="449580"/>
                </a:lnTo>
                <a:lnTo>
                  <a:pt x="1043479" y="406400"/>
                </a:lnTo>
                <a:lnTo>
                  <a:pt x="1037325" y="358140"/>
                </a:lnTo>
                <a:lnTo>
                  <a:pt x="1028368" y="325120"/>
                </a:lnTo>
                <a:lnTo>
                  <a:pt x="836100" y="325120"/>
                </a:lnTo>
                <a:lnTo>
                  <a:pt x="817551" y="323850"/>
                </a:lnTo>
                <a:lnTo>
                  <a:pt x="799286" y="321310"/>
                </a:lnTo>
                <a:lnTo>
                  <a:pt x="781316" y="317500"/>
                </a:lnTo>
                <a:lnTo>
                  <a:pt x="763650" y="312420"/>
                </a:lnTo>
                <a:close/>
              </a:path>
              <a:path w="1045210" h="974090">
                <a:moveTo>
                  <a:pt x="281422" y="312420"/>
                </a:moveTo>
                <a:lnTo>
                  <a:pt x="263756" y="317500"/>
                </a:lnTo>
                <a:lnTo>
                  <a:pt x="245786" y="321310"/>
                </a:lnTo>
                <a:lnTo>
                  <a:pt x="227521" y="323850"/>
                </a:lnTo>
                <a:lnTo>
                  <a:pt x="208972" y="325120"/>
                </a:lnTo>
                <a:lnTo>
                  <a:pt x="279906" y="325120"/>
                </a:lnTo>
                <a:lnTo>
                  <a:pt x="280260" y="321310"/>
                </a:lnTo>
                <a:lnTo>
                  <a:pt x="281422" y="312420"/>
                </a:lnTo>
                <a:close/>
              </a:path>
              <a:path w="1045210" h="974090">
                <a:moveTo>
                  <a:pt x="977649" y="278130"/>
                </a:moveTo>
                <a:lnTo>
                  <a:pt x="973821" y="279400"/>
                </a:lnTo>
                <a:lnTo>
                  <a:pt x="968304" y="281940"/>
                </a:lnTo>
                <a:lnTo>
                  <a:pt x="961100" y="285750"/>
                </a:lnTo>
                <a:lnTo>
                  <a:pt x="952207" y="290830"/>
                </a:lnTo>
                <a:lnTo>
                  <a:pt x="941823" y="295910"/>
                </a:lnTo>
                <a:lnTo>
                  <a:pt x="930143" y="300990"/>
                </a:lnTo>
                <a:lnTo>
                  <a:pt x="917167" y="307340"/>
                </a:lnTo>
                <a:lnTo>
                  <a:pt x="902896" y="312420"/>
                </a:lnTo>
                <a:lnTo>
                  <a:pt x="887542" y="317500"/>
                </a:lnTo>
                <a:lnTo>
                  <a:pt x="871304" y="321310"/>
                </a:lnTo>
                <a:lnTo>
                  <a:pt x="854163" y="323850"/>
                </a:lnTo>
                <a:lnTo>
                  <a:pt x="836100" y="325120"/>
                </a:lnTo>
                <a:lnTo>
                  <a:pt x="1028368" y="325120"/>
                </a:lnTo>
                <a:lnTo>
                  <a:pt x="1000354" y="284480"/>
                </a:lnTo>
                <a:lnTo>
                  <a:pt x="989723" y="280670"/>
                </a:lnTo>
                <a:lnTo>
                  <a:pt x="977649" y="278130"/>
                </a:lnTo>
                <a:close/>
              </a:path>
              <a:path w="1045210" h="974090">
                <a:moveTo>
                  <a:pt x="208972" y="0"/>
                </a:moveTo>
                <a:lnTo>
                  <a:pt x="154895" y="10160"/>
                </a:lnTo>
                <a:lnTo>
                  <a:pt x="110519" y="40640"/>
                </a:lnTo>
                <a:lnTo>
                  <a:pt x="80532" y="85090"/>
                </a:lnTo>
                <a:lnTo>
                  <a:pt x="69622" y="138430"/>
                </a:lnTo>
                <a:lnTo>
                  <a:pt x="70995" y="157480"/>
                </a:lnTo>
                <a:lnTo>
                  <a:pt x="88677" y="209550"/>
                </a:lnTo>
                <a:lnTo>
                  <a:pt x="123820" y="248920"/>
                </a:lnTo>
                <a:lnTo>
                  <a:pt x="172002" y="273050"/>
                </a:lnTo>
                <a:lnTo>
                  <a:pt x="208972" y="278130"/>
                </a:lnTo>
                <a:lnTo>
                  <a:pt x="227914" y="276860"/>
                </a:lnTo>
                <a:lnTo>
                  <a:pt x="279223" y="259080"/>
                </a:lnTo>
                <a:lnTo>
                  <a:pt x="319137" y="224790"/>
                </a:lnTo>
                <a:lnTo>
                  <a:pt x="343349" y="176530"/>
                </a:lnTo>
                <a:lnTo>
                  <a:pt x="348322" y="138430"/>
                </a:lnTo>
                <a:lnTo>
                  <a:pt x="346965" y="120650"/>
                </a:lnTo>
                <a:lnTo>
                  <a:pt x="329268" y="68580"/>
                </a:lnTo>
                <a:lnTo>
                  <a:pt x="294124" y="29210"/>
                </a:lnTo>
                <a:lnTo>
                  <a:pt x="245943" y="5080"/>
                </a:lnTo>
                <a:lnTo>
                  <a:pt x="208972" y="0"/>
                </a:lnTo>
                <a:close/>
              </a:path>
              <a:path w="1045210" h="974090">
                <a:moveTo>
                  <a:pt x="836100" y="0"/>
                </a:moveTo>
                <a:lnTo>
                  <a:pt x="782023" y="10160"/>
                </a:lnTo>
                <a:lnTo>
                  <a:pt x="737647" y="40640"/>
                </a:lnTo>
                <a:lnTo>
                  <a:pt x="707615" y="85090"/>
                </a:lnTo>
                <a:lnTo>
                  <a:pt x="696750" y="138430"/>
                </a:lnTo>
                <a:lnTo>
                  <a:pt x="698108" y="157480"/>
                </a:lnTo>
                <a:lnTo>
                  <a:pt x="715804" y="209550"/>
                </a:lnTo>
                <a:lnTo>
                  <a:pt x="750948" y="248920"/>
                </a:lnTo>
                <a:lnTo>
                  <a:pt x="799129" y="273050"/>
                </a:lnTo>
                <a:lnTo>
                  <a:pt x="836100" y="278130"/>
                </a:lnTo>
                <a:lnTo>
                  <a:pt x="855042" y="276860"/>
                </a:lnTo>
                <a:lnTo>
                  <a:pt x="906351" y="259080"/>
                </a:lnTo>
                <a:lnTo>
                  <a:pt x="946264" y="224790"/>
                </a:lnTo>
                <a:lnTo>
                  <a:pt x="970438" y="176530"/>
                </a:lnTo>
                <a:lnTo>
                  <a:pt x="975450" y="138430"/>
                </a:lnTo>
                <a:lnTo>
                  <a:pt x="974077" y="120650"/>
                </a:lnTo>
                <a:lnTo>
                  <a:pt x="956395" y="68580"/>
                </a:lnTo>
                <a:lnTo>
                  <a:pt x="921252" y="29210"/>
                </a:lnTo>
                <a:lnTo>
                  <a:pt x="873071" y="5080"/>
                </a:lnTo>
                <a:lnTo>
                  <a:pt x="836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8" name="object 28"/>
          <p:cNvSpPr/>
          <p:nvPr/>
        </p:nvSpPr>
        <p:spPr>
          <a:xfrm>
            <a:off x="10176198" y="3216751"/>
            <a:ext cx="672282" cy="689994"/>
          </a:xfrm>
          <a:custGeom>
            <a:avLst/>
            <a:gdLst/>
            <a:ahLst/>
            <a:cxnLst/>
            <a:rect l="l" t="t" r="r" b="b"/>
            <a:pathLst>
              <a:path w="1108709" h="1137920">
                <a:moveTo>
                  <a:pt x="554049" y="0"/>
                </a:moveTo>
                <a:lnTo>
                  <a:pt x="503315" y="2540"/>
                </a:lnTo>
                <a:lnTo>
                  <a:pt x="454236" y="10160"/>
                </a:lnTo>
                <a:lnTo>
                  <a:pt x="406808" y="20320"/>
                </a:lnTo>
                <a:lnTo>
                  <a:pt x="361029" y="35560"/>
                </a:lnTo>
                <a:lnTo>
                  <a:pt x="316897" y="54610"/>
                </a:lnTo>
                <a:lnTo>
                  <a:pt x="274407" y="77470"/>
                </a:lnTo>
                <a:lnTo>
                  <a:pt x="234204" y="104140"/>
                </a:lnTo>
                <a:lnTo>
                  <a:pt x="196831" y="134620"/>
                </a:lnTo>
                <a:lnTo>
                  <a:pt x="162291" y="167640"/>
                </a:lnTo>
                <a:lnTo>
                  <a:pt x="130586" y="201930"/>
                </a:lnTo>
                <a:lnTo>
                  <a:pt x="101720" y="241300"/>
                </a:lnTo>
                <a:lnTo>
                  <a:pt x="75695" y="281940"/>
                </a:lnTo>
                <a:lnTo>
                  <a:pt x="53045" y="326390"/>
                </a:lnTo>
                <a:lnTo>
                  <a:pt x="34410" y="370840"/>
                </a:lnTo>
                <a:lnTo>
                  <a:pt x="19787" y="417830"/>
                </a:lnTo>
                <a:lnTo>
                  <a:pt x="9178" y="467360"/>
                </a:lnTo>
                <a:lnTo>
                  <a:pt x="2582" y="516890"/>
                </a:lnTo>
                <a:lnTo>
                  <a:pt x="0" y="568960"/>
                </a:lnTo>
                <a:lnTo>
                  <a:pt x="2582" y="621030"/>
                </a:lnTo>
                <a:lnTo>
                  <a:pt x="9178" y="671830"/>
                </a:lnTo>
                <a:lnTo>
                  <a:pt x="19787" y="720090"/>
                </a:lnTo>
                <a:lnTo>
                  <a:pt x="34410" y="767080"/>
                </a:lnTo>
                <a:lnTo>
                  <a:pt x="53045" y="812800"/>
                </a:lnTo>
                <a:lnTo>
                  <a:pt x="75695" y="855980"/>
                </a:lnTo>
                <a:lnTo>
                  <a:pt x="101720" y="897890"/>
                </a:lnTo>
                <a:lnTo>
                  <a:pt x="130586" y="935990"/>
                </a:lnTo>
                <a:lnTo>
                  <a:pt x="162291" y="971550"/>
                </a:lnTo>
                <a:lnTo>
                  <a:pt x="196831" y="1004570"/>
                </a:lnTo>
                <a:lnTo>
                  <a:pt x="234204" y="1033780"/>
                </a:lnTo>
                <a:lnTo>
                  <a:pt x="274407" y="1060450"/>
                </a:lnTo>
                <a:lnTo>
                  <a:pt x="316897" y="1084580"/>
                </a:lnTo>
                <a:lnTo>
                  <a:pt x="361029" y="1103630"/>
                </a:lnTo>
                <a:lnTo>
                  <a:pt x="406808" y="1117600"/>
                </a:lnTo>
                <a:lnTo>
                  <a:pt x="454236" y="1129030"/>
                </a:lnTo>
                <a:lnTo>
                  <a:pt x="503315" y="1135380"/>
                </a:lnTo>
                <a:lnTo>
                  <a:pt x="554049" y="1137920"/>
                </a:lnTo>
                <a:lnTo>
                  <a:pt x="604784" y="1135380"/>
                </a:lnTo>
                <a:lnTo>
                  <a:pt x="653863" y="1129030"/>
                </a:lnTo>
                <a:lnTo>
                  <a:pt x="701291" y="1117600"/>
                </a:lnTo>
                <a:lnTo>
                  <a:pt x="747070" y="1103630"/>
                </a:lnTo>
                <a:lnTo>
                  <a:pt x="791202" y="1084580"/>
                </a:lnTo>
                <a:lnTo>
                  <a:pt x="833692" y="1060450"/>
                </a:lnTo>
                <a:lnTo>
                  <a:pt x="858579" y="1043940"/>
                </a:lnTo>
                <a:lnTo>
                  <a:pt x="554049" y="1043940"/>
                </a:lnTo>
                <a:lnTo>
                  <a:pt x="503520" y="1040130"/>
                </a:lnTo>
                <a:lnTo>
                  <a:pt x="454955" y="1032510"/>
                </a:lnTo>
                <a:lnTo>
                  <a:pt x="408361" y="1019810"/>
                </a:lnTo>
                <a:lnTo>
                  <a:pt x="363741" y="1002030"/>
                </a:lnTo>
                <a:lnTo>
                  <a:pt x="321101" y="979170"/>
                </a:lnTo>
                <a:lnTo>
                  <a:pt x="281160" y="952500"/>
                </a:lnTo>
                <a:lnTo>
                  <a:pt x="244627" y="920750"/>
                </a:lnTo>
                <a:lnTo>
                  <a:pt x="211490" y="887730"/>
                </a:lnTo>
                <a:lnTo>
                  <a:pt x="181740" y="849630"/>
                </a:lnTo>
                <a:lnTo>
                  <a:pt x="155368" y="808990"/>
                </a:lnTo>
                <a:lnTo>
                  <a:pt x="133143" y="764540"/>
                </a:lnTo>
                <a:lnTo>
                  <a:pt x="115718" y="718820"/>
                </a:lnTo>
                <a:lnTo>
                  <a:pt x="103091" y="671830"/>
                </a:lnTo>
                <a:lnTo>
                  <a:pt x="95264" y="621030"/>
                </a:lnTo>
                <a:lnTo>
                  <a:pt x="92236" y="568960"/>
                </a:lnTo>
                <a:lnTo>
                  <a:pt x="95264" y="516890"/>
                </a:lnTo>
                <a:lnTo>
                  <a:pt x="103091" y="467360"/>
                </a:lnTo>
                <a:lnTo>
                  <a:pt x="115718" y="420370"/>
                </a:lnTo>
                <a:lnTo>
                  <a:pt x="133143" y="373380"/>
                </a:lnTo>
                <a:lnTo>
                  <a:pt x="155368" y="330200"/>
                </a:lnTo>
                <a:lnTo>
                  <a:pt x="181740" y="289560"/>
                </a:lnTo>
                <a:lnTo>
                  <a:pt x="211490" y="251460"/>
                </a:lnTo>
                <a:lnTo>
                  <a:pt x="244627" y="217170"/>
                </a:lnTo>
                <a:lnTo>
                  <a:pt x="281160" y="186690"/>
                </a:lnTo>
                <a:lnTo>
                  <a:pt x="321101" y="160020"/>
                </a:lnTo>
                <a:lnTo>
                  <a:pt x="363741" y="137160"/>
                </a:lnTo>
                <a:lnTo>
                  <a:pt x="408361" y="119380"/>
                </a:lnTo>
                <a:lnTo>
                  <a:pt x="454955" y="106680"/>
                </a:lnTo>
                <a:lnTo>
                  <a:pt x="503520" y="97790"/>
                </a:lnTo>
                <a:lnTo>
                  <a:pt x="554049" y="95250"/>
                </a:lnTo>
                <a:lnTo>
                  <a:pt x="860494" y="95250"/>
                </a:lnTo>
                <a:lnTo>
                  <a:pt x="833692" y="77470"/>
                </a:lnTo>
                <a:lnTo>
                  <a:pt x="791202" y="54610"/>
                </a:lnTo>
                <a:lnTo>
                  <a:pt x="747070" y="35560"/>
                </a:lnTo>
                <a:lnTo>
                  <a:pt x="701291" y="20320"/>
                </a:lnTo>
                <a:lnTo>
                  <a:pt x="653863" y="10160"/>
                </a:lnTo>
                <a:lnTo>
                  <a:pt x="604784" y="2540"/>
                </a:lnTo>
                <a:lnTo>
                  <a:pt x="554049" y="0"/>
                </a:lnTo>
                <a:close/>
              </a:path>
              <a:path w="1108709" h="1137920">
                <a:moveTo>
                  <a:pt x="860494" y="95250"/>
                </a:moveTo>
                <a:lnTo>
                  <a:pt x="554049" y="95250"/>
                </a:lnTo>
                <a:lnTo>
                  <a:pt x="604579" y="97790"/>
                </a:lnTo>
                <a:lnTo>
                  <a:pt x="653144" y="106680"/>
                </a:lnTo>
                <a:lnTo>
                  <a:pt x="699738" y="119380"/>
                </a:lnTo>
                <a:lnTo>
                  <a:pt x="744358" y="137160"/>
                </a:lnTo>
                <a:lnTo>
                  <a:pt x="786998" y="160020"/>
                </a:lnTo>
                <a:lnTo>
                  <a:pt x="826939" y="186690"/>
                </a:lnTo>
                <a:lnTo>
                  <a:pt x="863472" y="217170"/>
                </a:lnTo>
                <a:lnTo>
                  <a:pt x="896609" y="251460"/>
                </a:lnTo>
                <a:lnTo>
                  <a:pt x="926359" y="289560"/>
                </a:lnTo>
                <a:lnTo>
                  <a:pt x="952731" y="330200"/>
                </a:lnTo>
                <a:lnTo>
                  <a:pt x="974956" y="373380"/>
                </a:lnTo>
                <a:lnTo>
                  <a:pt x="992381" y="420370"/>
                </a:lnTo>
                <a:lnTo>
                  <a:pt x="1005008" y="467360"/>
                </a:lnTo>
                <a:lnTo>
                  <a:pt x="1012835" y="516890"/>
                </a:lnTo>
                <a:lnTo>
                  <a:pt x="1015863" y="568960"/>
                </a:lnTo>
                <a:lnTo>
                  <a:pt x="1012835" y="621030"/>
                </a:lnTo>
                <a:lnTo>
                  <a:pt x="1005008" y="671830"/>
                </a:lnTo>
                <a:lnTo>
                  <a:pt x="992381" y="718820"/>
                </a:lnTo>
                <a:lnTo>
                  <a:pt x="974956" y="764540"/>
                </a:lnTo>
                <a:lnTo>
                  <a:pt x="952731" y="808990"/>
                </a:lnTo>
                <a:lnTo>
                  <a:pt x="926359" y="849630"/>
                </a:lnTo>
                <a:lnTo>
                  <a:pt x="896609" y="887730"/>
                </a:lnTo>
                <a:lnTo>
                  <a:pt x="863472" y="920750"/>
                </a:lnTo>
                <a:lnTo>
                  <a:pt x="826939" y="952500"/>
                </a:lnTo>
                <a:lnTo>
                  <a:pt x="786998" y="979170"/>
                </a:lnTo>
                <a:lnTo>
                  <a:pt x="744358" y="1002030"/>
                </a:lnTo>
                <a:lnTo>
                  <a:pt x="699738" y="1019810"/>
                </a:lnTo>
                <a:lnTo>
                  <a:pt x="653144" y="1032510"/>
                </a:lnTo>
                <a:lnTo>
                  <a:pt x="604579" y="1040130"/>
                </a:lnTo>
                <a:lnTo>
                  <a:pt x="554049" y="1043940"/>
                </a:lnTo>
                <a:lnTo>
                  <a:pt x="858579" y="1043940"/>
                </a:lnTo>
                <a:lnTo>
                  <a:pt x="911268" y="1004570"/>
                </a:lnTo>
                <a:lnTo>
                  <a:pt x="945808" y="971550"/>
                </a:lnTo>
                <a:lnTo>
                  <a:pt x="977513" y="935990"/>
                </a:lnTo>
                <a:lnTo>
                  <a:pt x="1006379" y="897890"/>
                </a:lnTo>
                <a:lnTo>
                  <a:pt x="1032404" y="855980"/>
                </a:lnTo>
                <a:lnTo>
                  <a:pt x="1055054" y="812800"/>
                </a:lnTo>
                <a:lnTo>
                  <a:pt x="1073689" y="767080"/>
                </a:lnTo>
                <a:lnTo>
                  <a:pt x="1088312" y="720090"/>
                </a:lnTo>
                <a:lnTo>
                  <a:pt x="1098921" y="671830"/>
                </a:lnTo>
                <a:lnTo>
                  <a:pt x="1105517" y="621030"/>
                </a:lnTo>
                <a:lnTo>
                  <a:pt x="1108099" y="568960"/>
                </a:lnTo>
                <a:lnTo>
                  <a:pt x="1105517" y="516890"/>
                </a:lnTo>
                <a:lnTo>
                  <a:pt x="1098921" y="467360"/>
                </a:lnTo>
                <a:lnTo>
                  <a:pt x="1088312" y="417830"/>
                </a:lnTo>
                <a:lnTo>
                  <a:pt x="1073689" y="370840"/>
                </a:lnTo>
                <a:lnTo>
                  <a:pt x="1055054" y="326390"/>
                </a:lnTo>
                <a:lnTo>
                  <a:pt x="1032404" y="281940"/>
                </a:lnTo>
                <a:lnTo>
                  <a:pt x="1006379" y="241300"/>
                </a:lnTo>
                <a:lnTo>
                  <a:pt x="977513" y="201930"/>
                </a:lnTo>
                <a:lnTo>
                  <a:pt x="945808" y="167640"/>
                </a:lnTo>
                <a:lnTo>
                  <a:pt x="911268" y="134620"/>
                </a:lnTo>
                <a:lnTo>
                  <a:pt x="873895" y="104140"/>
                </a:lnTo>
                <a:lnTo>
                  <a:pt x="860494" y="95250"/>
                </a:lnTo>
                <a:close/>
              </a:path>
              <a:path w="1108709" h="1137920">
                <a:moveTo>
                  <a:pt x="554049" y="190500"/>
                </a:moveTo>
                <a:lnTo>
                  <a:pt x="503653" y="194310"/>
                </a:lnTo>
                <a:lnTo>
                  <a:pt x="455779" y="203200"/>
                </a:lnTo>
                <a:lnTo>
                  <a:pt x="410399" y="219710"/>
                </a:lnTo>
                <a:lnTo>
                  <a:pt x="367482" y="241300"/>
                </a:lnTo>
                <a:lnTo>
                  <a:pt x="328002" y="269240"/>
                </a:lnTo>
                <a:lnTo>
                  <a:pt x="292781" y="300990"/>
                </a:lnTo>
                <a:lnTo>
                  <a:pt x="261801" y="337820"/>
                </a:lnTo>
                <a:lnTo>
                  <a:pt x="235041" y="378460"/>
                </a:lnTo>
                <a:lnTo>
                  <a:pt x="213466" y="421640"/>
                </a:lnTo>
                <a:lnTo>
                  <a:pt x="197888" y="468630"/>
                </a:lnTo>
                <a:lnTo>
                  <a:pt x="188296" y="518160"/>
                </a:lnTo>
                <a:lnTo>
                  <a:pt x="184683" y="568960"/>
                </a:lnTo>
                <a:lnTo>
                  <a:pt x="188296" y="621030"/>
                </a:lnTo>
                <a:lnTo>
                  <a:pt x="197888" y="670560"/>
                </a:lnTo>
                <a:lnTo>
                  <a:pt x="213466" y="717550"/>
                </a:lnTo>
                <a:lnTo>
                  <a:pt x="235041" y="760730"/>
                </a:lnTo>
                <a:lnTo>
                  <a:pt x="261801" y="801370"/>
                </a:lnTo>
                <a:lnTo>
                  <a:pt x="292781" y="838200"/>
                </a:lnTo>
                <a:lnTo>
                  <a:pt x="328002" y="869950"/>
                </a:lnTo>
                <a:lnTo>
                  <a:pt x="367482" y="896620"/>
                </a:lnTo>
                <a:lnTo>
                  <a:pt x="410399" y="919480"/>
                </a:lnTo>
                <a:lnTo>
                  <a:pt x="455779" y="934720"/>
                </a:lnTo>
                <a:lnTo>
                  <a:pt x="503653" y="944880"/>
                </a:lnTo>
                <a:lnTo>
                  <a:pt x="554049" y="948690"/>
                </a:lnTo>
                <a:lnTo>
                  <a:pt x="604446" y="944880"/>
                </a:lnTo>
                <a:lnTo>
                  <a:pt x="652320" y="934720"/>
                </a:lnTo>
                <a:lnTo>
                  <a:pt x="697700" y="919480"/>
                </a:lnTo>
                <a:lnTo>
                  <a:pt x="740617" y="896620"/>
                </a:lnTo>
                <a:lnTo>
                  <a:pt x="780097" y="869950"/>
                </a:lnTo>
                <a:lnTo>
                  <a:pt x="797003" y="854710"/>
                </a:lnTo>
                <a:lnTo>
                  <a:pt x="554049" y="854710"/>
                </a:lnTo>
                <a:lnTo>
                  <a:pt x="516279" y="850900"/>
                </a:lnTo>
                <a:lnTo>
                  <a:pt x="446352" y="831850"/>
                </a:lnTo>
                <a:lnTo>
                  <a:pt x="384576" y="795020"/>
                </a:lnTo>
                <a:lnTo>
                  <a:pt x="334879" y="742950"/>
                </a:lnTo>
                <a:lnTo>
                  <a:pt x="298562" y="679450"/>
                </a:lnTo>
                <a:lnTo>
                  <a:pt x="279632" y="608330"/>
                </a:lnTo>
                <a:lnTo>
                  <a:pt x="276920" y="568960"/>
                </a:lnTo>
                <a:lnTo>
                  <a:pt x="279632" y="530860"/>
                </a:lnTo>
                <a:lnTo>
                  <a:pt x="298562" y="458470"/>
                </a:lnTo>
                <a:lnTo>
                  <a:pt x="334879" y="394970"/>
                </a:lnTo>
                <a:lnTo>
                  <a:pt x="384576" y="344170"/>
                </a:lnTo>
                <a:lnTo>
                  <a:pt x="446352" y="307340"/>
                </a:lnTo>
                <a:lnTo>
                  <a:pt x="516279" y="287020"/>
                </a:lnTo>
                <a:lnTo>
                  <a:pt x="554049" y="284480"/>
                </a:lnTo>
                <a:lnTo>
                  <a:pt x="797003" y="284480"/>
                </a:lnTo>
                <a:lnTo>
                  <a:pt x="780097" y="269240"/>
                </a:lnTo>
                <a:lnTo>
                  <a:pt x="740617" y="241300"/>
                </a:lnTo>
                <a:lnTo>
                  <a:pt x="697700" y="219710"/>
                </a:lnTo>
                <a:lnTo>
                  <a:pt x="652320" y="203200"/>
                </a:lnTo>
                <a:lnTo>
                  <a:pt x="604446" y="194310"/>
                </a:lnTo>
                <a:lnTo>
                  <a:pt x="554049" y="190500"/>
                </a:lnTo>
                <a:close/>
              </a:path>
              <a:path w="1108709" h="1137920">
                <a:moveTo>
                  <a:pt x="797003" y="284480"/>
                </a:moveTo>
                <a:lnTo>
                  <a:pt x="554049" y="284480"/>
                </a:lnTo>
                <a:lnTo>
                  <a:pt x="591820" y="287020"/>
                </a:lnTo>
                <a:lnTo>
                  <a:pt x="627716" y="294640"/>
                </a:lnTo>
                <a:lnTo>
                  <a:pt x="693923" y="323850"/>
                </a:lnTo>
                <a:lnTo>
                  <a:pt x="749961" y="368300"/>
                </a:lnTo>
                <a:lnTo>
                  <a:pt x="793279" y="425450"/>
                </a:lnTo>
                <a:lnTo>
                  <a:pt x="821259" y="494030"/>
                </a:lnTo>
                <a:lnTo>
                  <a:pt x="831179" y="568960"/>
                </a:lnTo>
                <a:lnTo>
                  <a:pt x="828467" y="608330"/>
                </a:lnTo>
                <a:lnTo>
                  <a:pt x="809537" y="679450"/>
                </a:lnTo>
                <a:lnTo>
                  <a:pt x="773220" y="742950"/>
                </a:lnTo>
                <a:lnTo>
                  <a:pt x="723522" y="795020"/>
                </a:lnTo>
                <a:lnTo>
                  <a:pt x="661747" y="831850"/>
                </a:lnTo>
                <a:lnTo>
                  <a:pt x="591820" y="850900"/>
                </a:lnTo>
                <a:lnTo>
                  <a:pt x="554049" y="854710"/>
                </a:lnTo>
                <a:lnTo>
                  <a:pt x="797003" y="854710"/>
                </a:lnTo>
                <a:lnTo>
                  <a:pt x="846298" y="801370"/>
                </a:lnTo>
                <a:lnTo>
                  <a:pt x="873057" y="760730"/>
                </a:lnTo>
                <a:lnTo>
                  <a:pt x="894633" y="717550"/>
                </a:lnTo>
                <a:lnTo>
                  <a:pt x="910211" y="670560"/>
                </a:lnTo>
                <a:lnTo>
                  <a:pt x="919803" y="621030"/>
                </a:lnTo>
                <a:lnTo>
                  <a:pt x="923416" y="568960"/>
                </a:lnTo>
                <a:lnTo>
                  <a:pt x="919803" y="518160"/>
                </a:lnTo>
                <a:lnTo>
                  <a:pt x="910211" y="468630"/>
                </a:lnTo>
                <a:lnTo>
                  <a:pt x="894633" y="421640"/>
                </a:lnTo>
                <a:lnTo>
                  <a:pt x="873057" y="378460"/>
                </a:lnTo>
                <a:lnTo>
                  <a:pt x="846298" y="337820"/>
                </a:lnTo>
                <a:lnTo>
                  <a:pt x="815318" y="300990"/>
                </a:lnTo>
                <a:lnTo>
                  <a:pt x="797003" y="284480"/>
                </a:lnTo>
                <a:close/>
              </a:path>
              <a:path w="1108709" h="1137920">
                <a:moveTo>
                  <a:pt x="554049" y="379730"/>
                </a:moveTo>
                <a:lnTo>
                  <a:pt x="505039" y="386080"/>
                </a:lnTo>
                <a:lnTo>
                  <a:pt x="460975" y="405130"/>
                </a:lnTo>
                <a:lnTo>
                  <a:pt x="423507" y="435610"/>
                </a:lnTo>
                <a:lnTo>
                  <a:pt x="394598" y="473710"/>
                </a:lnTo>
                <a:lnTo>
                  <a:pt x="375936" y="519430"/>
                </a:lnTo>
                <a:lnTo>
                  <a:pt x="369366" y="568960"/>
                </a:lnTo>
                <a:lnTo>
                  <a:pt x="371130" y="595630"/>
                </a:lnTo>
                <a:lnTo>
                  <a:pt x="383765" y="642620"/>
                </a:lnTo>
                <a:lnTo>
                  <a:pt x="407987" y="685800"/>
                </a:lnTo>
                <a:lnTo>
                  <a:pt x="441166" y="718820"/>
                </a:lnTo>
                <a:lnTo>
                  <a:pt x="482393" y="744220"/>
                </a:lnTo>
                <a:lnTo>
                  <a:pt x="528921" y="756920"/>
                </a:lnTo>
                <a:lnTo>
                  <a:pt x="554049" y="759460"/>
                </a:lnTo>
                <a:lnTo>
                  <a:pt x="579178" y="756920"/>
                </a:lnTo>
                <a:lnTo>
                  <a:pt x="625706" y="744220"/>
                </a:lnTo>
                <a:lnTo>
                  <a:pt x="666933" y="718820"/>
                </a:lnTo>
                <a:lnTo>
                  <a:pt x="700112" y="685800"/>
                </a:lnTo>
                <a:lnTo>
                  <a:pt x="724334" y="642620"/>
                </a:lnTo>
                <a:lnTo>
                  <a:pt x="736969" y="595630"/>
                </a:lnTo>
                <a:lnTo>
                  <a:pt x="738733" y="568960"/>
                </a:lnTo>
                <a:lnTo>
                  <a:pt x="736969" y="543560"/>
                </a:lnTo>
                <a:lnTo>
                  <a:pt x="724334" y="495300"/>
                </a:lnTo>
                <a:lnTo>
                  <a:pt x="700112" y="453390"/>
                </a:lnTo>
                <a:lnTo>
                  <a:pt x="666933" y="419100"/>
                </a:lnTo>
                <a:lnTo>
                  <a:pt x="625706" y="394970"/>
                </a:lnTo>
                <a:lnTo>
                  <a:pt x="579178" y="381000"/>
                </a:lnTo>
                <a:lnTo>
                  <a:pt x="554049" y="379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DD9681-90EB-4C3F-B065-B7916A1C331E}"/>
              </a:ext>
            </a:extLst>
          </p:cNvPr>
          <p:cNvSpPr/>
          <p:nvPr/>
        </p:nvSpPr>
        <p:spPr>
          <a:xfrm>
            <a:off x="1623790" y="836712"/>
            <a:ext cx="8863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Quelques chiffres &amp; infos sur le DCF challenge</a:t>
            </a:r>
            <a:endParaRPr lang="fr-F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Au centre de la SAE : le respect de la RSE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11449272" cy="487089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fr-FR" sz="2400" b="1" dirty="0"/>
              <a:t>Sensibilisation à la transition écologique </a:t>
            </a:r>
            <a:r>
              <a:rPr lang="fr-FR" sz="2400" dirty="0"/>
              <a:t>(</a:t>
            </a:r>
            <a:r>
              <a:rPr lang="fr-FR" sz="2400" dirty="0">
                <a:hlinkClick r:id="rId3"/>
              </a:rPr>
              <a:t>https://ecole-universitaire-paris</a:t>
            </a:r>
          </a:p>
          <a:p>
            <a:pPr>
              <a:buNone/>
            </a:pPr>
            <a:r>
              <a:rPr lang="fr-FR" sz="2400" dirty="0">
                <a:hlinkClick r:id="rId3"/>
              </a:rPr>
              <a:t>saclay.fr/</a:t>
            </a:r>
            <a:r>
              <a:rPr lang="fr-FR" sz="2400" dirty="0" err="1">
                <a:hlinkClick r:id="rId3"/>
              </a:rPr>
              <a:t>actualites</a:t>
            </a:r>
            <a:r>
              <a:rPr lang="fr-FR" sz="2400" dirty="0">
                <a:hlinkClick r:id="rId3"/>
              </a:rPr>
              <a:t>/la-transition </a:t>
            </a:r>
            <a:r>
              <a:rPr lang="fr-FR" sz="2400" dirty="0" err="1">
                <a:hlinkClick r:id="rId3"/>
              </a:rPr>
              <a:t>ecologique</a:t>
            </a:r>
            <a:r>
              <a:rPr lang="fr-FR" sz="2400" dirty="0">
                <a:hlinkClick r:id="rId3"/>
              </a:rPr>
              <a:t>-au-</a:t>
            </a:r>
            <a:r>
              <a:rPr lang="fr-FR" sz="2400" dirty="0" err="1">
                <a:hlinkClick r:id="rId3"/>
              </a:rPr>
              <a:t>coeur</a:t>
            </a:r>
            <a:r>
              <a:rPr lang="fr-FR" sz="2400" dirty="0">
                <a:hlinkClick r:id="rId3"/>
              </a:rPr>
              <a:t>-de-la-formation-</a:t>
            </a:r>
            <a:r>
              <a:rPr lang="fr-FR" sz="2400" dirty="0" err="1">
                <a:hlinkClick r:id="rId3"/>
              </a:rPr>
              <a:t>etudiante</a:t>
            </a:r>
            <a:r>
              <a:rPr lang="fr-FR" sz="2400" dirty="0"/>
              <a:t>)</a:t>
            </a: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dirty="0"/>
              <a:t>Formation en distanciel et en autonomie grâce à un SPOC (</a:t>
            </a:r>
            <a:r>
              <a:rPr lang="fr-FR" sz="2400" dirty="0" err="1"/>
              <a:t>small</a:t>
            </a:r>
            <a:r>
              <a:rPr lang="fr-FR" sz="2400" dirty="0"/>
              <a:t> </a:t>
            </a:r>
            <a:r>
              <a:rPr lang="fr-FR" sz="2400" dirty="0" err="1"/>
              <a:t>private</a:t>
            </a:r>
            <a:r>
              <a:rPr lang="fr-FR" sz="2400" dirty="0"/>
              <a:t> online</a:t>
            </a:r>
          </a:p>
          <a:p>
            <a:pPr>
              <a:buNone/>
            </a:pPr>
            <a:r>
              <a:rPr lang="fr-FR" sz="2400" dirty="0"/>
              <a:t>course) avec vidéos, documents à lire et questionnaires formatifs.</a:t>
            </a: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Cette formation a été intégré à la SAE du S5. Vous devez être sensibilisé et intégrer</a:t>
            </a:r>
          </a:p>
          <a:p>
            <a:pPr>
              <a:buNone/>
            </a:pPr>
            <a:r>
              <a:rPr lang="fr-FR" sz="2400" dirty="0">
                <a:sym typeface="Proxima Nova"/>
              </a:rPr>
              <a:t>ces aspects dans le développement de votre stratégie commerciale.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Ce SPOC fera l’objet d’une évaluation intégrée qui comptera pour 15% de la note</a:t>
            </a:r>
          </a:p>
          <a:p>
            <a:pPr>
              <a:buNone/>
            </a:pPr>
            <a:r>
              <a:rPr lang="fr-FR" sz="2400" dirty="0">
                <a:sym typeface="Proxima Nova"/>
              </a:rPr>
              <a:t>de la SAE.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230" y="282093"/>
            <a:ext cx="396858" cy="3671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450" y="1972284"/>
            <a:ext cx="2811316" cy="30472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82426" y="3928075"/>
            <a:ext cx="1142803" cy="254512"/>
          </a:xfrm>
          <a:custGeom>
            <a:avLst/>
            <a:gdLst/>
            <a:ahLst/>
            <a:cxnLst/>
            <a:rect l="l" t="t" r="r" b="b"/>
            <a:pathLst>
              <a:path w="1884680" h="419734">
                <a:moveTo>
                  <a:pt x="1884523" y="0"/>
                </a:moveTo>
                <a:lnTo>
                  <a:pt x="0" y="0"/>
                </a:lnTo>
                <a:lnTo>
                  <a:pt x="0" y="419620"/>
                </a:lnTo>
                <a:lnTo>
                  <a:pt x="1884523" y="419620"/>
                </a:lnTo>
                <a:lnTo>
                  <a:pt x="1884523" y="0"/>
                </a:lnTo>
                <a:close/>
              </a:path>
            </a:pathLst>
          </a:custGeom>
          <a:solidFill>
            <a:srgbClr val="180F2A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" name="object 5"/>
          <p:cNvSpPr txBox="1"/>
          <p:nvPr/>
        </p:nvSpPr>
        <p:spPr>
          <a:xfrm>
            <a:off x="644804" y="3965004"/>
            <a:ext cx="625307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PT</a:t>
            </a:r>
            <a:r>
              <a:rPr sz="100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MBRE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1861" y="3924802"/>
            <a:ext cx="1149349" cy="261058"/>
            <a:chOff x="2509813" y="6472339"/>
            <a:chExt cx="1895475" cy="430530"/>
          </a:xfrm>
        </p:grpSpPr>
        <p:sp>
          <p:nvSpPr>
            <p:cNvPr id="7" name="object 7"/>
            <p:cNvSpPr/>
            <p:nvPr/>
          </p:nvSpPr>
          <p:spPr>
            <a:xfrm>
              <a:off x="2515211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8" name="object 8"/>
            <p:cNvSpPr/>
            <p:nvPr/>
          </p:nvSpPr>
          <p:spPr>
            <a:xfrm>
              <a:off x="2515211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50107" y="3965004"/>
            <a:ext cx="499784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12" dirty="0">
                <a:solidFill>
                  <a:srgbClr val="FFFFFF"/>
                </a:solidFill>
                <a:latin typeface="Calibri"/>
                <a:cs typeface="Calibri"/>
              </a:rPr>
              <a:t>OCTOBRE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4570" y="3924802"/>
            <a:ext cx="1149349" cy="261058"/>
            <a:chOff x="4394337" y="6472339"/>
            <a:chExt cx="1895475" cy="430530"/>
          </a:xfrm>
        </p:grpSpPr>
        <p:sp>
          <p:nvSpPr>
            <p:cNvPr id="11" name="object 11"/>
            <p:cNvSpPr/>
            <p:nvPr/>
          </p:nvSpPr>
          <p:spPr>
            <a:xfrm>
              <a:off x="4399734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9734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35110" y="3965004"/>
            <a:ext cx="613756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NOVEMBRE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07278" y="3924802"/>
            <a:ext cx="1149349" cy="261058"/>
            <a:chOff x="6278861" y="6472339"/>
            <a:chExt cx="1895475" cy="430530"/>
          </a:xfrm>
        </p:grpSpPr>
        <p:sp>
          <p:nvSpPr>
            <p:cNvPr id="15" name="object 15"/>
            <p:cNvSpPr/>
            <p:nvPr/>
          </p:nvSpPr>
          <p:spPr>
            <a:xfrm>
              <a:off x="6284258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4258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93180" y="3965004"/>
            <a:ext cx="584107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DÉCEMBRE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49986" y="3924802"/>
            <a:ext cx="1149349" cy="261058"/>
            <a:chOff x="8163384" y="6472339"/>
            <a:chExt cx="1895475" cy="430530"/>
          </a:xfrm>
        </p:grpSpPr>
        <p:sp>
          <p:nvSpPr>
            <p:cNvPr id="19" name="object 19"/>
            <p:cNvSpPr/>
            <p:nvPr/>
          </p:nvSpPr>
          <p:spPr>
            <a:xfrm>
              <a:off x="8168782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20" name="object 20"/>
            <p:cNvSpPr/>
            <p:nvPr/>
          </p:nvSpPr>
          <p:spPr>
            <a:xfrm>
              <a:off x="8168782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10673" y="3965004"/>
            <a:ext cx="436637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2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001" spc="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92695" y="3924802"/>
            <a:ext cx="1149349" cy="261058"/>
            <a:chOff x="10047908" y="6472339"/>
            <a:chExt cx="1895475" cy="430530"/>
          </a:xfrm>
        </p:grpSpPr>
        <p:sp>
          <p:nvSpPr>
            <p:cNvPr id="23" name="object 23"/>
            <p:cNvSpPr/>
            <p:nvPr/>
          </p:nvSpPr>
          <p:spPr>
            <a:xfrm>
              <a:off x="10053305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53305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79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455096" y="3965004"/>
            <a:ext cx="431246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FÉVRIER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35403" y="3924802"/>
            <a:ext cx="1149349" cy="261058"/>
            <a:chOff x="11932432" y="6472339"/>
            <a:chExt cx="1895475" cy="430530"/>
          </a:xfrm>
        </p:grpSpPr>
        <p:sp>
          <p:nvSpPr>
            <p:cNvPr id="27" name="object 27"/>
            <p:cNvSpPr/>
            <p:nvPr/>
          </p:nvSpPr>
          <p:spPr>
            <a:xfrm>
              <a:off x="11937829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37829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657352" y="3965004"/>
            <a:ext cx="314193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00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78112" y="3924802"/>
            <a:ext cx="1149349" cy="261058"/>
            <a:chOff x="13816956" y="6472339"/>
            <a:chExt cx="1895475" cy="430530"/>
          </a:xfrm>
        </p:grpSpPr>
        <p:sp>
          <p:nvSpPr>
            <p:cNvPr id="31" name="object 31"/>
            <p:cNvSpPr/>
            <p:nvPr/>
          </p:nvSpPr>
          <p:spPr>
            <a:xfrm>
              <a:off x="13822354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822354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806345" y="3965004"/>
            <a:ext cx="300332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5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VRIL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520820" y="3924802"/>
            <a:ext cx="1149349" cy="261058"/>
            <a:chOff x="15701480" y="6472339"/>
            <a:chExt cx="1895475" cy="430530"/>
          </a:xfrm>
        </p:grpSpPr>
        <p:sp>
          <p:nvSpPr>
            <p:cNvPr id="35" name="object 35"/>
            <p:cNvSpPr/>
            <p:nvPr/>
          </p:nvSpPr>
          <p:spPr>
            <a:xfrm>
              <a:off x="15706877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5706877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988794" y="3965004"/>
            <a:ext cx="221014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MAI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663528" y="3924802"/>
            <a:ext cx="1149349" cy="261058"/>
            <a:chOff x="17586004" y="6472339"/>
            <a:chExt cx="1895475" cy="430530"/>
          </a:xfrm>
        </p:grpSpPr>
        <p:sp>
          <p:nvSpPr>
            <p:cNvPr id="39" name="object 39"/>
            <p:cNvSpPr/>
            <p:nvPr/>
          </p:nvSpPr>
          <p:spPr>
            <a:xfrm>
              <a:off x="17591401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1884523" y="0"/>
                  </a:moveTo>
                  <a:lnTo>
                    <a:pt x="0" y="0"/>
                  </a:lnTo>
                  <a:lnTo>
                    <a:pt x="0" y="419620"/>
                  </a:lnTo>
                  <a:lnTo>
                    <a:pt x="1884523" y="419620"/>
                  </a:lnTo>
                  <a:lnTo>
                    <a:pt x="1884523" y="0"/>
                  </a:lnTo>
                  <a:close/>
                </a:path>
              </a:pathLst>
            </a:custGeom>
            <a:solidFill>
              <a:srgbClr val="180F2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91401" y="6477736"/>
              <a:ext cx="1884680" cy="419734"/>
            </a:xfrm>
            <a:custGeom>
              <a:avLst/>
              <a:gdLst/>
              <a:ahLst/>
              <a:cxnLst/>
              <a:rect l="l" t="t" r="r" b="b"/>
              <a:pathLst>
                <a:path w="1884680" h="419734">
                  <a:moveTo>
                    <a:pt x="0" y="419620"/>
                  </a:moveTo>
                  <a:lnTo>
                    <a:pt x="1884523" y="419620"/>
                  </a:lnTo>
                  <a:lnTo>
                    <a:pt x="1884523" y="0"/>
                  </a:lnTo>
                  <a:lnTo>
                    <a:pt x="0" y="0"/>
                  </a:lnTo>
                  <a:lnTo>
                    <a:pt x="0" y="419620"/>
                  </a:lnTo>
                  <a:close/>
                </a:path>
              </a:pathLst>
            </a:custGeom>
            <a:ln w="10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1120964" y="3965004"/>
            <a:ext cx="241806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spc="-9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001" spc="-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1" spc="-3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525135" y="3789427"/>
            <a:ext cx="10284457" cy="533282"/>
            <a:chOff x="2515211" y="6249080"/>
            <a:chExt cx="16960850" cy="879475"/>
          </a:xfrm>
        </p:grpSpPr>
        <p:sp>
          <p:nvSpPr>
            <p:cNvPr id="43" name="object 43"/>
            <p:cNvSpPr/>
            <p:nvPr/>
          </p:nvSpPr>
          <p:spPr>
            <a:xfrm>
              <a:off x="2515211" y="6249080"/>
              <a:ext cx="5654040" cy="208915"/>
            </a:xfrm>
            <a:custGeom>
              <a:avLst/>
              <a:gdLst/>
              <a:ahLst/>
              <a:cxnLst/>
              <a:rect l="l" t="t" r="r" b="b"/>
              <a:pathLst>
                <a:path w="5654040" h="208914">
                  <a:moveTo>
                    <a:pt x="5653571" y="0"/>
                  </a:moveTo>
                  <a:lnTo>
                    <a:pt x="0" y="0"/>
                  </a:lnTo>
                  <a:lnTo>
                    <a:pt x="0" y="208553"/>
                  </a:lnTo>
                  <a:lnTo>
                    <a:pt x="5653571" y="208553"/>
                  </a:lnTo>
                  <a:lnTo>
                    <a:pt x="5653571" y="0"/>
                  </a:lnTo>
                  <a:close/>
                </a:path>
              </a:pathLst>
            </a:custGeom>
            <a:solidFill>
              <a:srgbClr val="20F8E9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44" name="object 44"/>
            <p:cNvSpPr/>
            <p:nvPr/>
          </p:nvSpPr>
          <p:spPr>
            <a:xfrm>
              <a:off x="4399734" y="6917458"/>
              <a:ext cx="7538720" cy="211454"/>
            </a:xfrm>
            <a:custGeom>
              <a:avLst/>
              <a:gdLst/>
              <a:ahLst/>
              <a:cxnLst/>
              <a:rect l="l" t="t" r="r" b="b"/>
              <a:pathLst>
                <a:path w="7538720" h="211454">
                  <a:moveTo>
                    <a:pt x="7538095" y="0"/>
                  </a:moveTo>
                  <a:lnTo>
                    <a:pt x="0" y="0"/>
                  </a:lnTo>
                  <a:lnTo>
                    <a:pt x="0" y="211066"/>
                  </a:lnTo>
                  <a:lnTo>
                    <a:pt x="7538095" y="211066"/>
                  </a:lnTo>
                  <a:lnTo>
                    <a:pt x="7538095" y="0"/>
                  </a:lnTo>
                  <a:close/>
                </a:path>
              </a:pathLst>
            </a:custGeom>
            <a:solidFill>
              <a:srgbClr val="0F0EFA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53295" y="6249088"/>
              <a:ext cx="9422765" cy="879475"/>
            </a:xfrm>
            <a:custGeom>
              <a:avLst/>
              <a:gdLst/>
              <a:ahLst/>
              <a:cxnLst/>
              <a:rect l="l" t="t" r="r" b="b"/>
              <a:pathLst>
                <a:path w="9422765" h="879475">
                  <a:moveTo>
                    <a:pt x="7538098" y="0"/>
                  </a:moveTo>
                  <a:lnTo>
                    <a:pt x="0" y="0"/>
                  </a:lnTo>
                  <a:lnTo>
                    <a:pt x="0" y="208546"/>
                  </a:lnTo>
                  <a:lnTo>
                    <a:pt x="7538098" y="208546"/>
                  </a:lnTo>
                  <a:lnTo>
                    <a:pt x="7538098" y="0"/>
                  </a:lnTo>
                  <a:close/>
                </a:path>
                <a:path w="9422765" h="879475">
                  <a:moveTo>
                    <a:pt x="9422625" y="668375"/>
                  </a:moveTo>
                  <a:lnTo>
                    <a:pt x="5653570" y="668375"/>
                  </a:lnTo>
                  <a:lnTo>
                    <a:pt x="5653570" y="879449"/>
                  </a:lnTo>
                  <a:lnTo>
                    <a:pt x="9422625" y="879449"/>
                  </a:lnTo>
                  <a:lnTo>
                    <a:pt x="9422625" y="668375"/>
                  </a:lnTo>
                  <a:close/>
                </a:path>
              </a:pathLst>
            </a:custGeom>
            <a:solidFill>
              <a:srgbClr val="A912FF"/>
            </a:solidFill>
          </p:spPr>
          <p:txBody>
            <a:bodyPr wrap="square" lIns="0" tIns="0" rIns="0" bIns="0" rtlCol="0"/>
            <a:lstStyle/>
            <a:p>
              <a:endParaRPr sz="1152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683590" y="3192171"/>
            <a:ext cx="475526" cy="477066"/>
            <a:chOff x="2776531" y="5264103"/>
            <a:chExt cx="784225" cy="786765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6531" y="5264103"/>
              <a:ext cx="783961" cy="78647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4526" y="5362098"/>
              <a:ext cx="587971" cy="587971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240705" y="3320516"/>
            <a:ext cx="877509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243" dirty="0">
                <a:solidFill>
                  <a:srgbClr val="20F8E9"/>
                </a:solidFill>
                <a:latin typeface="Calibri"/>
                <a:cs typeface="Calibri"/>
              </a:rPr>
              <a:t>Serious</a:t>
            </a:r>
            <a:r>
              <a:rPr sz="1243" spc="-27" dirty="0">
                <a:solidFill>
                  <a:srgbClr val="20F8E9"/>
                </a:solidFill>
                <a:latin typeface="Calibri"/>
                <a:cs typeface="Calibri"/>
              </a:rPr>
              <a:t> </a:t>
            </a:r>
            <a:r>
              <a:rPr sz="1243" spc="-6" dirty="0">
                <a:solidFill>
                  <a:srgbClr val="20F8E9"/>
                </a:solidFill>
                <a:latin typeface="Calibri"/>
                <a:cs typeface="Calibri"/>
              </a:rPr>
              <a:t>game</a:t>
            </a:r>
            <a:endParaRPr sz="1243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826298" y="4443056"/>
            <a:ext cx="475526" cy="475526"/>
            <a:chOff x="4661055" y="7327028"/>
            <a:chExt cx="784225" cy="78422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1055" y="7327028"/>
              <a:ext cx="783961" cy="78396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050" y="7425023"/>
              <a:ext cx="587971" cy="58797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3383540" y="4571400"/>
            <a:ext cx="2592484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243" dirty="0">
                <a:solidFill>
                  <a:srgbClr val="0F0EFA"/>
                </a:solidFill>
                <a:latin typeface="Calibri"/>
                <a:cs typeface="Calibri"/>
              </a:rPr>
              <a:t>Plan</a:t>
            </a:r>
            <a:r>
              <a:rPr sz="1243" spc="-9" dirty="0">
                <a:solidFill>
                  <a:srgbClr val="0F0EFA"/>
                </a:solidFill>
                <a:latin typeface="Calibri"/>
                <a:cs typeface="Calibri"/>
              </a:rPr>
              <a:t> </a:t>
            </a:r>
            <a:r>
              <a:rPr sz="1243" spc="3" dirty="0">
                <a:solidFill>
                  <a:srgbClr val="0F0EFA"/>
                </a:solidFill>
                <a:latin typeface="Calibri"/>
                <a:cs typeface="Calibri"/>
              </a:rPr>
              <a:t>de</a:t>
            </a:r>
            <a:r>
              <a:rPr sz="1243" spc="-9" dirty="0">
                <a:solidFill>
                  <a:srgbClr val="0F0EFA"/>
                </a:solidFill>
                <a:latin typeface="Calibri"/>
                <a:cs typeface="Calibri"/>
              </a:rPr>
              <a:t> </a:t>
            </a:r>
            <a:r>
              <a:rPr sz="1243" dirty="0">
                <a:solidFill>
                  <a:srgbClr val="0F0EFA"/>
                </a:solidFill>
                <a:latin typeface="Calibri"/>
                <a:cs typeface="Calibri"/>
              </a:rPr>
              <a:t>développement</a:t>
            </a:r>
            <a:r>
              <a:rPr sz="1243" spc="-6" dirty="0">
                <a:solidFill>
                  <a:srgbClr val="0F0EFA"/>
                </a:solidFill>
                <a:latin typeface="Calibri"/>
                <a:cs typeface="Calibri"/>
              </a:rPr>
              <a:t> </a:t>
            </a:r>
            <a:r>
              <a:rPr sz="1243" spc="-3" dirty="0">
                <a:solidFill>
                  <a:srgbClr val="0F0EFA"/>
                </a:solidFill>
                <a:latin typeface="Calibri"/>
                <a:cs typeface="Calibri"/>
              </a:rPr>
              <a:t>(cas </a:t>
            </a:r>
            <a:r>
              <a:rPr sz="1243" dirty="0">
                <a:solidFill>
                  <a:srgbClr val="0F0EFA"/>
                </a:solidFill>
                <a:latin typeface="Calibri"/>
                <a:cs typeface="Calibri"/>
              </a:rPr>
              <a:t>partenaire)</a:t>
            </a:r>
            <a:endParaRPr sz="1243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254423" y="3192171"/>
            <a:ext cx="475526" cy="477066"/>
            <a:chOff x="10314626" y="5264103"/>
            <a:chExt cx="784225" cy="786765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4626" y="5264103"/>
              <a:ext cx="783961" cy="78647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2622" y="5362098"/>
              <a:ext cx="587971" cy="587971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812109" y="3320516"/>
            <a:ext cx="1806615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243" dirty="0">
                <a:solidFill>
                  <a:srgbClr val="A912FF"/>
                </a:solidFill>
                <a:latin typeface="Calibri"/>
                <a:cs typeface="Calibri"/>
              </a:rPr>
              <a:t>Finales</a:t>
            </a:r>
            <a:r>
              <a:rPr sz="1243" spc="-6" dirty="0">
                <a:solidFill>
                  <a:srgbClr val="A912FF"/>
                </a:solidFill>
                <a:latin typeface="Calibri"/>
                <a:cs typeface="Calibri"/>
              </a:rPr>
              <a:t> </a:t>
            </a:r>
            <a:r>
              <a:rPr sz="1243" dirty="0">
                <a:solidFill>
                  <a:srgbClr val="A912FF"/>
                </a:solidFill>
                <a:latin typeface="Calibri"/>
                <a:cs typeface="Calibri"/>
              </a:rPr>
              <a:t>locales</a:t>
            </a:r>
            <a:r>
              <a:rPr sz="1243" spc="-6" dirty="0">
                <a:solidFill>
                  <a:srgbClr val="A912FF"/>
                </a:solidFill>
                <a:latin typeface="Calibri"/>
                <a:cs typeface="Calibri"/>
              </a:rPr>
              <a:t> </a:t>
            </a:r>
            <a:r>
              <a:rPr sz="1243" spc="-3" dirty="0">
                <a:solidFill>
                  <a:srgbClr val="A912FF"/>
                </a:solidFill>
                <a:latin typeface="Calibri"/>
                <a:cs typeface="Calibri"/>
              </a:rPr>
              <a:t>et </a:t>
            </a:r>
            <a:r>
              <a:rPr sz="1243" dirty="0">
                <a:solidFill>
                  <a:srgbClr val="A912FF"/>
                </a:solidFill>
                <a:latin typeface="Calibri"/>
                <a:cs typeface="Calibri"/>
              </a:rPr>
              <a:t>régionales</a:t>
            </a:r>
            <a:endParaRPr sz="1243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6889" y="5555292"/>
            <a:ext cx="952593" cy="128218"/>
          </a:xfrm>
          <a:custGeom>
            <a:avLst/>
            <a:gdLst/>
            <a:ahLst/>
            <a:cxnLst/>
            <a:rect l="l" t="t" r="r" b="b"/>
            <a:pathLst>
              <a:path w="1570989" h="211454">
                <a:moveTo>
                  <a:pt x="1570436" y="0"/>
                </a:moveTo>
                <a:lnTo>
                  <a:pt x="0" y="0"/>
                </a:lnTo>
                <a:lnTo>
                  <a:pt x="0" y="211066"/>
                </a:lnTo>
                <a:lnTo>
                  <a:pt x="1570436" y="211066"/>
                </a:lnTo>
                <a:lnTo>
                  <a:pt x="1570436" y="0"/>
                </a:lnTo>
                <a:close/>
              </a:path>
            </a:pathLst>
          </a:custGeom>
          <a:solidFill>
            <a:srgbClr val="20F8E9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9" name="object 59"/>
          <p:cNvSpPr/>
          <p:nvPr/>
        </p:nvSpPr>
        <p:spPr>
          <a:xfrm>
            <a:off x="476889" y="5744219"/>
            <a:ext cx="952593" cy="128218"/>
          </a:xfrm>
          <a:custGeom>
            <a:avLst/>
            <a:gdLst/>
            <a:ahLst/>
            <a:cxnLst/>
            <a:rect l="l" t="t" r="r" b="b"/>
            <a:pathLst>
              <a:path w="1570989" h="211454">
                <a:moveTo>
                  <a:pt x="1570436" y="0"/>
                </a:moveTo>
                <a:lnTo>
                  <a:pt x="0" y="0"/>
                </a:lnTo>
                <a:lnTo>
                  <a:pt x="0" y="211066"/>
                </a:lnTo>
                <a:lnTo>
                  <a:pt x="1570436" y="211066"/>
                </a:lnTo>
                <a:lnTo>
                  <a:pt x="1570436" y="0"/>
                </a:lnTo>
                <a:close/>
              </a:path>
            </a:pathLst>
          </a:custGeom>
          <a:solidFill>
            <a:srgbClr val="0F0EFA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60" name="object 60"/>
          <p:cNvSpPr/>
          <p:nvPr/>
        </p:nvSpPr>
        <p:spPr>
          <a:xfrm>
            <a:off x="476889" y="5933147"/>
            <a:ext cx="952593" cy="128218"/>
          </a:xfrm>
          <a:custGeom>
            <a:avLst/>
            <a:gdLst/>
            <a:ahLst/>
            <a:cxnLst/>
            <a:rect l="l" t="t" r="r" b="b"/>
            <a:pathLst>
              <a:path w="1570989" h="211454">
                <a:moveTo>
                  <a:pt x="1570436" y="0"/>
                </a:moveTo>
                <a:lnTo>
                  <a:pt x="0" y="0"/>
                </a:lnTo>
                <a:lnTo>
                  <a:pt x="0" y="211066"/>
                </a:lnTo>
                <a:lnTo>
                  <a:pt x="1570436" y="211066"/>
                </a:lnTo>
                <a:lnTo>
                  <a:pt x="1570436" y="0"/>
                </a:lnTo>
                <a:close/>
              </a:path>
            </a:pathLst>
          </a:custGeom>
          <a:solidFill>
            <a:srgbClr val="A912FF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61" name="object 61"/>
          <p:cNvSpPr txBox="1"/>
          <p:nvPr/>
        </p:nvSpPr>
        <p:spPr>
          <a:xfrm>
            <a:off x="1613865" y="5491560"/>
            <a:ext cx="4138041" cy="58216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608401">
              <a:lnSpc>
                <a:spcPct val="124000"/>
              </a:lnSpc>
              <a:spcBef>
                <a:spcPts val="61"/>
              </a:spcBef>
            </a:pPr>
            <a:r>
              <a:rPr sz="1001" spc="-6" dirty="0">
                <a:latin typeface="Calibri"/>
                <a:cs typeface="Calibri"/>
              </a:rPr>
              <a:t>Étudiants,</a:t>
            </a:r>
            <a:r>
              <a:rPr sz="1001" spc="9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alternants,</a:t>
            </a:r>
            <a:r>
              <a:rPr sz="1001" spc="36" dirty="0">
                <a:latin typeface="Calibri"/>
                <a:cs typeface="Calibri"/>
              </a:rPr>
              <a:t> </a:t>
            </a:r>
            <a:r>
              <a:rPr sz="1001" spc="-9" dirty="0">
                <a:latin typeface="Calibri"/>
                <a:cs typeface="Calibri"/>
              </a:rPr>
              <a:t>stagiaires</a:t>
            </a:r>
            <a:r>
              <a:rPr sz="1001" spc="45" dirty="0">
                <a:latin typeface="Calibri"/>
                <a:cs typeface="Calibri"/>
              </a:rPr>
              <a:t> </a:t>
            </a:r>
            <a:r>
              <a:rPr sz="1001" spc="-3" dirty="0">
                <a:latin typeface="Calibri"/>
                <a:cs typeface="Calibri"/>
              </a:rPr>
              <a:t>de</a:t>
            </a:r>
            <a:r>
              <a:rPr sz="1001" spc="3" dirty="0">
                <a:latin typeface="Calibri"/>
                <a:cs typeface="Calibri"/>
              </a:rPr>
              <a:t> </a:t>
            </a:r>
            <a:r>
              <a:rPr sz="1001" spc="-3" dirty="0">
                <a:latin typeface="Calibri"/>
                <a:cs typeface="Calibri"/>
              </a:rPr>
              <a:t>la</a:t>
            </a:r>
            <a:r>
              <a:rPr sz="1001" spc="15" dirty="0">
                <a:latin typeface="Calibri"/>
                <a:cs typeface="Calibri"/>
              </a:rPr>
              <a:t> </a:t>
            </a:r>
            <a:r>
              <a:rPr sz="1001" spc="-9" dirty="0">
                <a:latin typeface="Calibri"/>
                <a:cs typeface="Calibri"/>
              </a:rPr>
              <a:t>formation</a:t>
            </a:r>
            <a:r>
              <a:rPr sz="1001" spc="39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continue</a:t>
            </a:r>
            <a:r>
              <a:rPr sz="1001" spc="6" dirty="0">
                <a:latin typeface="Calibri"/>
                <a:cs typeface="Calibri"/>
              </a:rPr>
              <a:t> </a:t>
            </a:r>
            <a:r>
              <a:rPr sz="1001" spc="-9" dirty="0">
                <a:latin typeface="Calibri"/>
                <a:cs typeface="Calibri"/>
              </a:rPr>
              <a:t>volontaires </a:t>
            </a:r>
            <a:r>
              <a:rPr sz="1001" spc="-218" dirty="0">
                <a:latin typeface="Calibri"/>
                <a:cs typeface="Calibri"/>
              </a:rPr>
              <a:t> </a:t>
            </a:r>
            <a:r>
              <a:rPr sz="1001" spc="-24" dirty="0">
                <a:latin typeface="Calibri"/>
                <a:cs typeface="Calibri"/>
              </a:rPr>
              <a:t>Tous</a:t>
            </a:r>
            <a:r>
              <a:rPr sz="1001" spc="-12" dirty="0">
                <a:latin typeface="Calibri"/>
                <a:cs typeface="Calibri"/>
              </a:rPr>
              <a:t> </a:t>
            </a:r>
            <a:r>
              <a:rPr sz="1001" spc="-3" dirty="0">
                <a:latin typeface="Calibri"/>
                <a:cs typeface="Calibri"/>
              </a:rPr>
              <a:t>les</a:t>
            </a:r>
            <a:r>
              <a:rPr sz="1001" spc="15" dirty="0">
                <a:latin typeface="Calibri"/>
                <a:cs typeface="Calibri"/>
              </a:rPr>
              <a:t> </a:t>
            </a:r>
            <a:r>
              <a:rPr sz="1001" spc="-3" dirty="0">
                <a:latin typeface="Calibri"/>
                <a:cs typeface="Calibri"/>
              </a:rPr>
              <a:t>participants</a:t>
            </a:r>
            <a:endParaRPr sz="1001">
              <a:latin typeface="Calibri"/>
              <a:cs typeface="Calibri"/>
            </a:endParaRPr>
          </a:p>
          <a:p>
            <a:pPr marL="7701">
              <a:spcBef>
                <a:spcPts val="288"/>
              </a:spcBef>
            </a:pPr>
            <a:r>
              <a:rPr sz="1001" spc="-6" dirty="0">
                <a:latin typeface="Calibri"/>
                <a:cs typeface="Calibri"/>
              </a:rPr>
              <a:t>Uniquement</a:t>
            </a:r>
            <a:r>
              <a:rPr sz="1001" spc="27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les</a:t>
            </a:r>
            <a:r>
              <a:rPr sz="1001" spc="24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finalistes</a:t>
            </a:r>
            <a:r>
              <a:rPr sz="1001" spc="33" dirty="0">
                <a:latin typeface="Calibri"/>
                <a:cs typeface="Calibri"/>
              </a:rPr>
              <a:t> </a:t>
            </a:r>
            <a:r>
              <a:rPr sz="1001" spc="-3" dirty="0">
                <a:latin typeface="Calibri"/>
                <a:cs typeface="Calibri"/>
              </a:rPr>
              <a:t>par</a:t>
            </a:r>
            <a:r>
              <a:rPr sz="1001" spc="3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établissement,</a:t>
            </a:r>
            <a:r>
              <a:rPr sz="1001" spc="58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les</a:t>
            </a:r>
            <a:r>
              <a:rPr sz="1001" spc="12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lauréats</a:t>
            </a:r>
            <a:r>
              <a:rPr sz="1001" spc="24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locaux</a:t>
            </a:r>
            <a:r>
              <a:rPr sz="1001" spc="18" dirty="0">
                <a:latin typeface="Calibri"/>
                <a:cs typeface="Calibri"/>
              </a:rPr>
              <a:t> </a:t>
            </a:r>
            <a:r>
              <a:rPr sz="1001" spc="-6" dirty="0">
                <a:latin typeface="Calibri"/>
                <a:cs typeface="Calibri"/>
              </a:rPr>
              <a:t>et/ou régionaux</a:t>
            </a:r>
            <a:endParaRPr sz="1001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682548" y="4443056"/>
            <a:ext cx="475526" cy="475526"/>
            <a:chOff x="15968197" y="7327028"/>
            <a:chExt cx="784225" cy="784225"/>
          </a:xfrm>
        </p:grpSpPr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68197" y="7327028"/>
              <a:ext cx="783961" cy="78396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6192" y="7425023"/>
              <a:ext cx="587971" cy="587971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9682548" y="4982415"/>
            <a:ext cx="475526" cy="477066"/>
            <a:chOff x="15968197" y="8216524"/>
            <a:chExt cx="784225" cy="786765"/>
          </a:xfrm>
        </p:grpSpPr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68197" y="8216524"/>
              <a:ext cx="783961" cy="78647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66192" y="8314519"/>
              <a:ext cx="587971" cy="587971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0240742" y="4798418"/>
            <a:ext cx="1042692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243" dirty="0">
                <a:solidFill>
                  <a:srgbClr val="A912FF"/>
                </a:solidFill>
                <a:latin typeface="Calibri"/>
                <a:cs typeface="Calibri"/>
              </a:rPr>
              <a:t>Finale</a:t>
            </a:r>
            <a:r>
              <a:rPr sz="1243" spc="-27" dirty="0">
                <a:solidFill>
                  <a:srgbClr val="A912FF"/>
                </a:solidFill>
                <a:latin typeface="Calibri"/>
                <a:cs typeface="Calibri"/>
              </a:rPr>
              <a:t> </a:t>
            </a:r>
            <a:r>
              <a:rPr sz="1243" dirty="0">
                <a:solidFill>
                  <a:srgbClr val="A912FF"/>
                </a:solidFill>
                <a:latin typeface="Calibri"/>
                <a:cs typeface="Calibri"/>
              </a:rPr>
              <a:t>nationale</a:t>
            </a:r>
            <a:endParaRPr sz="1243">
              <a:latin typeface="Calibri"/>
              <a:cs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A81E3AB-7981-4C14-87FD-F429E6F470E1}"/>
              </a:ext>
            </a:extLst>
          </p:cNvPr>
          <p:cNvSpPr/>
          <p:nvPr/>
        </p:nvSpPr>
        <p:spPr>
          <a:xfrm>
            <a:off x="1743011" y="790186"/>
            <a:ext cx="7998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temps forts du concours DCF</a:t>
            </a:r>
            <a:endParaRPr lang="fr-F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La progression en formation initiale (FI) / les dates clés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427596"/>
            <a:ext cx="11809312" cy="5374951"/>
          </a:xfrm>
        </p:spPr>
        <p:txBody>
          <a:bodyPr>
            <a:noAutofit/>
          </a:bodyPr>
          <a:lstStyle/>
          <a:p>
            <a:r>
              <a:rPr lang="fr-FR" sz="2000" dirty="0"/>
              <a:t>9 septembre : présentation de la SAE et du concours DCF</a:t>
            </a:r>
          </a:p>
          <a:p>
            <a:endParaRPr lang="fr-FR" sz="2000" dirty="0"/>
          </a:p>
          <a:p>
            <a:r>
              <a:rPr lang="fr-FR" sz="2000" dirty="0"/>
              <a:t>A partir du 23 septembre : séances ponctuelles (</a:t>
            </a:r>
            <a:r>
              <a:rPr lang="fr-FR" sz="2000" dirty="0" err="1"/>
              <a:t>cf</a:t>
            </a:r>
            <a:r>
              <a:rPr lang="fr-FR" sz="2000" dirty="0"/>
              <a:t> planning de la SAE) les lundi de </a:t>
            </a:r>
            <a:r>
              <a:rPr lang="fr-FR" sz="2000" dirty="0">
                <a:solidFill>
                  <a:srgbClr val="FF0000"/>
                </a:solidFill>
              </a:rPr>
              <a:t>?</a:t>
            </a:r>
            <a:r>
              <a:rPr lang="fr-FR" sz="2000" dirty="0"/>
              <a:t> (jusqu’au 18/11).</a:t>
            </a:r>
          </a:p>
          <a:p>
            <a:pPr marL="109728" indent="0">
              <a:buNone/>
            </a:pPr>
            <a:endParaRPr lang="fr-FR" sz="2000" dirty="0"/>
          </a:p>
          <a:p>
            <a:r>
              <a:rPr lang="fr-FR" sz="2000" dirty="0"/>
              <a:t>16,17 et 18 octobre : </a:t>
            </a:r>
            <a:r>
              <a:rPr lang="fr-FR" sz="2000" b="1" dirty="0"/>
              <a:t>premier moment fort (3 jours)</a:t>
            </a:r>
          </a:p>
          <a:p>
            <a:pPr marL="109728" indent="0">
              <a:buNone/>
            </a:pPr>
            <a:r>
              <a:rPr lang="fr-FR" sz="2000" dirty="0"/>
              <a:t>16 &amp; 17 : préparation et travail sur le cas 2023 du concours DCF  (le cas CELESTE) avec l’appui de Mr </a:t>
            </a:r>
            <a:r>
              <a:rPr lang="fr-FR" sz="2000" dirty="0" err="1"/>
              <a:t>Montalban</a:t>
            </a:r>
            <a:r>
              <a:rPr lang="fr-FR" sz="2000" dirty="0"/>
              <a:t>. Réalisation en groupe de 4 étudiants du plan de développement commercial.</a:t>
            </a:r>
          </a:p>
          <a:p>
            <a:pPr marL="109728" indent="0">
              <a:buNone/>
            </a:pPr>
            <a:r>
              <a:rPr lang="fr-FR" sz="2000" dirty="0"/>
              <a:t>Le 18, présentation en groupe à l’oral du plan de développement commercial (soutenance de 20mn).</a:t>
            </a:r>
          </a:p>
          <a:p>
            <a:pPr marL="109728" indent="0">
              <a:buNone/>
            </a:pPr>
            <a:endParaRPr lang="fr-FR" sz="2000" dirty="0"/>
          </a:p>
          <a:p>
            <a:r>
              <a:rPr lang="fr-FR" sz="2000" dirty="0"/>
              <a:t>20 et 21 novembre : </a:t>
            </a:r>
            <a:r>
              <a:rPr lang="fr-FR" sz="2000" b="1" dirty="0"/>
              <a:t>deuxième moment fort (2 jours)</a:t>
            </a:r>
          </a:p>
          <a:p>
            <a:pPr marL="109728" indent="0">
              <a:buNone/>
            </a:pPr>
            <a:r>
              <a:rPr lang="fr-FR" sz="2000" dirty="0"/>
              <a:t>    Préparation </a:t>
            </a:r>
            <a:r>
              <a:rPr lang="fr-FR" sz="2000" u="sng" dirty="0"/>
              <a:t>en binôme </a:t>
            </a:r>
            <a:r>
              <a:rPr lang="fr-FR" sz="2000" dirty="0"/>
              <a:t>du cas partenaire avec Mr Rousset.</a:t>
            </a:r>
          </a:p>
          <a:p>
            <a:endParaRPr lang="fr-FR" sz="2000" dirty="0"/>
          </a:p>
          <a:p>
            <a:r>
              <a:rPr lang="fr-FR" sz="2000" dirty="0"/>
              <a:t>11 décembre : soutenances du plan de développement commercial (concours DCF 2024/25).</a:t>
            </a:r>
          </a:p>
          <a:p>
            <a:pPr marL="109728" indent="0">
              <a:buNone/>
            </a:pPr>
            <a:r>
              <a:rPr lang="fr-FR" sz="2000" dirty="0"/>
              <a:t>    Soutenance en binôme / 20mn / support de 20 diapositives maximum.</a:t>
            </a:r>
          </a:p>
          <a:p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livrables attendus / les dates clés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196752"/>
            <a:ext cx="11809312" cy="5605795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fr-FR" sz="2400" dirty="0"/>
          </a:p>
          <a:p>
            <a:r>
              <a:rPr lang="fr-FR" sz="2200" dirty="0"/>
              <a:t>Présentation orale du cas partenaire CELESTE (présentation orale de 20mn)</a:t>
            </a:r>
          </a:p>
          <a:p>
            <a:pPr marL="109728" indent="0">
              <a:buNone/>
            </a:pPr>
            <a:r>
              <a:rPr lang="fr-FR" sz="2200" dirty="0"/>
              <a:t>Date : 18 octobre</a:t>
            </a:r>
          </a:p>
          <a:p>
            <a:pPr marL="109728" indent="0">
              <a:buNone/>
            </a:pPr>
            <a:r>
              <a:rPr lang="fr-FR" sz="2200" dirty="0"/>
              <a:t>Coefficient : 0,25</a:t>
            </a:r>
          </a:p>
          <a:p>
            <a:pPr marL="109728" indent="0">
              <a:buNone/>
            </a:pPr>
            <a:endParaRPr lang="fr-FR" sz="2200" dirty="0"/>
          </a:p>
          <a:p>
            <a:r>
              <a:rPr lang="fr-FR" sz="2200" dirty="0"/>
              <a:t>Travaux et évaluations liés au SPOC</a:t>
            </a:r>
          </a:p>
          <a:p>
            <a:pPr marL="109728" indent="0">
              <a:buNone/>
            </a:pPr>
            <a:r>
              <a:rPr lang="fr-FR" sz="2200" dirty="0"/>
              <a:t>Coefficient : 0,15</a:t>
            </a:r>
          </a:p>
          <a:p>
            <a:pPr marL="109728" indent="0">
              <a:buNone/>
            </a:pPr>
            <a:endParaRPr lang="fr-FR" sz="2200" dirty="0"/>
          </a:p>
          <a:p>
            <a:r>
              <a:rPr lang="fr-FR" sz="2200" dirty="0"/>
              <a:t>Livrable spécifique LVB</a:t>
            </a:r>
          </a:p>
          <a:p>
            <a:pPr marL="109728" indent="0">
              <a:buNone/>
            </a:pPr>
            <a:r>
              <a:rPr lang="fr-FR" sz="2200" dirty="0"/>
              <a:t>Coefficient 0,15</a:t>
            </a:r>
          </a:p>
          <a:p>
            <a:pPr marL="109728" indent="0">
              <a:buNone/>
            </a:pPr>
            <a:endParaRPr lang="fr-FR" sz="2200" dirty="0"/>
          </a:p>
          <a:p>
            <a:r>
              <a:rPr lang="fr-FR" sz="2200" dirty="0"/>
              <a:t>Une soutenance orale avec support du plan de développement commercial du cas partenaire </a:t>
            </a:r>
          </a:p>
          <a:p>
            <a:pPr marL="109728" indent="0">
              <a:buNone/>
            </a:pPr>
            <a:r>
              <a:rPr lang="fr-FR" sz="2200" dirty="0"/>
              <a:t>Date : 11 décembre</a:t>
            </a:r>
          </a:p>
          <a:p>
            <a:pPr marL="109728" indent="0">
              <a:buNone/>
            </a:pPr>
            <a:r>
              <a:rPr lang="fr-FR" sz="2200" dirty="0"/>
              <a:t>Coefficient : 0,45</a:t>
            </a:r>
          </a:p>
          <a:p>
            <a:endParaRPr lang="fr-FR" sz="2400" dirty="0"/>
          </a:p>
          <a:p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4;p40"/>
          <p:cNvPicPr preferRelativeResize="0"/>
          <p:nvPr/>
        </p:nvPicPr>
        <p:blipFill rotWithShape="1">
          <a:blip r:embed="rId3" cstate="print">
            <a:alphaModFix/>
          </a:blip>
          <a:srcRect t="6611" b="13445"/>
          <a:stretch/>
        </p:blipFill>
        <p:spPr>
          <a:xfrm>
            <a:off x="3214886" y="1844824"/>
            <a:ext cx="8676900" cy="46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5411" name="Google Shape;5411;p61"/>
          <p:cNvSpPr txBox="1">
            <a:spLocks noGrp="1"/>
          </p:cNvSpPr>
          <p:nvPr>
            <p:ph type="title"/>
          </p:nvPr>
        </p:nvSpPr>
        <p:spPr>
          <a:xfrm>
            <a:off x="1270670" y="3356992"/>
            <a:ext cx="942131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r>
              <a:rPr lang="es" sz="4400" dirty="0">
                <a:solidFill>
                  <a:schemeClr val="accent6">
                    <a:lumMod val="75000"/>
                  </a:schemeClr>
                </a:solidFill>
                <a:sym typeface="Proxima Nova"/>
              </a:rPr>
              <a:t>Merci pour votre écoute !</a:t>
            </a:r>
            <a:endParaRPr lang="fr-FR" sz="4400" dirty="0">
              <a:solidFill>
                <a:schemeClr val="accent6">
                  <a:lumMod val="75000"/>
                </a:schemeClr>
              </a:solidFill>
              <a:sym typeface="Proxima Nova"/>
            </a:endParaRPr>
          </a:p>
        </p:txBody>
      </p:sp>
      <p:sp>
        <p:nvSpPr>
          <p:cNvPr id="5412" name="Google Shape;5412;p61"/>
          <p:cNvSpPr txBox="1">
            <a:spLocks noGrp="1"/>
          </p:cNvSpPr>
          <p:nvPr>
            <p:ph type="body" idx="1"/>
          </p:nvPr>
        </p:nvSpPr>
        <p:spPr>
          <a:xfrm>
            <a:off x="6777517" y="3304933"/>
            <a:ext cx="4850569" cy="2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608</Words>
  <Application>Microsoft Office PowerPoint</Application>
  <PresentationFormat>Personnalisé</PresentationFormat>
  <Paragraphs>128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9</vt:i4>
      </vt:variant>
    </vt:vector>
  </HeadingPairs>
  <TitlesOfParts>
    <vt:vector size="29" baseType="lpstr">
      <vt:lpstr>Anton</vt:lpstr>
      <vt:lpstr>Arial</vt:lpstr>
      <vt:lpstr>Calibri</vt:lpstr>
      <vt:lpstr>Georgia</vt:lpstr>
      <vt:lpstr>Lucida Sans Unicode</vt:lpstr>
      <vt:lpstr>Nanum Gothic</vt:lpstr>
      <vt:lpstr>Proxima Nova</vt:lpstr>
      <vt:lpstr>Proxima Nova Semibold</vt:lpstr>
      <vt:lpstr>Roboto</vt:lpstr>
      <vt:lpstr>Times New Roman</vt:lpstr>
      <vt:lpstr>Trebuchet MS</vt:lpstr>
      <vt:lpstr>Verdana</vt:lpstr>
      <vt:lpstr>Wingdings</vt:lpstr>
      <vt:lpstr>Wingdings 2</vt:lpstr>
      <vt:lpstr>1_Office Theme</vt:lpstr>
      <vt:lpstr>Patient Care Breakthrough by Slidesgo</vt:lpstr>
      <vt:lpstr>Slidesgo Final Pages</vt:lpstr>
      <vt:lpstr>1_Patient Care Breakthrough by Slidesgo</vt:lpstr>
      <vt:lpstr>1_Slidesgo Final Pages</vt:lpstr>
      <vt:lpstr>Urbain</vt:lpstr>
      <vt:lpstr>Présentation de la SAE « Mise en œuvre et pilotage de la stratégie client d’une entreprise »</vt:lpstr>
      <vt:lpstr>Les objectifs de la SAE</vt:lpstr>
      <vt:lpstr>Au centre de la SAE : le DCF challenge</vt:lpstr>
      <vt:lpstr>Présentation PowerPoint</vt:lpstr>
      <vt:lpstr>Au centre de la SAE : le respect de la RSE</vt:lpstr>
      <vt:lpstr>Présentation PowerPoint</vt:lpstr>
      <vt:lpstr>La progression en formation initiale (FI) / les dates clés</vt:lpstr>
      <vt:lpstr>Les livrables attendus / les dates clés</vt:lpstr>
      <vt:lpstr>Merci pour votre écoute !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/ Export  A guide to successful international trade</dc:title>
  <dc:creator>Alice Bourrouet</dc:creator>
  <cp:lastModifiedBy>Tanguy Hemmet</cp:lastModifiedBy>
  <cp:revision>973</cp:revision>
  <dcterms:created xsi:type="dcterms:W3CDTF">2015-03-19T19:44:34Z</dcterms:created>
  <dcterms:modified xsi:type="dcterms:W3CDTF">2024-08-28T10:16:39Z</dcterms:modified>
</cp:coreProperties>
</file>