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66" r:id="rId11"/>
    <p:sldId id="267" r:id="rId12"/>
    <p:sldId id="268" r:id="rId13"/>
    <p:sldId id="273" r:id="rId14"/>
    <p:sldId id="270" r:id="rId15"/>
    <p:sldId id="274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Raleway" panose="020B0003030101060003" pitchFamily="34" charset="0"/>
      <p:regular r:id="rId22"/>
      <p:bold r:id="rId23"/>
      <p:italic r:id="rId24"/>
      <p:boldItalic r:id="rId25"/>
    </p:embeddedFont>
    <p:embeddedFont>
      <p:font typeface="Raleway Black" panose="020B0604020202020204" charset="0"/>
      <p:bold r:id="rId26"/>
      <p:boldItalic r:id="rId27"/>
    </p:embeddedFont>
    <p:embeddedFont>
      <p:font typeface="Raleway ExtraBold" panose="020B0604020202020204" charset="0"/>
      <p:bold r:id="rId28"/>
      <p:boldItalic r:id="rId29"/>
    </p:embeddedFont>
    <p:embeddedFont>
      <p:font typeface="Raleway Medium" panose="020B060402020202020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guy Hemmet" initials="TH" lastIdx="1" clrIdx="0">
    <p:extLst>
      <p:ext uri="{19B8F6BF-5375-455C-9EA6-DF929625EA0E}">
        <p15:presenceInfo xmlns:p15="http://schemas.microsoft.com/office/powerpoint/2012/main" userId="S-1-5-21-747297464-3559334963-3189168801-350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06f8d3a0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06f8d3a0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06f8d3a0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06f8d3a0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06f8d3a0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e06f8d3a0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06f8d3a0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e06f8d3a0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00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06f8d3a0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06f8d3a0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06f8d3a0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06f8d3a0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13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6921cfe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36921cfe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06f8d3a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06f8d3a0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06f8d3a0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06f8d3a0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06f8d3a0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06f8d3a0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06f8d3a0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06f8d3a0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06f8d3a0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06f8d3a0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06f8d3a0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06f8d3a0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53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06f8d3a0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06f8d3a0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1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Black"/>
              <a:buNone/>
              <a:defRPr sz="52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600" y="106400"/>
            <a:ext cx="28575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116700" y="4703025"/>
            <a:ext cx="8950200" cy="353700"/>
          </a:xfrm>
          <a:prstGeom prst="rect">
            <a:avLst/>
          </a:prstGeom>
          <a:solidFill>
            <a:srgbClr val="6D003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7201" y="85725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57201" y="1687068"/>
            <a:ext cx="8229600" cy="3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586543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5257805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174745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1" y="85725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1" y="1687069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 rtl="0">
              <a:spcBef>
                <a:spcPts val="20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648205" y="1687069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 rtl="0">
              <a:spcBef>
                <a:spcPts val="20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586543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5257805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174745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 Black"/>
              <a:buNone/>
              <a:defRPr sz="36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600" y="106400"/>
            <a:ext cx="28575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116700" y="4703025"/>
            <a:ext cx="8950200" cy="353700"/>
          </a:xfrm>
          <a:prstGeom prst="rect">
            <a:avLst/>
          </a:prstGeom>
          <a:solidFill>
            <a:srgbClr val="6D003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ut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102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 Black"/>
              <a:buNone/>
              <a:defRPr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93875"/>
            <a:ext cx="8520600" cy="29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600" y="106400"/>
            <a:ext cx="28575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116700" y="4703025"/>
            <a:ext cx="8950200" cy="353700"/>
          </a:xfrm>
          <a:prstGeom prst="rect">
            <a:avLst/>
          </a:prstGeom>
          <a:solidFill>
            <a:srgbClr val="6D003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e-universitaire-paris-saclay.fr/actualites/la-transition-ecologique-au-coeur-de-la-formation-etudian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50423" y="3030710"/>
            <a:ext cx="8938200" cy="153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95250" dir="52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Responsable de la SAE: </a:t>
            </a:r>
            <a:endParaRPr sz="1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98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 Tanguy Hemmet / Bureau 313 </a:t>
            </a:r>
            <a:endParaRPr sz="1800" dirty="0">
              <a:solidFill>
                <a:srgbClr val="98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98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 Julien Grière / Bureau 206</a:t>
            </a:r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98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 Carole Picinali (FA) / Bureau 313</a:t>
            </a:r>
            <a:endParaRPr sz="1800" dirty="0">
              <a:solidFill>
                <a:srgbClr val="98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98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 tanguy.hemmet@universite-paris-saclay.fr</a:t>
            </a:r>
            <a:endParaRPr sz="1800" dirty="0">
              <a:solidFill>
                <a:srgbClr val="98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-73925" y="1001368"/>
            <a:ext cx="5662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>
                <a:solidFill>
                  <a:srgbClr val="3F6E8C"/>
                </a:solidFill>
                <a:latin typeface="Raleway Black"/>
                <a:ea typeface="Raleway Black"/>
                <a:cs typeface="Raleway Black"/>
                <a:sym typeface="Raleway Black"/>
              </a:rPr>
              <a:t>Présentation de la SAE « Développement d’un projet digital »</a:t>
            </a:r>
            <a:endParaRPr sz="3200" dirty="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18605" t="7748" r="18454" b="8118"/>
          <a:stretch/>
        </p:blipFill>
        <p:spPr>
          <a:xfrm>
            <a:off x="5588875" y="252341"/>
            <a:ext cx="3499748" cy="259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57452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/>
              <a:t>Progression de la SAE - Dates clés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147224"/>
            <a:ext cx="8520600" cy="3516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365760" lvl="0" indent="-2484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Présentation de la SAE </a:t>
            </a:r>
            <a:r>
              <a:rPr lang="fr" sz="2400" dirty="0">
                <a:solidFill>
                  <a:schemeClr val="dk1"/>
                </a:solidFill>
                <a:latin typeface="Raleway"/>
                <a:sym typeface="Raleway"/>
              </a:rPr>
              <a:t>le 9 septembre  </a:t>
            </a:r>
          </a:p>
          <a:p>
            <a:pPr marL="117348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None/>
            </a:pPr>
            <a:endParaRPr lang="fr"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484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 dirty="0">
                <a:solidFill>
                  <a:schemeClr val="dk1"/>
                </a:solidFill>
                <a:latin typeface="Raleway"/>
                <a:sym typeface="Raleway"/>
              </a:rPr>
              <a:t>A partir </a:t>
            </a:r>
            <a:r>
              <a:rPr lang="fr-FR" sz="2400" dirty="0">
                <a:solidFill>
                  <a:schemeClr val="dk1"/>
                </a:solidFill>
                <a:latin typeface="Raleway"/>
                <a:sym typeface="Raleway"/>
              </a:rPr>
              <a:t>de la semaine du 9 </a:t>
            </a:r>
            <a:r>
              <a:rPr lang="fr" sz="2400" dirty="0">
                <a:solidFill>
                  <a:schemeClr val="dk1"/>
                </a:solidFill>
                <a:latin typeface="Raleway"/>
                <a:sym typeface="Raleway"/>
              </a:rPr>
              <a:t>septembre : démarrage des séances de 2h/semaine (</a:t>
            </a:r>
            <a:r>
              <a:rPr lang="fr-FR" sz="2400" dirty="0">
                <a:solidFill>
                  <a:schemeClr val="dk1"/>
                </a:solidFill>
                <a:latin typeface="Raleway"/>
                <a:sym typeface="Raleway"/>
              </a:rPr>
              <a:t>8 séances de 2H / </a:t>
            </a:r>
            <a:r>
              <a:rPr lang="fr-FR" sz="2400" dirty="0" err="1">
                <a:solidFill>
                  <a:schemeClr val="dk1"/>
                </a:solidFill>
                <a:latin typeface="Raleway"/>
                <a:sym typeface="Raleway"/>
              </a:rPr>
              <a:t>cf</a:t>
            </a:r>
            <a:r>
              <a:rPr lang="fr-FR" sz="2400" dirty="0">
                <a:solidFill>
                  <a:schemeClr val="dk1"/>
                </a:solidFill>
                <a:latin typeface="Raleway"/>
                <a:sym typeface="Raleway"/>
              </a:rPr>
              <a:t> planning)</a:t>
            </a:r>
            <a:endParaRPr sz="2400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" sz="2400" dirty="0">
                <a:solidFill>
                  <a:schemeClr val="dk1"/>
                </a:solidFill>
                <a:latin typeface="Raleway"/>
                <a:sym typeface="Raleway"/>
              </a:rPr>
              <a:t>    	</a:t>
            </a:r>
            <a:r>
              <a:rPr lang="fr-FR" sz="2400" dirty="0">
                <a:solidFill>
                  <a:schemeClr val="dk1"/>
                </a:solidFill>
                <a:latin typeface="Raleway"/>
                <a:sym typeface="Raleway"/>
              </a:rPr>
              <a:t>TD4 : séance le mercredi de 15H à 17H</a:t>
            </a: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Raleway"/>
                <a:sym typeface="Raleway"/>
              </a:rPr>
              <a:t>    	TD3 : séance le vendredi de 8H à 10H</a:t>
            </a:r>
            <a:endParaRPr sz="2400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109728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484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16, 17 &amp; 18 octobre : premier moment fort (3 jours)</a:t>
            </a:r>
            <a:endParaRPr sz="2800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1036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484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 &amp; 21 novembre : deuxième moment fort (2 jours)</a:t>
            </a:r>
            <a:endParaRPr sz="2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1036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484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11 décembre : </a:t>
            </a:r>
            <a:r>
              <a:rPr lang="fr-FR" sz="2400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Présentation des soutenances de 15mn</a:t>
            </a:r>
            <a:endParaRPr sz="2400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E45EC0D8-972A-49CF-9212-695760EB835E}"/>
              </a:ext>
            </a:extLst>
          </p:cNvPr>
          <p:cNvSpPr/>
          <p:nvPr/>
        </p:nvSpPr>
        <p:spPr>
          <a:xfrm>
            <a:off x="868680" y="2312670"/>
            <a:ext cx="373380" cy="148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D8274BA-47A4-4867-A702-44AB8928E494}"/>
              </a:ext>
            </a:extLst>
          </p:cNvPr>
          <p:cNvSpPr/>
          <p:nvPr/>
        </p:nvSpPr>
        <p:spPr>
          <a:xfrm>
            <a:off x="868680" y="2625091"/>
            <a:ext cx="365760" cy="148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574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/>
              <a:t>Progression de la SAE - Dates clés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203960"/>
            <a:ext cx="8520600" cy="3365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2560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-FR" sz="15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Dès aujourd’hui </a:t>
            </a:r>
            <a:r>
              <a:rPr lang="fr-FR" sz="15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 avant la 1</a:t>
            </a:r>
            <a:r>
              <a:rPr lang="fr-FR" sz="1500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ère</a:t>
            </a:r>
            <a:r>
              <a:rPr lang="fr-FR" sz="15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séance (ce mercredi ou ce vendredi) : identifier en prenant en compte vos passions et pratiques une opportunité commerciale à développer en e-business.</a:t>
            </a:r>
            <a:endParaRPr lang="fr" sz="15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endParaRPr lang="fr" sz="1500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 sz="15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fr-FR" sz="15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ère</a:t>
            </a:r>
            <a:r>
              <a:rPr lang="fr" sz="15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séance : </a:t>
            </a:r>
            <a:r>
              <a:rPr lang="fr-FR" sz="15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Présenter au formateur</a:t>
            </a:r>
            <a:r>
              <a:rPr lang="fr" sz="15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-FR" sz="15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votre</a:t>
            </a:r>
            <a:r>
              <a:rPr lang="fr" sz="15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opportunité commerciale &amp; définir le modèle d’affaires (objectifs stratégiques + CANVA &amp; création de valeurs). Formateur : Mr Grière.</a:t>
            </a:r>
          </a:p>
          <a:p>
            <a:pPr marL="365760" lvl="0" indent="-2560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endParaRPr sz="15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 sz="1500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Avant la 2eme séance, les étudiants finalisent ces éléments.</a:t>
            </a:r>
          </a:p>
          <a:p>
            <a:pPr marL="109728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None/>
            </a:pPr>
            <a:endParaRPr sz="15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 sz="15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fr-FR" sz="15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è</a:t>
            </a:r>
            <a:r>
              <a:rPr lang="fr" sz="15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 séance</a:t>
            </a:r>
            <a:r>
              <a:rPr lang="fr" sz="15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: Accompagnement création pitch (sur la forme). </a:t>
            </a:r>
            <a:endParaRPr sz="15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 sz="1500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Avant la séance 3, les étudiants finalisent le pitch elevator </a:t>
            </a:r>
            <a:r>
              <a:rPr lang="fr-FR" sz="1500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et choisissent leur nom de domaine.</a:t>
            </a:r>
            <a:endParaRPr sz="1500" dirty="0">
              <a:solidFill>
                <a:schemeClr val="dk1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•"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703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Progression de la SAE - Dates clés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920375"/>
            <a:ext cx="8520600" cy="29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3eme Séance 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Réalisation des pitch /4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mn/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(donner nom de domaine)  Jury : Mr Grière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-FR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Avant la 5</a:t>
            </a:r>
            <a:r>
              <a:rPr lang="fr-FR" baseline="30000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ème</a:t>
            </a:r>
            <a:r>
              <a:rPr lang="fr-FR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séance</a:t>
            </a:r>
            <a:r>
              <a:rPr lang="fr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, les étudiants réalisent le brief de la stratégie en marketing digital  : persona / stratégie de contenu/ roadmap pour 2 levier</a:t>
            </a:r>
            <a:r>
              <a:rPr lang="fr-FR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s uniquement</a:t>
            </a:r>
            <a:r>
              <a:rPr lang="fr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-FR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avec déclinaison opérationnelle (dont obligatoirement le social média)</a:t>
            </a:r>
            <a:endParaRPr dirty="0">
              <a:solidFill>
                <a:schemeClr val="dk1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•"/>
            </a:pPr>
            <a:r>
              <a:rPr lang="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4eme Séance : 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-"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Formation sur la stratégie web mobile &amp; UI mobile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55889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/>
              <a:t>Progression de la SAE - Dates clés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944879"/>
            <a:ext cx="8520600" cy="2950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indent="-256032" algn="just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Raleway"/>
              <a:buChar char="•"/>
            </a:pPr>
            <a:r>
              <a:rPr lang="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5eme Séance 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Coaching stratégie digitale (état des lieux de l’avancement des travaux des étudiants)</a:t>
            </a:r>
          </a:p>
          <a:p>
            <a:pPr marL="109728" indent="0" algn="just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None/>
            </a:pPr>
            <a:endParaRPr lang="fr-FR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fr-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 jours temps forts semaine (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Octobre)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fr-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16 octobre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Modéliser l’UX + plan du site et + maquettage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fr-FR" b="1" dirty="0">
                <a:solidFill>
                  <a:schemeClr val="dk1"/>
                </a:solidFill>
                <a:latin typeface="Raleway"/>
                <a:sym typeface="Raleway"/>
              </a:rPr>
              <a:t>17 octobre </a:t>
            </a:r>
            <a:r>
              <a:rPr lang="fr-FR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Temps de rattrapage pour les projets non maquettés (avancée en autonomie) + conférence netlinking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fr-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18 octobre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Sélectionner un </a:t>
            </a:r>
            <a:r>
              <a:rPr lang="fr-FR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template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le plus proche de la Maquette  + Création </a:t>
            </a:r>
            <a:r>
              <a:rPr lang="fr-FR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pré-prod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/ Conception et installation des plugins Google,  première rédaction des balises </a:t>
            </a:r>
            <a:r>
              <a:rPr lang="fr-FR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title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/ description </a:t>
            </a:r>
            <a:r>
              <a:rPr lang="fr-FR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etc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…) </a:t>
            </a:r>
          </a:p>
          <a:p>
            <a:pPr marL="365760" indent="-256032" algn="just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Raleway"/>
              <a:buChar char="•"/>
            </a:pPr>
            <a:endParaRPr lang="fr-FR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9923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89780" y="5106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/>
              <a:t>Progression de la SAE - Dates clés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211580"/>
            <a:ext cx="8520600" cy="3357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r>
              <a:rPr lang="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lang="fr-FR" u="sng" baseline="300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ème</a:t>
            </a:r>
            <a:r>
              <a:rPr lang="fr-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Séance </a:t>
            </a:r>
            <a:r>
              <a:rPr lang="fr-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 7</a:t>
            </a:r>
            <a:r>
              <a:rPr lang="fr-FR" u="sng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ème</a:t>
            </a:r>
            <a:r>
              <a:rPr lang="fr-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séance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: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suivi projet coaching</a:t>
            </a:r>
          </a:p>
          <a:p>
            <a:pPr marL="365760" lvl="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endParaRPr lang="fr-FR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None/>
            </a:pPr>
            <a:r>
              <a:rPr lang="fr-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 jours temps forts les 20 et 21 novembre</a:t>
            </a:r>
            <a:endParaRPr lang="fr-FR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Font typeface="Raleway"/>
              <a:buChar char="•"/>
            </a:pPr>
            <a:r>
              <a:rPr lang="fr-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 novembre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Recettage technique et fonctionnel / corrections puis mise en ligne du site internet . Conférence DASH HUDSON (outil </a:t>
            </a:r>
            <a:r>
              <a:rPr lang="fr-FR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community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management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Font typeface="Raleway"/>
              <a:buChar char="•"/>
            </a:pPr>
            <a:r>
              <a:rPr lang="fr-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21 novembre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 journée Social media ( création de contenu / influence &amp; social </a:t>
            </a:r>
            <a:r>
              <a:rPr lang="fr-FR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Ads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/ AI design et prompt design ). Conférence sur le marketing d’influence.</a:t>
            </a:r>
          </a:p>
          <a:p>
            <a:pPr marL="365760" lvl="0" indent="-256032" algn="just"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Font typeface="Raleway"/>
              <a:buChar char="•"/>
            </a:pPr>
            <a:endParaRPr lang="fr-FR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None/>
            </a:pPr>
            <a:r>
              <a:rPr lang="fr-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</a:t>
            </a:r>
            <a:r>
              <a:rPr lang="fr-FR" b="1" dirty="0">
                <a:solidFill>
                  <a:schemeClr val="dk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Les étudiants commencent à préparer leur soutenance orale du 11/12</a:t>
            </a:r>
          </a:p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-FR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" b="1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fr-FR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574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/>
              <a:t>Progression de la SAE - Dates clés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11700" y="1371600"/>
            <a:ext cx="8520600" cy="3197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-FR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r>
              <a:rPr lang="fr-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lang="fr-FR" u="sng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ème</a:t>
            </a:r>
            <a:r>
              <a:rPr lang="fr-FR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séance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suivi préparation soutenance</a:t>
            </a:r>
          </a:p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-FR" b="1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-FR" b="1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indent="0" algn="just">
              <a:lnSpc>
                <a:spcPct val="100000"/>
              </a:lnSpc>
              <a:buClr>
                <a:schemeClr val="dk1"/>
              </a:buClr>
              <a:buNone/>
            </a:pPr>
            <a:r>
              <a:rPr lang="fr-FR" b="1" dirty="0">
                <a:solidFill>
                  <a:schemeClr val="dk1"/>
                </a:solidFill>
                <a:latin typeface="Raleway"/>
                <a:sym typeface="Raleway ExtraBold"/>
              </a:rPr>
              <a:t>11 décembre </a:t>
            </a:r>
            <a:r>
              <a:rPr lang="fr-FR" dirty="0">
                <a:solidFill>
                  <a:schemeClr val="dk1"/>
                </a:solidFill>
                <a:latin typeface="Raleway"/>
                <a:sym typeface="Raleway ExtraBold"/>
              </a:rPr>
              <a:t>: </a:t>
            </a: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Analyse réflexive sur le projet (dans sa globalité) / (présentation orale de 15mn).  </a:t>
            </a:r>
          </a:p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-FR" b="1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-FR" b="1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r>
              <a:rPr lang="fr-FR" b="1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fr-FR" sz="2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lang="fr-FR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9652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102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oboto"/>
              <a:buNone/>
            </a:pPr>
            <a:r>
              <a:rPr lang="fr" sz="3200"/>
              <a:t>Les objectifs de la SAE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593875"/>
            <a:ext cx="8520600" cy="29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Compétences ciblées :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103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Gérer une activité digitale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103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Développer un projet e-business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103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Conduire les actions marketing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103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Vendre une offre commerciale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Objectifs et problématique professionnelle :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103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Créer un projet de e-business et en saisir les différentes dimensions qui conditionnent sa réussite.</a:t>
            </a:r>
            <a:endParaRPr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103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Raleway"/>
              <a:buChar char="•"/>
            </a:pPr>
            <a:r>
              <a:rPr lang="fr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problématique professionnelle consiste à développer un projet de e-business dans le cadre d’une activité partiellement ou intégralement digitale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102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Les objectifs de la SAE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47450" y="1641325"/>
            <a:ext cx="8520600" cy="29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Sensibilisation à la transition écologique 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fr" u="sng">
                <a:solidFill>
                  <a:srgbClr val="67AFBD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https://ecole-universitaire-parissaclay.fr/actualites/la-transition ecologique-au-coeur-de-la-formation-etudiante</a:t>
            </a:r>
            <a:r>
              <a:rPr lang="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rgbClr val="3F6E8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Formation en distanciel et en autonomie grâce à un SPOC (small private online course) avec vidéos, documents à lire et questionnaires formatifs.</a:t>
            </a:r>
            <a:endParaRPr>
              <a:solidFill>
                <a:srgbClr val="3F6E8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Cette formation a été intégré à la SAE du S5. Vous devez être sensibilisé et intégrer ces aspects dans le développement de votre projet digital.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 SPOC fera l’objet d’une évaluation intégrée qui comptera pour 15% de la note de la SAE.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102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/>
              <a:t>Description de la SAE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641325"/>
            <a:ext cx="8256300" cy="29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9728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Elaboration et mise en œuvre d’un projet complet d’une activité digitale :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9728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179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Identification d’un projet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différenciant 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capable de générer de la valeur.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179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Développement d’une stratégie marketing digitale performante.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179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Réflexion sur l’UX, le </a:t>
            </a:r>
            <a:r>
              <a:rPr lang="fr-FR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tunnel de conversion du site et l’expérience client.</a:t>
            </a:r>
          </a:p>
          <a:p>
            <a:pPr marL="365760" lvl="0" indent="-2179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-FR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Développement de l’UI, du site et intégration des plug-in.</a:t>
            </a:r>
          </a:p>
          <a:p>
            <a:pPr marL="365760" lvl="0" indent="-2179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Raleway"/>
              <a:buChar char="•"/>
            </a:pPr>
            <a:r>
              <a:rPr lang="fr-FR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Contrôle et optimisation de la stratégie.</a:t>
            </a: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•"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2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Mise en pratique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21200" y="1013460"/>
            <a:ext cx="8901600" cy="349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1/ </a:t>
            </a:r>
            <a:r>
              <a:rPr lang="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Identifier une opportunité commerciale réelle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(étude marché) &amp; définir le modèle d’affaires (objectifs stratégiques + CANVA &amp; création de valeurs).   </a:t>
            </a:r>
            <a:r>
              <a:rPr lang="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Groupe de 4 étudiants.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2/ </a:t>
            </a:r>
            <a:r>
              <a:rPr lang="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Pitch Elevator.</a:t>
            </a: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•"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Vendre l’idée et la faire valider au travers d’un pitch de 3 à 4mn (pitch elevator).  Le public de la présentation est un investisseur 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•"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 pas de validation = ajustement. 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3/ </a:t>
            </a:r>
            <a:r>
              <a:rPr lang="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Réaliser le brief de la stratégie en marketing digital.</a:t>
            </a: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•"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(persona / stratégie de contenu/ </a:t>
            </a:r>
            <a:r>
              <a:rPr lang="fr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roadmap pour 2 levier</a:t>
            </a:r>
            <a:r>
              <a:rPr lang="fr-FR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avec budgétisation.</a:t>
            </a:r>
            <a:endParaRPr b="1" dirty="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22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365760" lvl="0" indent="-256032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Mise en pratique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121200" y="911025"/>
            <a:ext cx="8901600" cy="3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4/ </a:t>
            </a:r>
            <a:r>
              <a:rPr lang="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Modéliser l’UX + plan du site + Mock up </a:t>
            </a:r>
          </a:p>
          <a:p>
            <a:pPr marL="36576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Réflexion et modélisation de l’ensemble.</a:t>
            </a:r>
            <a:endParaRPr lang="fr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•"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sélectionner un template le plus proche du mock up  (web mobile).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•"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création &amp; </a:t>
            </a:r>
            <a:r>
              <a:rPr lang="fr-FR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paramétrage</a:t>
            </a:r>
            <a:r>
              <a:rPr lang="fr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-FR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du site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avec 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intégration des balises et mise en place de Google Analytics. Liste de plug-in : Yoast, Wp Rocket, Imagify, Mailchimp for Wordpress, Google analytics pour WP, WordFence.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5/ </a:t>
            </a:r>
            <a:r>
              <a:rPr lang="fr-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Audit sur </a:t>
            </a:r>
            <a:r>
              <a:rPr lang="fr-FR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Search</a:t>
            </a:r>
            <a:r>
              <a:rPr lang="fr-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console 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/ </a:t>
            </a:r>
            <a:r>
              <a:rPr lang="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recettage technique et fonctionnel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/ corrections puis mise en ligne du site internet (hébergement Hostinger) 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6/ </a:t>
            </a:r>
            <a:r>
              <a:rPr lang="fr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Activation des leviers du marketing digital</a:t>
            </a:r>
            <a:r>
              <a:rPr lang="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fr-FR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uniquement pour le social média).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102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/>
              <a:t>La mise en pratique / les outils à mobiliser</a:t>
            </a:r>
            <a:endParaRPr sz="2400"/>
          </a:p>
        </p:txBody>
      </p:sp>
      <p:sp>
        <p:nvSpPr>
          <p:cNvPr id="111" name="Google Shape;111;p21"/>
          <p:cNvSpPr txBox="1"/>
          <p:nvPr/>
        </p:nvSpPr>
        <p:spPr>
          <a:xfrm>
            <a:off x="551148" y="645323"/>
            <a:ext cx="68994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3F6E8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11700" y="1593875"/>
            <a:ext cx="7378500" cy="31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None/>
            </a:pPr>
            <a:endParaRPr sz="2400" u="sng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None/>
            </a:pPr>
            <a:endParaRPr sz="2800" u="sng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760" lvl="0" indent="-256032" algn="ctr" rtl="0">
              <a:spcBef>
                <a:spcPts val="300"/>
              </a:spcBef>
              <a:spcAft>
                <a:spcPts val="0"/>
              </a:spcAft>
              <a:buNone/>
            </a:pPr>
            <a:endParaRPr sz="2800" u="sng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638" y="2053017"/>
            <a:ext cx="840346" cy="84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906" y="3279847"/>
            <a:ext cx="1474089" cy="73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2997" y="1977892"/>
            <a:ext cx="1500617" cy="84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0546" y="2002831"/>
            <a:ext cx="1407746" cy="79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6251" y="1854517"/>
            <a:ext cx="1622340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3649" y="3517475"/>
            <a:ext cx="1125435" cy="32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11366" y="3202251"/>
            <a:ext cx="1249646" cy="79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03294" y="2893345"/>
            <a:ext cx="1829002" cy="1093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7237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09728" lvl="0"/>
            <a:r>
              <a:rPr lang="fr-FR" sz="3200" dirty="0"/>
              <a:t>Les</a:t>
            </a:r>
            <a:r>
              <a:rPr lang="fr-FR" sz="3200" dirty="0">
                <a:latin typeface="Raleway"/>
              </a:rPr>
              <a:t> </a:t>
            </a:r>
            <a:r>
              <a:rPr lang="fr-FR" sz="3200" dirty="0"/>
              <a:t>attendus / livrables</a:t>
            </a:r>
            <a:br>
              <a:rPr lang="fr-FR" sz="3200" dirty="0">
                <a:latin typeface="Raleway"/>
              </a:rPr>
            </a:br>
            <a:endParaRPr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121200" y="1379219"/>
            <a:ext cx="8901600" cy="3133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9728" lvl="0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-FR" dirty="0">
              <a:solidFill>
                <a:schemeClr val="dk1"/>
              </a:solidFill>
              <a:latin typeface="Raleway"/>
              <a:sym typeface="Raleway Black"/>
            </a:endParaRPr>
          </a:p>
          <a:p>
            <a:pPr marL="395478" lvl="0" indent="-285750" algn="just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Pitch (oral de 4 à 6 minutes) - (coefficient 0,15)</a:t>
            </a:r>
          </a:p>
          <a:p>
            <a:pPr marL="395478" lvl="0" indent="-285750" algn="just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395478" indent="-285750" algn="just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Rendu écrit du brief de la stratégie en marketing digital (persona / Benchmark / Business model / business plan / stratégie de contenu avec exemple/ roadmap pour 2 leviers). Rapport de maximum 20 pages -  (Coefficient 0,15)</a:t>
            </a:r>
          </a:p>
          <a:p>
            <a:pPr marL="488100" indent="-285750" algn="just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dk1"/>
              </a:solidFill>
              <a:latin typeface="Raleway"/>
              <a:sym typeface="Raleway"/>
            </a:endParaRPr>
          </a:p>
          <a:p>
            <a:pPr indent="-355600" algn="just">
              <a:lnSpc>
                <a:spcPct val="10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Site  (Livraison finale site mobile) - (coefficient 0,15) </a:t>
            </a:r>
          </a:p>
        </p:txBody>
      </p:sp>
    </p:spTree>
    <p:extLst>
      <p:ext uri="{BB962C8B-B14F-4D97-AF65-F5344CB8AC3E}">
        <p14:creationId xmlns:p14="http://schemas.microsoft.com/office/powerpoint/2010/main" val="23007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7237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09728" lvl="0"/>
            <a:r>
              <a:rPr lang="fr-FR" sz="3200" dirty="0"/>
              <a:t>Les</a:t>
            </a:r>
            <a:r>
              <a:rPr lang="fr-FR" sz="3200" dirty="0">
                <a:latin typeface="Raleway"/>
              </a:rPr>
              <a:t> </a:t>
            </a:r>
            <a:r>
              <a:rPr lang="fr-FR" sz="3200" dirty="0"/>
              <a:t>attendus / livrables</a:t>
            </a:r>
            <a:br>
              <a:rPr lang="fr-FR" sz="3200" dirty="0">
                <a:latin typeface="Raleway"/>
              </a:rPr>
            </a:br>
            <a:endParaRPr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121200" y="1379219"/>
            <a:ext cx="8901600" cy="3133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endParaRPr lang="fr-FR" dirty="0">
              <a:solidFill>
                <a:schemeClr val="dk1"/>
              </a:solidFill>
              <a:latin typeface="Raleway"/>
              <a:sym typeface="Raleway Black"/>
            </a:endParaRPr>
          </a:p>
          <a:p>
            <a:pPr marL="36576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Analyse réflexive sur le projet (dans sa globalité) / (présentation orale de 15mn) - (Coefficient 0,25)</a:t>
            </a:r>
          </a:p>
          <a:p>
            <a:pPr marL="36576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endParaRPr lang="fr-FR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36576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Les travaux &amp; évaluations spécifiques au SPOC - (Coefficient 0,15).</a:t>
            </a:r>
          </a:p>
          <a:p>
            <a:pPr marL="36576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endParaRPr lang="fr-FR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36576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Un livrable spécifique en LVB - (Coefficient 0,15)</a:t>
            </a:r>
          </a:p>
          <a:p>
            <a:pPr marL="109728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-FR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365760" indent="-256032" algn="just">
              <a:lnSpc>
                <a:spcPct val="100000"/>
              </a:lnSpc>
              <a:buClr>
                <a:schemeClr val="dk1"/>
              </a:buClr>
              <a:buFont typeface="Raleway"/>
              <a:buChar char="•"/>
            </a:pPr>
            <a:endParaRPr lang="fr-FR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109728" indent="0" algn="ctr">
              <a:lnSpc>
                <a:spcPct val="100000"/>
              </a:lnSpc>
              <a:buClr>
                <a:schemeClr val="dk1"/>
              </a:buClr>
              <a:buNone/>
            </a:pPr>
            <a:r>
              <a:rPr lang="fr-FR" b="1" i="1" dirty="0">
                <a:solidFill>
                  <a:schemeClr val="dk1"/>
                </a:solidFill>
                <a:latin typeface="Raleway"/>
                <a:sym typeface="Raleway"/>
              </a:rPr>
              <a:t>Bonus possible</a:t>
            </a:r>
            <a:r>
              <a:rPr lang="fr-FR" b="1" dirty="0">
                <a:solidFill>
                  <a:schemeClr val="dk1"/>
                </a:solidFill>
                <a:latin typeface="Raleway"/>
                <a:sym typeface="Raleway"/>
              </a:rPr>
              <a:t> </a:t>
            </a:r>
            <a:r>
              <a:rPr lang="fr-FR" dirty="0">
                <a:solidFill>
                  <a:schemeClr val="dk1"/>
                </a:solidFill>
                <a:latin typeface="Raleway"/>
                <a:sym typeface="Raleway"/>
              </a:rPr>
              <a:t>: </a:t>
            </a:r>
            <a:r>
              <a:rPr lang="fr-FR" b="1" i="1" dirty="0">
                <a:solidFill>
                  <a:schemeClr val="dk1"/>
                </a:solidFill>
                <a:latin typeface="Raleway"/>
                <a:sym typeface="Raleway"/>
              </a:rPr>
              <a:t>c</a:t>
            </a:r>
            <a:r>
              <a:rPr lang="fr-FR" b="1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ertification </a:t>
            </a:r>
            <a:r>
              <a:rPr lang="fr-FR" b="1" i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Hubspot</a:t>
            </a:r>
            <a:r>
              <a:rPr lang="fr-FR" b="1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/ bonus de 1pt sur la note finale</a:t>
            </a:r>
          </a:p>
          <a:p>
            <a:pPr marL="109728" indent="0" algn="just">
              <a:lnSpc>
                <a:spcPct val="100000"/>
              </a:lnSpc>
              <a:buClr>
                <a:schemeClr val="dk1"/>
              </a:buClr>
              <a:buNone/>
            </a:pPr>
            <a:endParaRPr lang="fr-FR" dirty="0">
              <a:solidFill>
                <a:schemeClr val="dk1"/>
              </a:solidFill>
              <a:latin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1157376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1127</Words>
  <Application>Microsoft Office PowerPoint</Application>
  <PresentationFormat>Affichage à l'écran (16:9)</PresentationFormat>
  <Paragraphs>131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Raleway Black</vt:lpstr>
      <vt:lpstr>Raleway</vt:lpstr>
      <vt:lpstr>Arial</vt:lpstr>
      <vt:lpstr>Georgia</vt:lpstr>
      <vt:lpstr>Raleway ExtraBold</vt:lpstr>
      <vt:lpstr>Raleway Medium</vt:lpstr>
      <vt:lpstr>Roboto</vt:lpstr>
      <vt:lpstr>Simple Light</vt:lpstr>
      <vt:lpstr>Présentation PowerPoint</vt:lpstr>
      <vt:lpstr>Les objectifs de la SAE </vt:lpstr>
      <vt:lpstr>Les objectifs de la SAE </vt:lpstr>
      <vt:lpstr>Description de la SAE </vt:lpstr>
      <vt:lpstr>Mise en pratique </vt:lpstr>
      <vt:lpstr>Mise en pratique </vt:lpstr>
      <vt:lpstr>La mise en pratique / les outils à mobiliser</vt:lpstr>
      <vt:lpstr>Les attendus / livrables </vt:lpstr>
      <vt:lpstr>Les attendus / livrables </vt:lpstr>
      <vt:lpstr>Progression de la SAE - Dates clés </vt:lpstr>
      <vt:lpstr>Progression de la SAE - Dates clés </vt:lpstr>
      <vt:lpstr>Progression de la SAE - Dates clés </vt:lpstr>
      <vt:lpstr>Progression de la SAE - Dates clés </vt:lpstr>
      <vt:lpstr>Progression de la SAE - Dates clés </vt:lpstr>
      <vt:lpstr>Progression de la SAE - Dates clés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Tanguy Hemmet</dc:creator>
  <cp:lastModifiedBy>Tanguy Hemmet</cp:lastModifiedBy>
  <cp:revision>38</cp:revision>
  <dcterms:modified xsi:type="dcterms:W3CDTF">2024-08-29T06:56:17Z</dcterms:modified>
</cp:coreProperties>
</file>