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6A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EF57A-9CF3-4EC9-925B-30A1623FA6A4}" type="datetimeFigureOut">
              <a:rPr lang="fr-FR" smtClean="0"/>
              <a:t>05/10/2017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94C28-A4B7-4D8C-B922-90073116C2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306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0A175-4F2B-41F5-A4B5-8960A2ED1891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3DD05-708B-49B8-A0BA-F5E5292B9947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D55F4-6596-4291-A32E-4CE1011CB2EA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A2E0C-88C6-4099-B3EF-6C464F080990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6669-CCFA-4323-BA2F-EC7AA2792915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919F4-6D3D-438D-AE8C-892BCFDC6A7D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F757D-F5CD-428B-98C9-9A71E1047D65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EAAA8-F24E-4655-9711-3DC8AAF15BCA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5B7B-D2A8-49A2-AEF7-DC7072213DC9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8B37-CAFB-4520-A9B6-EE02CECDD1A1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821F212-4A74-40D7-9689-5A57705A141F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5FF55-517B-448E-B49F-0BD81672E28F}" type="datetime1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60579" y="906801"/>
            <a:ext cx="8637073" cy="2541431"/>
          </a:xfrm>
        </p:spPr>
        <p:txBody>
          <a:bodyPr/>
          <a:lstStyle/>
          <a:p>
            <a:pPr algn="ctr"/>
            <a:r>
              <a:rPr lang="fr-FR" dirty="0" smtClean="0"/>
              <a:t>Microscopie et localisation 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080" y="6096765"/>
            <a:ext cx="2307634" cy="668162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669" y="6096765"/>
            <a:ext cx="1199878" cy="70196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0855478" y="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06/10/2017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973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300" dirty="0" smtClean="0"/>
              <a:t>Immunolocalisation (immunofluorescence)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tx2">
                    <a:lumMod val="75000"/>
                  </a:schemeClr>
                </a:solidFill>
              </a:rPr>
              <a:t>Technique</a:t>
            </a:r>
            <a:endParaRPr lang="fr-FR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57988" y="6165452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9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06" y="2071453"/>
            <a:ext cx="3705037" cy="1601136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192" y="3890288"/>
            <a:ext cx="3360264" cy="215074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 rot="207944">
            <a:off x="5171606" y="2271856"/>
            <a:ext cx="672738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Mettre en évidence et localiser une protéine intracellulaire donnée au sein d’un tissus ou d’une cellule</a:t>
            </a:r>
            <a:endParaRPr lang="fr-FR" sz="2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1359311">
            <a:off x="5193830" y="3785456"/>
            <a:ext cx="67273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Microscope à épifluorescence ou confocal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434724">
            <a:off x="4891158" y="4709447"/>
            <a:ext cx="6727387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u="sng" cap="none" spc="0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: </a:t>
            </a:r>
          </a:p>
          <a:p>
            <a:pPr algn="ctr"/>
            <a:r>
              <a:rPr lang="fr-FR" sz="2400" dirty="0" smtClean="0">
                <a:ln w="0"/>
                <a:solidFill>
                  <a:schemeClr val="accent3">
                    <a:lumMod val="50000"/>
                  </a:schemeClr>
                </a:solidFill>
              </a:rPr>
              <a:t>Diagnostique médical</a:t>
            </a:r>
          </a:p>
          <a:p>
            <a:pPr algn="ctr"/>
            <a:r>
              <a:rPr lang="fr-FR" sz="2000" b="0" u="sng" cap="none" spc="0" dirty="0" smtClean="0">
                <a:ln w="0"/>
                <a:solidFill>
                  <a:schemeClr val="accent3">
                    <a:lumMod val="50000"/>
                  </a:schemeClr>
                </a:solidFill>
              </a:rPr>
              <a:t>Ex: </a:t>
            </a:r>
            <a:r>
              <a:rPr lang="fr-FR" sz="2000" b="0" cap="none" spc="0" dirty="0" smtClean="0">
                <a:ln w="0"/>
                <a:solidFill>
                  <a:schemeClr val="accent3">
                    <a:lumMod val="50000"/>
                  </a:schemeClr>
                </a:solidFill>
              </a:rPr>
              <a:t>détecter une bactérie </a:t>
            </a:r>
            <a:endParaRPr lang="fr-FR" sz="2000" b="0" cap="none" spc="0" dirty="0">
              <a:ln w="0"/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51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000" dirty="0" smtClean="0"/>
              <a:t>Immunolocalisation </a:t>
            </a:r>
            <a:r>
              <a:rPr lang="fr-FR" sz="3000" dirty="0"/>
              <a:t>(immunofluorescence</a:t>
            </a:r>
            <a:r>
              <a:rPr lang="fr-FR" sz="3000" dirty="0" smtClean="0"/>
              <a:t>)</a:t>
            </a:r>
            <a:br>
              <a:rPr lang="fr-FR" sz="3000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Avantages &amp; inconvénient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42998" y="6240403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51579" y="2259870"/>
            <a:ext cx="3708250" cy="3200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Avantages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Réaliser des marquages multiples sur un même échantillon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Rapide et facile d’utilisation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Méthode indirecte : amplification de l’intensité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346604" y="2259870"/>
            <a:ext cx="3708250" cy="3200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/>
              <a:t>Possibilité de faux positifs ou faux négatifs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928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BiFC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Technique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42998" y="6225412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Imag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111"/>
          <a:stretch/>
        </p:blipFill>
        <p:spPr bwMode="auto">
          <a:xfrm>
            <a:off x="589336" y="2048523"/>
            <a:ext cx="4296173" cy="20662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 rot="207944">
            <a:off x="5531671" y="2170540"/>
            <a:ext cx="67273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Valider les interactions protéines-protéines</a:t>
            </a:r>
          </a:p>
        </p:txBody>
      </p:sp>
      <p:sp>
        <p:nvSpPr>
          <p:cNvPr id="7" name="Rectangle 6"/>
          <p:cNvSpPr/>
          <p:nvPr/>
        </p:nvSpPr>
        <p:spPr>
          <a:xfrm rot="21359311">
            <a:off x="5456707" y="3162595"/>
            <a:ext cx="67273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Association de fragments protéines fluorescentes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321178">
            <a:off x="5532608" y="4264527"/>
            <a:ext cx="67273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Microscope à épifluorescence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21248386">
            <a:off x="5454788" y="5256732"/>
            <a:ext cx="672738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Intensité proportionnelle à la force d’interaction 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26" name="Picture 2" descr="Capture d’écran 2017-10-05 à 08.24.39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98" y="4204470"/>
            <a:ext cx="2006659" cy="202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434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BiFC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Avantage &amp; inconvénients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28007" y="6210422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51579" y="2259870"/>
            <a:ext cx="3708250" cy="20928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Une visualisation directe au sein de la cellule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346604" y="2259869"/>
            <a:ext cx="3708250" cy="20928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Inconvénients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Possibilité d’une faible fluorescence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Irréversible</a:t>
            </a:r>
          </a:p>
          <a:p>
            <a:pPr algn="just"/>
            <a:endParaRPr lang="fr-FR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62843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Microscopie confocale 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Fonctionnement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67" y="2199005"/>
            <a:ext cx="5039252" cy="324820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0768609">
            <a:off x="6631632" y="2457044"/>
            <a:ext cx="25638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Echantillon marqué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 rot="971458">
            <a:off x="9263236" y="3092273"/>
            <a:ext cx="8547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Laser</a:t>
            </a:r>
            <a:endParaRPr lang="fr-FR" sz="200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20792764">
            <a:off x="7538431" y="3954556"/>
            <a:ext cx="149271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Excitation</a:t>
            </a:r>
            <a:r>
              <a:rPr lang="fr-F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fr-FR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038819">
            <a:off x="9254114" y="4681579"/>
            <a:ext cx="13420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Emission</a:t>
            </a:r>
            <a:r>
              <a:rPr lang="fr-F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fr-FR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20647076">
            <a:off x="7836685" y="5216379"/>
            <a:ext cx="103278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400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Image</a:t>
            </a:r>
            <a:r>
              <a:rPr lang="fr-FR" sz="2000" i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fr-FR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fr-FR" sz="2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11217729" y="6259247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3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Microscopie </a:t>
            </a:r>
            <a:r>
              <a:rPr lang="fr-FR" dirty="0" smtClean="0"/>
              <a:t>confocale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Avantages &amp; inconvénients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43854" y="6233121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46631" y="2259872"/>
            <a:ext cx="3708250" cy="34778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Avantages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Images nettes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Reconstruction 3D rapide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Travailler sur du matériel vivant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Possible de suivre le devenir d’une molécule au cours du temps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6750746" y="2259872"/>
            <a:ext cx="3708250" cy="34778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Inconvénients :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Faible résolution </a:t>
            </a:r>
            <a:r>
              <a:rPr lang="fr-FR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t</a:t>
            </a: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emporelle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Nombreux paramètres à régler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Choix du fluorochrome limité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</a:rPr>
              <a:t>Coût du microscope </a:t>
            </a:r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847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Microscopie électronique à balayage (MEB)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Technique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17728" y="6233121"/>
            <a:ext cx="811019" cy="50357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289447"/>
            <a:ext cx="3022826" cy="2308679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451579" y="4598126"/>
            <a:ext cx="2866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Baskerville Old Face" panose="02020602080505020303" pitchFamily="18" charset="0"/>
              </a:rPr>
              <a:t>Observation d’hématies en MEB</a:t>
            </a:r>
            <a:endParaRPr lang="fr-FR" sz="1600" dirty="0">
              <a:latin typeface="Baskerville Old Face" panose="020206020805050203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02088" y="2637513"/>
            <a:ext cx="255319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Haute résolution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09414" y="3521979"/>
            <a:ext cx="36454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Surface de l’échantillon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64138" y="4767403"/>
            <a:ext cx="429055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Interactions électrons-matières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62157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Microscopie électronique à balayage (MEB</a:t>
            </a:r>
            <a:r>
              <a:rPr lang="fr-FR" dirty="0" smtClean="0"/>
              <a:t>)</a:t>
            </a:r>
            <a:br>
              <a:rPr lang="fr-FR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Avantages &amp; inconvénients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69980" y="6246184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451579" y="2259870"/>
            <a:ext cx="3708250" cy="2923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Avantages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Images  haute résolution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Identification rapide des éléments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Bonne profondeur de champ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346604" y="2259871"/>
            <a:ext cx="3708250" cy="29238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Inconvénients :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Permet seulement de voir l’extérieur d’une cellule, organe ou organisme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Coût du microscope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Risque d’abîmer l’échantillon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9819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300" dirty="0"/>
              <a:t>Microscopie électronique à </a:t>
            </a:r>
            <a:r>
              <a:rPr lang="fr-FR" sz="3300" dirty="0" smtClean="0"/>
              <a:t>Transmission (Met)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tx2">
                    <a:lumMod val="75000"/>
                  </a:schemeClr>
                </a:solidFill>
              </a:rPr>
              <a:t>Technique </a:t>
            </a:r>
            <a:endParaRPr lang="fr-FR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83043" y="6246184"/>
            <a:ext cx="811019" cy="50357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5</a:t>
            </a:r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2487929"/>
            <a:ext cx="2898352" cy="22147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538042" y="4702629"/>
            <a:ext cx="27975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Baskerville Old Face" panose="02020602080505020303" pitchFamily="18" charset="0"/>
              </a:rPr>
              <a:t>Observation de mitochondries </a:t>
            </a:r>
          </a:p>
          <a:p>
            <a:r>
              <a:rPr lang="fr-FR" sz="1600" dirty="0" smtClean="0">
                <a:latin typeface="Baskerville Old Face" panose="02020602080505020303" pitchFamily="18" charset="0"/>
              </a:rPr>
              <a:t>de cellules musculaires en MET</a:t>
            </a:r>
            <a:endParaRPr lang="fr-FR" sz="1600" dirty="0">
              <a:latin typeface="Baskerville Old Face" panose="020206020805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49951" y="2474234"/>
            <a:ext cx="31932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Faisceau d’électrons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89771" y="3032335"/>
            <a:ext cx="319327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Echantillon mince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49951" y="4033630"/>
            <a:ext cx="4508267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Interactions électrons-échantillon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729467" y="4995016"/>
            <a:ext cx="483116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Images généralement peu explicites  </a:t>
            </a:r>
            <a:endParaRPr lang="fr-FR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74242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300" dirty="0" smtClean="0"/>
              <a:t>Microscopie électronique à Transmission (Met)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100" dirty="0" smtClean="0">
                <a:solidFill>
                  <a:schemeClr val="tx2">
                    <a:lumMod val="75000"/>
                  </a:schemeClr>
                </a:solidFill>
              </a:rPr>
              <a:t>Avantage &amp; inconvénients</a:t>
            </a:r>
            <a:endParaRPr lang="fr-FR" sz="3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30791" y="6233121"/>
            <a:ext cx="811019" cy="50357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451579" y="2259870"/>
            <a:ext cx="3708250" cy="2646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Observation de l’intérieur d’une cellule ou d’un organite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346604" y="2259870"/>
            <a:ext cx="3708250" cy="2646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Inconvénients :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L’échantillon est une coupe très fine</a:t>
            </a:r>
          </a:p>
          <a:p>
            <a:pPr algn="just"/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Nécessite un appareillage spécifique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Coût du microscope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31863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Hybridation </a:t>
            </a:r>
            <a:r>
              <a:rPr lang="fr-FR" i="1" dirty="0" smtClean="0"/>
              <a:t>in situ</a:t>
            </a:r>
            <a:br>
              <a:rPr lang="fr-FR" i="1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Technique </a:t>
            </a:r>
            <a:endParaRPr lang="fr-FR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69980" y="6220059"/>
            <a:ext cx="811019" cy="503578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7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79" y="1955891"/>
            <a:ext cx="3290238" cy="40791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rot="21069029">
            <a:off x="4948102" y="2564175"/>
            <a:ext cx="672738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Mettre en évidence et localiser des séquences d’acides nucléiques connues </a:t>
            </a:r>
            <a:endParaRPr lang="fr-FR" sz="24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434724">
            <a:off x="4948102" y="4558161"/>
            <a:ext cx="672738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400" b="0" u="sng" cap="none" spc="0" dirty="0" smtClean="0">
                <a:ln w="0"/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: </a:t>
            </a:r>
          </a:p>
          <a:p>
            <a:pPr algn="ctr"/>
            <a:r>
              <a:rPr lang="fr-FR" sz="2400" dirty="0" smtClean="0">
                <a:ln w="0"/>
                <a:solidFill>
                  <a:schemeClr val="accent3">
                    <a:lumMod val="50000"/>
                  </a:schemeClr>
                </a:solidFill>
              </a:rPr>
              <a:t>Visualisation de la présence d’un gène sur un chromosome </a:t>
            </a:r>
            <a:endParaRPr lang="fr-FR" sz="2400" b="0" cap="none" spc="0" dirty="0">
              <a:ln w="0"/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61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Hybridation </a:t>
            </a:r>
            <a:r>
              <a:rPr lang="fr-FR" i="1" dirty="0"/>
              <a:t>in </a:t>
            </a:r>
            <a:r>
              <a:rPr lang="fr-FR" i="1" dirty="0" smtClean="0"/>
              <a:t>situ</a:t>
            </a:r>
            <a:br>
              <a:rPr lang="fr-FR" i="1" dirty="0" smtClean="0"/>
            </a:br>
            <a:r>
              <a:rPr lang="fr-FR" sz="2800" dirty="0" smtClean="0">
                <a:solidFill>
                  <a:schemeClr val="tx2">
                    <a:lumMod val="75000"/>
                  </a:schemeClr>
                </a:solidFill>
              </a:rPr>
              <a:t>Avantage &amp; inconvénients </a:t>
            </a:r>
            <a:endParaRPr lang="fr-FR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1242998" y="6210422"/>
            <a:ext cx="811019" cy="50357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51579" y="2259870"/>
            <a:ext cx="3708250" cy="2646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Avantage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Localisation d’une séquence d’ADN ou d’ARN au sein d’une cellule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346604" y="2259870"/>
            <a:ext cx="3708250" cy="264687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u="sng" dirty="0" smtClean="0">
                <a:latin typeface="Arial Rounded MT Bold" panose="020F0704030504030204" pitchFamily="34" charset="0"/>
              </a:rPr>
              <a:t>Inconvénients :  </a:t>
            </a:r>
          </a:p>
          <a:p>
            <a:pPr algn="ctr"/>
            <a:endParaRPr lang="fr-FR" sz="2000" u="sng" dirty="0" smtClean="0">
              <a:latin typeface="Arial Rounded MT Bold" panose="020F0704030504030204" pitchFamily="34" charset="0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Long 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Utilisation d’échantillon fixé</a:t>
            </a:r>
          </a:p>
          <a:p>
            <a:pPr algn="just"/>
            <a:endParaRPr lang="fr-FR" dirty="0" smtClean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fr-FR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Coupes très fines à réaliser </a:t>
            </a:r>
          </a:p>
          <a:p>
            <a:pPr algn="just"/>
            <a:endParaRPr lang="fr-FR" dirty="0" smtClean="0"/>
          </a:p>
          <a:p>
            <a:pPr marL="285750" indent="-285750" algn="just">
              <a:buFont typeface="Courier New" panose="02070309020205020404" pitchFamily="49" charset="0"/>
              <a:buChar char="o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4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180</TotalTime>
  <Words>334</Words>
  <Application>Microsoft Office PowerPoint</Application>
  <PresentationFormat>Grand écran</PresentationFormat>
  <Paragraphs>137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 Unicode MS</vt:lpstr>
      <vt:lpstr>Arial</vt:lpstr>
      <vt:lpstr>Arial Narrow</vt:lpstr>
      <vt:lpstr>Arial Rounded MT Bold</vt:lpstr>
      <vt:lpstr>Baskerville Old Face</vt:lpstr>
      <vt:lpstr>Calibri</vt:lpstr>
      <vt:lpstr>Courier New</vt:lpstr>
      <vt:lpstr>Gill Sans MT</vt:lpstr>
      <vt:lpstr>Gallery</vt:lpstr>
      <vt:lpstr>Microscopie et localisation </vt:lpstr>
      <vt:lpstr>Microscopie confocale  Fonctionnement </vt:lpstr>
      <vt:lpstr>Microscopie confocale Avantages &amp; inconvénients</vt:lpstr>
      <vt:lpstr>Microscopie électronique à balayage (MEB) Technique </vt:lpstr>
      <vt:lpstr>Microscopie électronique à balayage (MEB) Avantages &amp; inconvénients </vt:lpstr>
      <vt:lpstr>Microscopie électronique à Transmission (Met)  Technique </vt:lpstr>
      <vt:lpstr>Microscopie électronique à Transmission (Met) Avantage &amp; inconvénients</vt:lpstr>
      <vt:lpstr>Hybridation in situ Technique </vt:lpstr>
      <vt:lpstr>Hybridation in situ Avantage &amp; inconvénients </vt:lpstr>
      <vt:lpstr>Immunolocalisation (immunofluorescence) Technique</vt:lpstr>
      <vt:lpstr>Immunolocalisation (immunofluorescence) Avantages &amp; inconvénient </vt:lpstr>
      <vt:lpstr>BiFC Technique</vt:lpstr>
      <vt:lpstr>BiFC Avantage &amp; inconvénients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Microscopie et localisation</dc:title>
  <dc:creator>charpak 3.08</dc:creator>
  <cp:lastModifiedBy>charpak 3.08</cp:lastModifiedBy>
  <cp:revision>14</cp:revision>
  <dcterms:created xsi:type="dcterms:W3CDTF">2017-10-04T15:47:54Z</dcterms:created>
  <dcterms:modified xsi:type="dcterms:W3CDTF">2017-10-05T08:14:49Z</dcterms:modified>
</cp:coreProperties>
</file>