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72" r:id="rId3"/>
    <p:sldId id="277" r:id="rId4"/>
    <p:sldId id="278" r:id="rId5"/>
    <p:sldId id="276" r:id="rId6"/>
    <p:sldId id="279" r:id="rId7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160" userDrawn="1">
          <p15:clr>
            <a:srgbClr val="A4A3A4"/>
          </p15:clr>
        </p15:guide>
        <p15:guide id="2" orient="horz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252" y="60"/>
      </p:cViewPr>
      <p:guideLst>
        <p:guide pos="2160"/>
        <p:guide orient="horz"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4" d="100"/>
          <a:sy n="94" d="100"/>
        </p:scale>
        <p:origin x="193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11/12/2017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11/12/2017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43000"/>
            <a:ext cx="2133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6856214" cy="1030224"/>
            <a:chOff x="0" y="0"/>
            <a:chExt cx="12188825" cy="713232"/>
          </a:xfrm>
        </p:grpSpPr>
        <p:sp>
          <p:nvSpPr>
            <p:cNvPr id="7" name="Rectangle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600" noProof="0" dirty="0"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600" noProof="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" y="0"/>
            <a:ext cx="401193" cy="9906000"/>
            <a:chOff x="0" y="0"/>
            <a:chExt cx="713232" cy="6858000"/>
          </a:xfrm>
        </p:grpSpPr>
        <p:sp>
          <p:nvSpPr>
            <p:cNvPr id="12" name="Rectangle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600" noProof="0" dirty="0"/>
            </a:p>
          </p:txBody>
        </p:sp>
        <p:sp>
          <p:nvSpPr>
            <p:cNvPr id="13" name="Rectangle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600" noProof="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455680" y="0"/>
            <a:ext cx="420123" cy="9906000"/>
            <a:chOff x="11476762" y="0"/>
            <a:chExt cx="746886" cy="6858000"/>
          </a:xfrm>
        </p:grpSpPr>
        <p:sp>
          <p:nvSpPr>
            <p:cNvPr id="15" name="Rectangle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600" noProof="0" dirty="0"/>
            </a:p>
          </p:txBody>
        </p:sp>
        <p:sp>
          <p:nvSpPr>
            <p:cNvPr id="16" name="Rectangle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600" noProof="0" dirty="0"/>
            </a:p>
          </p:txBody>
        </p:sp>
      </p:grpSp>
      <p:grpSp>
        <p:nvGrpSpPr>
          <p:cNvPr id="17" name="Group 16"/>
          <p:cNvGrpSpPr/>
          <p:nvPr/>
        </p:nvGrpSpPr>
        <p:grpSpPr>
          <a:xfrm flipV="1">
            <a:off x="0" y="8875776"/>
            <a:ext cx="6856214" cy="1030224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600" noProof="0" dirty="0"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600" noProof="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664" y="1717040"/>
            <a:ext cx="5400675" cy="3632200"/>
          </a:xfrm>
        </p:spPr>
        <p:txBody>
          <a:bodyPr anchor="b">
            <a:noAutofit/>
          </a:bodyPr>
          <a:lstStyle>
            <a:lvl1pPr algn="ctr">
              <a:defRPr sz="8667"/>
            </a:lvl1pPr>
          </a:lstStyle>
          <a:p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8664" y="5415280"/>
            <a:ext cx="5400675" cy="13208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3467" cap="all" baseline="0"/>
            </a:lvl1pPr>
            <a:lvl2pPr marL="660408" indent="0" algn="ctr">
              <a:buNone/>
              <a:defRPr sz="4045"/>
            </a:lvl2pPr>
            <a:lvl3pPr marL="1320816" indent="0" algn="ctr">
              <a:buNone/>
              <a:defRPr sz="3467"/>
            </a:lvl3pPr>
            <a:lvl4pPr marL="1981224" indent="0" algn="ctr">
              <a:buNone/>
              <a:defRPr sz="2889"/>
            </a:lvl4pPr>
            <a:lvl5pPr marL="2641633" indent="0" algn="ctr">
              <a:buNone/>
              <a:defRPr sz="2889"/>
            </a:lvl5pPr>
            <a:lvl6pPr marL="3302041" indent="0" algn="ctr">
              <a:buNone/>
              <a:defRPr sz="2889"/>
            </a:lvl6pPr>
            <a:lvl7pPr marL="3962450" indent="0" algn="ctr">
              <a:buNone/>
              <a:defRPr sz="2889"/>
            </a:lvl7pPr>
            <a:lvl8pPr marL="4622858" indent="0" algn="ctr">
              <a:buNone/>
              <a:defRPr sz="2889"/>
            </a:lvl8pPr>
            <a:lvl9pPr marL="5283266" indent="0" algn="ctr">
              <a:buNone/>
              <a:defRPr sz="2889"/>
            </a:lvl9pPr>
          </a:lstStyle>
          <a:p>
            <a:r>
              <a:rPr lang="fr-FR" noProof="0" smtClean="0"/>
              <a:t>Modifier le style des sous-titres du masque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11/12/2017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396699"/>
            <a:ext cx="1478756" cy="851870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396699"/>
            <a:ext cx="4350544" cy="8518701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11/12/2017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11/12/2017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0" y="9113520"/>
            <a:ext cx="6856214" cy="79248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2600"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260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9414" y="0"/>
            <a:ext cx="6856214" cy="79248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2600"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2600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11/12/2017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‹N°›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664" y="1717040"/>
            <a:ext cx="5400675" cy="3632200"/>
          </a:xfrm>
        </p:spPr>
        <p:txBody>
          <a:bodyPr anchor="b">
            <a:normAutofit/>
          </a:bodyPr>
          <a:lstStyle>
            <a:lvl1pPr algn="ctr">
              <a:defRPr sz="7800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8664" y="5415280"/>
            <a:ext cx="5400675" cy="13208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889" cap="all" baseline="0">
                <a:solidFill>
                  <a:schemeClr val="tx1"/>
                </a:solidFill>
              </a:defRPr>
            </a:lvl1pPr>
            <a:lvl2pPr marL="660408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816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224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633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2041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450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85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3266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2417064"/>
            <a:ext cx="2571750" cy="6273800"/>
          </a:xfrm>
        </p:spPr>
        <p:txBody>
          <a:bodyPr>
            <a:normAutofit/>
          </a:bodyPr>
          <a:lstStyle>
            <a:lvl1pPr>
              <a:defRPr sz="2889"/>
            </a:lvl1pPr>
            <a:lvl2pPr>
              <a:defRPr sz="2600"/>
            </a:lvl2pPr>
            <a:lvl3pPr>
              <a:defRPr sz="2311"/>
            </a:lvl3pPr>
            <a:lvl4pPr>
              <a:defRPr sz="2022"/>
            </a:lvl4pPr>
            <a:lvl5pPr>
              <a:defRPr sz="2022"/>
            </a:lvl5pPr>
            <a:lvl6pPr>
              <a:defRPr sz="2022"/>
            </a:lvl6pPr>
            <a:lvl7pPr>
              <a:defRPr sz="2022"/>
            </a:lvl7pPr>
            <a:lvl8pPr>
              <a:defRPr sz="2022"/>
            </a:lvl8pPr>
            <a:lvl9pPr>
              <a:defRPr sz="2022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31870" y="2417064"/>
            <a:ext cx="2571750" cy="6273800"/>
          </a:xfrm>
        </p:spPr>
        <p:txBody>
          <a:bodyPr>
            <a:normAutofit/>
          </a:bodyPr>
          <a:lstStyle>
            <a:lvl1pPr>
              <a:defRPr sz="2889"/>
            </a:lvl1pPr>
            <a:lvl2pPr>
              <a:defRPr sz="2600"/>
            </a:lvl2pPr>
            <a:lvl3pPr>
              <a:defRPr sz="2311"/>
            </a:lvl3pPr>
            <a:lvl4pPr>
              <a:defRPr sz="2022"/>
            </a:lvl4pPr>
            <a:lvl5pPr>
              <a:defRPr sz="2022"/>
            </a:lvl5pPr>
            <a:lvl6pPr>
              <a:defRPr sz="2022"/>
            </a:lvl6pPr>
            <a:lvl7pPr>
              <a:defRPr sz="2022"/>
            </a:lvl7pPr>
            <a:lvl8pPr>
              <a:defRPr sz="2022"/>
            </a:lvl8pPr>
            <a:lvl9pPr>
              <a:defRPr sz="2022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/>
              <a:t>11/12/2017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0" y="2311400"/>
            <a:ext cx="2571750" cy="1096264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889" b="0" cap="all" baseline="0"/>
            </a:lvl1pPr>
            <a:lvl2pPr marL="660408" indent="0">
              <a:buNone/>
              <a:defRPr sz="2889" b="1"/>
            </a:lvl2pPr>
            <a:lvl3pPr marL="1320816" indent="0">
              <a:buNone/>
              <a:defRPr sz="2600" b="1"/>
            </a:lvl3pPr>
            <a:lvl4pPr marL="1981224" indent="0">
              <a:buNone/>
              <a:defRPr sz="2311" b="1"/>
            </a:lvl4pPr>
            <a:lvl5pPr marL="2641633" indent="0">
              <a:buNone/>
              <a:defRPr sz="2311" b="1"/>
            </a:lvl5pPr>
            <a:lvl6pPr marL="3302041" indent="0">
              <a:buNone/>
              <a:defRPr sz="2311" b="1"/>
            </a:lvl6pPr>
            <a:lvl7pPr marL="3962450" indent="0">
              <a:buNone/>
              <a:defRPr sz="2311" b="1"/>
            </a:lvl7pPr>
            <a:lvl8pPr marL="4622858" indent="0">
              <a:buNone/>
              <a:defRPr sz="2311" b="1"/>
            </a:lvl8pPr>
            <a:lvl9pPr marL="5283266" indent="0">
              <a:buNone/>
              <a:defRPr sz="2311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80" y="3526536"/>
            <a:ext cx="2571750" cy="5177536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311"/>
            </a:lvl2pPr>
            <a:lvl3pPr>
              <a:defRPr sz="2022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31870" y="2311400"/>
            <a:ext cx="2571750" cy="1096264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889" b="0" cap="all" baseline="0"/>
            </a:lvl1pPr>
            <a:lvl2pPr marL="660408" indent="0">
              <a:buNone/>
              <a:defRPr sz="2889" b="1"/>
            </a:lvl2pPr>
            <a:lvl3pPr marL="1320816" indent="0">
              <a:buNone/>
              <a:defRPr sz="2600" b="1"/>
            </a:lvl3pPr>
            <a:lvl4pPr marL="1981224" indent="0">
              <a:buNone/>
              <a:defRPr sz="2311" b="1"/>
            </a:lvl4pPr>
            <a:lvl5pPr marL="2641633" indent="0">
              <a:buNone/>
              <a:defRPr sz="2311" b="1"/>
            </a:lvl5pPr>
            <a:lvl6pPr marL="3302041" indent="0">
              <a:buNone/>
              <a:defRPr sz="2311" b="1"/>
            </a:lvl6pPr>
            <a:lvl7pPr marL="3962450" indent="0">
              <a:buNone/>
              <a:defRPr sz="2311" b="1"/>
            </a:lvl7pPr>
            <a:lvl8pPr marL="4622858" indent="0">
              <a:buNone/>
              <a:defRPr sz="2311" b="1"/>
            </a:lvl8pPr>
            <a:lvl9pPr marL="5283266" indent="0">
              <a:buNone/>
              <a:defRPr sz="2311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31870" y="3526536"/>
            <a:ext cx="2571750" cy="5177536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311"/>
            </a:lvl2pPr>
            <a:lvl3pPr>
              <a:defRPr sz="2022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11/12/2017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11/12/2017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11/12/2017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6856214" cy="79248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2600"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26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715" y="2641600"/>
            <a:ext cx="2057400" cy="3302000"/>
          </a:xfrm>
        </p:spPr>
        <p:txBody>
          <a:bodyPr anchor="b">
            <a:normAutofit/>
          </a:bodyPr>
          <a:lstStyle>
            <a:lvl1pPr>
              <a:defRPr sz="4912" b="0"/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611" y="1452880"/>
            <a:ext cx="4063365" cy="7132320"/>
          </a:xfrm>
        </p:spPr>
        <p:txBody>
          <a:bodyPr>
            <a:normAutofit/>
          </a:bodyPr>
          <a:lstStyle>
            <a:lvl1pPr>
              <a:defRPr sz="2889"/>
            </a:lvl1pPr>
            <a:lvl2pPr>
              <a:defRPr sz="2600"/>
            </a:lvl2pPr>
            <a:lvl3pPr>
              <a:defRPr sz="2311"/>
            </a:lvl3pPr>
            <a:lvl4pPr>
              <a:defRPr sz="2022"/>
            </a:lvl4pPr>
            <a:lvl5pPr>
              <a:defRPr sz="2022"/>
            </a:lvl5pPr>
            <a:lvl6pPr>
              <a:defRPr sz="2022"/>
            </a:lvl6pPr>
            <a:lvl7pPr>
              <a:defRPr sz="2022"/>
            </a:lvl7pPr>
            <a:lvl8pPr>
              <a:defRPr sz="2022"/>
            </a:lvl8pPr>
            <a:lvl9pPr>
              <a:defRPr sz="2022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7715" y="6075680"/>
            <a:ext cx="2057400" cy="2377440"/>
          </a:xfrm>
        </p:spPr>
        <p:txBody>
          <a:bodyPr>
            <a:normAutofit/>
          </a:bodyPr>
          <a:lstStyle>
            <a:lvl1pPr marL="0" indent="0">
              <a:spcBef>
                <a:spcPts val="1733"/>
              </a:spcBef>
              <a:buNone/>
              <a:defRPr sz="2311"/>
            </a:lvl1pPr>
            <a:lvl2pPr marL="660408" indent="0">
              <a:buNone/>
              <a:defRPr sz="1733"/>
            </a:lvl2pPr>
            <a:lvl3pPr marL="1320816" indent="0">
              <a:buNone/>
              <a:defRPr sz="1445"/>
            </a:lvl3pPr>
            <a:lvl4pPr marL="1981224" indent="0">
              <a:buNone/>
              <a:defRPr sz="1300"/>
            </a:lvl4pPr>
            <a:lvl5pPr marL="2641633" indent="0">
              <a:buNone/>
              <a:defRPr sz="1300"/>
            </a:lvl5pPr>
            <a:lvl6pPr marL="3302041" indent="0">
              <a:buNone/>
              <a:defRPr sz="1300"/>
            </a:lvl6pPr>
            <a:lvl7pPr marL="3962450" indent="0">
              <a:buNone/>
              <a:defRPr sz="1300"/>
            </a:lvl7pPr>
            <a:lvl8pPr marL="4622858" indent="0">
              <a:buNone/>
              <a:defRPr sz="1300"/>
            </a:lvl8pPr>
            <a:lvl9pPr marL="5283266" indent="0">
              <a:buNone/>
              <a:defRPr sz="13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11/12/2017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715" y="2641600"/>
            <a:ext cx="2057400" cy="3302000"/>
          </a:xfrm>
        </p:spPr>
        <p:txBody>
          <a:bodyPr anchor="b">
            <a:normAutofit/>
          </a:bodyPr>
          <a:lstStyle>
            <a:lvl1pPr>
              <a:defRPr sz="4912" b="0"/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8611" y="792480"/>
            <a:ext cx="3754755" cy="8321040"/>
          </a:xfrm>
          <a:noFill/>
        </p:spPr>
        <p:txBody>
          <a:bodyPr/>
          <a:lstStyle>
            <a:lvl1pPr marL="0" indent="0" algn="ctr">
              <a:buNone/>
              <a:defRPr sz="4622">
                <a:solidFill>
                  <a:schemeClr val="tx1"/>
                </a:solidFill>
              </a:defRPr>
            </a:lvl1pPr>
            <a:lvl2pPr marL="660408" indent="0">
              <a:buNone/>
              <a:defRPr sz="4045"/>
            </a:lvl2pPr>
            <a:lvl3pPr marL="1320816" indent="0">
              <a:buNone/>
              <a:defRPr sz="3467"/>
            </a:lvl3pPr>
            <a:lvl4pPr marL="1981224" indent="0">
              <a:buNone/>
              <a:defRPr sz="2889"/>
            </a:lvl4pPr>
            <a:lvl5pPr marL="2641633" indent="0">
              <a:buNone/>
              <a:defRPr sz="2889"/>
            </a:lvl5pPr>
            <a:lvl6pPr marL="3302041" indent="0">
              <a:buNone/>
              <a:defRPr sz="2889"/>
            </a:lvl6pPr>
            <a:lvl7pPr marL="3962450" indent="0">
              <a:buNone/>
              <a:defRPr sz="2889"/>
            </a:lvl7pPr>
            <a:lvl8pPr marL="4622858" indent="0">
              <a:buNone/>
              <a:defRPr sz="2889"/>
            </a:lvl8pPr>
            <a:lvl9pPr marL="5283266" indent="0">
              <a:buNone/>
              <a:defRPr sz="2889"/>
            </a:lvl9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7715" y="6075680"/>
            <a:ext cx="2057400" cy="2377440"/>
          </a:xfrm>
        </p:spPr>
        <p:txBody>
          <a:bodyPr>
            <a:normAutofit/>
          </a:bodyPr>
          <a:lstStyle>
            <a:lvl1pPr marL="0" indent="0">
              <a:spcBef>
                <a:spcPts val="1733"/>
              </a:spcBef>
              <a:buNone/>
              <a:defRPr sz="2311"/>
            </a:lvl1pPr>
            <a:lvl2pPr marL="660408" indent="0">
              <a:buNone/>
              <a:defRPr sz="1733"/>
            </a:lvl2pPr>
            <a:lvl3pPr marL="1320816" indent="0">
              <a:buNone/>
              <a:defRPr sz="1445"/>
            </a:lvl3pPr>
            <a:lvl4pPr marL="1981224" indent="0">
              <a:buNone/>
              <a:defRPr sz="1300"/>
            </a:lvl4pPr>
            <a:lvl5pPr marL="2641633" indent="0">
              <a:buNone/>
              <a:defRPr sz="1300"/>
            </a:lvl5pPr>
            <a:lvl6pPr marL="3302041" indent="0">
              <a:buNone/>
              <a:defRPr sz="1300"/>
            </a:lvl6pPr>
            <a:lvl7pPr marL="3962450" indent="0">
              <a:buNone/>
              <a:defRPr sz="1300"/>
            </a:lvl7pPr>
            <a:lvl8pPr marL="4622858" indent="0">
              <a:buNone/>
              <a:defRPr sz="1300"/>
            </a:lvl8pPr>
            <a:lvl9pPr marL="5283266" indent="0">
              <a:buNone/>
              <a:defRPr sz="13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11/12/2017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‹N°›</a:t>
            </a:fld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1" y="0"/>
            <a:ext cx="4371975" cy="79248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2600"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2600"/>
            </a:p>
          </p:txBody>
        </p:sp>
      </p:grpSp>
      <p:grpSp>
        <p:nvGrpSpPr>
          <p:cNvPr id="11" name="Group 10"/>
          <p:cNvGrpSpPr/>
          <p:nvPr/>
        </p:nvGrpSpPr>
        <p:grpSpPr>
          <a:xfrm flipV="1">
            <a:off x="1" y="9113520"/>
            <a:ext cx="4371975" cy="79248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2600"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2600"/>
            </a:p>
          </p:txBody>
        </p:sp>
      </p:grpSp>
      <p:grpSp>
        <p:nvGrpSpPr>
          <p:cNvPr id="14" name="Group 13"/>
          <p:cNvGrpSpPr/>
          <p:nvPr/>
        </p:nvGrpSpPr>
        <p:grpSpPr>
          <a:xfrm rot="5400000" flipV="1">
            <a:off x="-4798695" y="4798695"/>
            <a:ext cx="9906000" cy="308610"/>
            <a:chOff x="0" y="0"/>
            <a:chExt cx="12188825" cy="713232"/>
          </a:xfrm>
        </p:grpSpPr>
        <p:sp>
          <p:nvSpPr>
            <p:cNvPr id="15" name="Rectangle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2600"/>
            </a:p>
          </p:txBody>
        </p:sp>
        <p:sp>
          <p:nvSpPr>
            <p:cNvPr id="16" name="Rectangle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2600"/>
            </a:p>
          </p:txBody>
        </p:sp>
      </p:grpSp>
      <p:grpSp>
        <p:nvGrpSpPr>
          <p:cNvPr id="17" name="Group 16"/>
          <p:cNvGrpSpPr/>
          <p:nvPr/>
        </p:nvGrpSpPr>
        <p:grpSpPr>
          <a:xfrm rot="16200000" flipH="1" flipV="1">
            <a:off x="-735331" y="4798697"/>
            <a:ext cx="9906000" cy="308610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2600"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2600"/>
            </a:p>
          </p:txBody>
        </p:sp>
      </p:grp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auto">
          <a:xfrm flipV="1">
            <a:off x="0" y="9113520"/>
            <a:ext cx="6856214" cy="79248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600" noProof="0" dirty="0"/>
            </a:p>
          </p:txBody>
        </p:sp>
        <p:sp>
          <p:nvSpPr>
            <p:cNvPr id="10" name="Rectangle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600" noProof="0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380" y="633984"/>
            <a:ext cx="5349240" cy="15717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0" y="2417064"/>
            <a:ext cx="5349240" cy="627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92624" y="9232392"/>
            <a:ext cx="540068" cy="3434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55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fr-FR" noProof="0" smtClean="0"/>
              <a:pPr/>
              <a:t>12/11/2017</a:t>
            </a:fld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4381" y="9232392"/>
            <a:ext cx="4027361" cy="3434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55" cap="all" baseline="0">
                <a:solidFill>
                  <a:schemeClr val="tx1"/>
                </a:solidFill>
              </a:defRPr>
            </a:lvl1pPr>
          </a:lstStyle>
          <a:p>
            <a:endParaRPr lang="fr-F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43576" y="9232392"/>
            <a:ext cx="360045" cy="3434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55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 lang="fr-FR" noProof="0" smtClean="0"/>
              <a:pPr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1320816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4912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96245" indent="-330204" algn="l" defTabSz="1320816" rtl="0" eaLnBrk="1" latinLnBrk="0" hangingPunct="1">
        <a:lnSpc>
          <a:spcPct val="90000"/>
        </a:lnSpc>
        <a:spcBef>
          <a:spcPts val="2600"/>
        </a:spcBef>
        <a:buSzPct val="80000"/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1pPr>
      <a:lvl2pPr marL="858531" indent="-330204" algn="l" defTabSz="1320816" rtl="0" eaLnBrk="1" latinLnBrk="0" hangingPunct="1">
        <a:lnSpc>
          <a:spcPct val="90000"/>
        </a:lnSpc>
        <a:spcBef>
          <a:spcPts val="1445"/>
        </a:spcBef>
        <a:buSzPct val="80000"/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816" indent="-330204" algn="l" defTabSz="1320816" rtl="0" eaLnBrk="1" latinLnBrk="0" hangingPunct="1">
        <a:lnSpc>
          <a:spcPct val="90000"/>
        </a:lnSpc>
        <a:spcBef>
          <a:spcPts val="1155"/>
        </a:spcBef>
        <a:buSzPct val="80000"/>
        <a:buFont typeface="Arial" pitchFamily="34" charset="0"/>
        <a:buChar char="•"/>
        <a:defRPr sz="2311" kern="1200">
          <a:solidFill>
            <a:schemeClr val="tx1"/>
          </a:solidFill>
          <a:latin typeface="+mn-lt"/>
          <a:ea typeface="+mn-ea"/>
          <a:cs typeface="+mn-cs"/>
        </a:defRPr>
      </a:lvl3pPr>
      <a:lvl4pPr marL="1783102" indent="-330204" algn="l" defTabSz="1320816" rtl="0" eaLnBrk="1" latinLnBrk="0" hangingPunct="1">
        <a:lnSpc>
          <a:spcPct val="90000"/>
        </a:lnSpc>
        <a:spcBef>
          <a:spcPts val="1155"/>
        </a:spcBef>
        <a:buSzPct val="80000"/>
        <a:buFont typeface="Arial" pitchFamily="34" charset="0"/>
        <a:buChar char="•"/>
        <a:defRPr sz="2022" kern="1200">
          <a:solidFill>
            <a:schemeClr val="tx1"/>
          </a:solidFill>
          <a:latin typeface="+mn-lt"/>
          <a:ea typeface="+mn-ea"/>
          <a:cs typeface="+mn-cs"/>
        </a:defRPr>
      </a:lvl4pPr>
      <a:lvl5pPr marL="2245388" indent="-330204" algn="l" defTabSz="1320816" rtl="0" eaLnBrk="1" latinLnBrk="0" hangingPunct="1">
        <a:lnSpc>
          <a:spcPct val="90000"/>
        </a:lnSpc>
        <a:spcBef>
          <a:spcPts val="1155"/>
        </a:spcBef>
        <a:buSzPct val="80000"/>
        <a:buFont typeface="Arial" pitchFamily="34" charset="0"/>
        <a:buChar char="•"/>
        <a:defRPr sz="2022" kern="1200">
          <a:solidFill>
            <a:schemeClr val="tx1"/>
          </a:solidFill>
          <a:latin typeface="+mn-lt"/>
          <a:ea typeface="+mn-ea"/>
          <a:cs typeface="+mn-cs"/>
        </a:defRPr>
      </a:lvl5pPr>
      <a:lvl6pPr marL="2707674" indent="-330204" algn="l" defTabSz="1320816" rtl="0" eaLnBrk="1" latinLnBrk="0" hangingPunct="1">
        <a:lnSpc>
          <a:spcPct val="90000"/>
        </a:lnSpc>
        <a:spcBef>
          <a:spcPts val="1155"/>
        </a:spcBef>
        <a:buSzPct val="80000"/>
        <a:buFont typeface="Arial" pitchFamily="34" charset="0"/>
        <a:buChar char="•"/>
        <a:defRPr sz="2022" kern="1200">
          <a:solidFill>
            <a:schemeClr val="tx1"/>
          </a:solidFill>
          <a:latin typeface="+mn-lt"/>
          <a:ea typeface="+mn-ea"/>
          <a:cs typeface="+mn-cs"/>
        </a:defRPr>
      </a:lvl6pPr>
      <a:lvl7pPr marL="3169960" indent="-330204" algn="l" defTabSz="1320816" rtl="0" eaLnBrk="1" latinLnBrk="0" hangingPunct="1">
        <a:lnSpc>
          <a:spcPct val="90000"/>
        </a:lnSpc>
        <a:spcBef>
          <a:spcPts val="1155"/>
        </a:spcBef>
        <a:buSzPct val="80000"/>
        <a:buFont typeface="Arial" pitchFamily="34" charset="0"/>
        <a:buChar char="•"/>
        <a:defRPr sz="2022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32246" indent="-330204" algn="l" defTabSz="1320816" rtl="0" eaLnBrk="1" latinLnBrk="0" hangingPunct="1">
        <a:lnSpc>
          <a:spcPct val="90000"/>
        </a:lnSpc>
        <a:spcBef>
          <a:spcPts val="1155"/>
        </a:spcBef>
        <a:buSzPct val="80000"/>
        <a:buFont typeface="Arial" pitchFamily="34" charset="0"/>
        <a:buChar char="•"/>
        <a:defRPr sz="2022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094531" indent="-330204" algn="l" defTabSz="1320816" rtl="0" eaLnBrk="1" latinLnBrk="0" hangingPunct="1">
        <a:lnSpc>
          <a:spcPct val="90000"/>
        </a:lnSpc>
        <a:spcBef>
          <a:spcPts val="1155"/>
        </a:spcBef>
        <a:buSzPct val="80000"/>
        <a:buFont typeface="Arial" pitchFamily="34" charset="0"/>
        <a:buChar char="•"/>
        <a:defRPr sz="2022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32081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408" algn="l" defTabSz="132081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816" algn="l" defTabSz="132081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224" algn="l" defTabSz="132081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633" algn="l" defTabSz="132081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2041" algn="l" defTabSz="132081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50" algn="l" defTabSz="132081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858" algn="l" defTabSz="132081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266" algn="l" defTabSz="132081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2160" userDrawn="1">
          <p15:clr>
            <a:srgbClr val="F26B43"/>
          </p15:clr>
        </p15:guide>
        <p15:guide id="5" orient="horz" pos="3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495300" y="495300"/>
            <a:ext cx="5867400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CHROMATOGRAPHIE D’AFFINITE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457200" y="1162050"/>
            <a:ext cx="5924550" cy="12573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La chromatographie d’affinité permet de séparer et de récupérer une protéine d’un extrait de cellule (ou autre) en fonction de son interaction avec un ligand spécifique. 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476250" y="2495550"/>
            <a:ext cx="5905500" cy="4000500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90500" y="6591300"/>
            <a:ext cx="3181350" cy="198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Simple et très efficaces.</a:t>
            </a:r>
          </a:p>
          <a:p>
            <a:pPr algn="ctr"/>
            <a:r>
              <a:rPr lang="fr-FR" dirty="0" smtClean="0"/>
              <a:t>Adaptable a toutes protéines.</a:t>
            </a:r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3467100" y="6591300"/>
            <a:ext cx="3181350" cy="198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Nécessite de bien connaitre la protéine a extraire.</a:t>
            </a:r>
          </a:p>
          <a:p>
            <a:pPr algn="ctr"/>
            <a:r>
              <a:rPr lang="fr-FR" dirty="0" smtClean="0"/>
              <a:t>Résolution faible,</a:t>
            </a:r>
          </a:p>
          <a:p>
            <a:pPr algn="ctr"/>
            <a:r>
              <a:rPr lang="fr-FR" dirty="0" smtClean="0"/>
              <a:t> Liaisons attendu peuvent ne pas se liée. </a:t>
            </a:r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266700" y="8743950"/>
            <a:ext cx="6324600" cy="8953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Chromatographie en colonne et protéine recombinante 6HIS</a:t>
            </a:r>
            <a:endParaRPr lang="fr-FR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0" y="0"/>
            <a:ext cx="3619500" cy="40005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Purification d’une protéine 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076" y="3106386"/>
            <a:ext cx="2953513" cy="3121728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686563" y="3570619"/>
            <a:ext cx="2362200" cy="2193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 smtClean="0"/>
              <a:t>- Création </a:t>
            </a:r>
            <a:r>
              <a:rPr lang="fr-FR" sz="1600" dirty="0" smtClean="0"/>
              <a:t>de liaison ligand-protéine.</a:t>
            </a:r>
          </a:p>
          <a:p>
            <a:endParaRPr lang="fr-FR" sz="1600" dirty="0" smtClean="0"/>
          </a:p>
          <a:p>
            <a:r>
              <a:rPr lang="fr-FR" sz="1600" dirty="0" smtClean="0"/>
              <a:t>- Coupure  </a:t>
            </a:r>
            <a:r>
              <a:rPr lang="fr-FR" sz="1600" dirty="0" smtClean="0"/>
              <a:t>entre le ligand et la protéine</a:t>
            </a:r>
          </a:p>
          <a:p>
            <a:endParaRPr lang="fr-FR" sz="1600" dirty="0" smtClean="0"/>
          </a:p>
          <a:p>
            <a:r>
              <a:rPr lang="fr-FR" sz="1600" dirty="0" smtClean="0"/>
              <a:t>- Récupération </a:t>
            </a:r>
            <a:r>
              <a:rPr lang="fr-FR" sz="1600" dirty="0" smtClean="0"/>
              <a:t>de la protéine d’intérêt.     </a:t>
            </a:r>
            <a:endParaRPr lang="fr-FR" sz="1600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686562" y="2514600"/>
            <a:ext cx="5142737" cy="32385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Sans oublier l’étape préliminaire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54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495300" y="495300"/>
            <a:ext cx="5867400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CHROMATOGRAPHIE ECHANGEUSE D’IONS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457200" y="1162050"/>
            <a:ext cx="5924550" cy="12573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La chromatographie échangeuse d’ions permet de séparer et de récupérer une protéine d’un extrait de cellule (ou autre) en fonction de son </a:t>
            </a:r>
            <a:r>
              <a:rPr lang="fr-FR" dirty="0" err="1" smtClean="0"/>
              <a:t>pI</a:t>
            </a:r>
            <a:r>
              <a:rPr lang="fr-FR" dirty="0" smtClean="0"/>
              <a:t>/pH. 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476250" y="2495550"/>
            <a:ext cx="5905500" cy="4000500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90500" y="6591300"/>
            <a:ext cx="3181350" cy="198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Simple et très efficaces.</a:t>
            </a:r>
          </a:p>
          <a:p>
            <a:pPr algn="ctr"/>
            <a:r>
              <a:rPr lang="fr-FR" dirty="0" smtClean="0"/>
              <a:t>Adaptable a toutes protéines chargé.</a:t>
            </a:r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3467100" y="6591300"/>
            <a:ext cx="3181350" cy="198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Nécessite de bien connaitre la protéine a extraire.</a:t>
            </a:r>
          </a:p>
          <a:p>
            <a:pPr algn="ctr"/>
            <a:r>
              <a:rPr lang="fr-FR" dirty="0" smtClean="0"/>
              <a:t>Résolution faible,</a:t>
            </a:r>
          </a:p>
          <a:p>
            <a:pPr algn="ctr"/>
            <a:r>
              <a:rPr lang="fr-FR" dirty="0" smtClean="0"/>
              <a:t> Dénaturation du au pH très sensible. </a:t>
            </a:r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266700" y="8743950"/>
            <a:ext cx="6324600" cy="8953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Chromatographie en colonne.</a:t>
            </a:r>
            <a:endParaRPr lang="fr-FR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0" y="0"/>
            <a:ext cx="3619500" cy="40005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Purification d’une protéine 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686562" y="2514600"/>
            <a:ext cx="5142737" cy="32385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Sans oublier l’étape préliminaire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172977"/>
            <a:ext cx="2769477" cy="2964682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705230" y="3314700"/>
            <a:ext cx="2552700" cy="2674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 smtClean="0"/>
              <a:t>- Création </a:t>
            </a:r>
            <a:r>
              <a:rPr lang="fr-FR" sz="1600" dirty="0" smtClean="0"/>
              <a:t>de liaison isoélectrique avec la matrice</a:t>
            </a:r>
            <a:r>
              <a:rPr lang="fr-FR" sz="1600" dirty="0" smtClean="0"/>
              <a:t>.</a:t>
            </a:r>
          </a:p>
          <a:p>
            <a:pPr marL="285750" indent="-285750">
              <a:buFontTx/>
              <a:buChar char="-"/>
            </a:pPr>
            <a:endParaRPr lang="fr-FR" sz="1600" dirty="0" smtClean="0"/>
          </a:p>
          <a:p>
            <a:r>
              <a:rPr lang="fr-FR" sz="1600" dirty="0" smtClean="0"/>
              <a:t>- Modification </a:t>
            </a:r>
            <a:r>
              <a:rPr lang="fr-FR" sz="1600" dirty="0" smtClean="0"/>
              <a:t>du pH de la colonne afin de couper les liaisons.</a:t>
            </a:r>
          </a:p>
          <a:p>
            <a:endParaRPr lang="fr-FR" sz="1600" dirty="0" smtClean="0"/>
          </a:p>
          <a:p>
            <a:r>
              <a:rPr lang="fr-FR" sz="1600" dirty="0" smtClean="0"/>
              <a:t>- Récupération </a:t>
            </a:r>
            <a:r>
              <a:rPr lang="fr-FR" sz="1600" dirty="0" smtClean="0"/>
              <a:t>de la protéine d’intérêt.     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88210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495300" y="495300"/>
            <a:ext cx="5867400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CHROMATOGRAPHIE ECHANGEUSE D’IONS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457200" y="1162050"/>
            <a:ext cx="5924550" cy="12573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La chromatographie échangeuse d’ions permet de séparer des protéines d’un extrait cellulaire (ou autre) en fonction de leurs tailles.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476250" y="2495550"/>
            <a:ext cx="5905500" cy="4000500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90500" y="6591300"/>
            <a:ext cx="3181350" cy="198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Permet principalement de séparé.</a:t>
            </a:r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3467100" y="6591300"/>
            <a:ext cx="3181350" cy="198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Nécessite de bien connaitre la protéine a extraire.</a:t>
            </a:r>
          </a:p>
          <a:p>
            <a:pPr algn="ctr"/>
            <a:r>
              <a:rPr lang="fr-FR" dirty="0" smtClean="0"/>
              <a:t>Résolution faible,</a:t>
            </a:r>
          </a:p>
          <a:p>
            <a:pPr algn="ctr"/>
            <a:r>
              <a:rPr lang="fr-FR" dirty="0" smtClean="0"/>
              <a:t>Ne permet pas de trouver la protéine qu’on cherche.</a:t>
            </a:r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266700" y="8743950"/>
            <a:ext cx="6324600" cy="8953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Chromatographie en colonne.</a:t>
            </a:r>
            <a:endParaRPr lang="fr-FR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0" y="0"/>
            <a:ext cx="3619500" cy="40005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Purification d’une protéine 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686562" y="2514600"/>
            <a:ext cx="5142737" cy="32385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Sans oublier l’étape préliminaire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3" name="Image 12" title="Schéma Chromatographie à exclusion de taille.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429"/>
          <a:stretch/>
        </p:blipFill>
        <p:spPr>
          <a:xfrm>
            <a:off x="4614571" y="3124510"/>
            <a:ext cx="1214728" cy="3085479"/>
          </a:xfrm>
          <a:prstGeom prst="rect">
            <a:avLst/>
          </a:prstGeom>
          <a:ln w="34925">
            <a:noFill/>
          </a:ln>
        </p:spPr>
      </p:pic>
      <p:sp>
        <p:nvSpPr>
          <p:cNvPr id="14" name="Rectangle 13"/>
          <p:cNvSpPr/>
          <p:nvPr/>
        </p:nvSpPr>
        <p:spPr>
          <a:xfrm>
            <a:off x="876300" y="3619500"/>
            <a:ext cx="2628900" cy="2188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fr-FR" sz="1600" dirty="0" smtClean="0"/>
              <a:t>Migration </a:t>
            </a:r>
            <a:r>
              <a:rPr lang="fr-FR" sz="1600" dirty="0" smtClean="0"/>
              <a:t>en fonction de la taille de la protéine avec une certaine vitesse</a:t>
            </a:r>
            <a:r>
              <a:rPr lang="fr-FR" sz="1600" dirty="0" smtClean="0"/>
              <a:t>.</a:t>
            </a:r>
          </a:p>
          <a:p>
            <a:pPr marL="285750" indent="-285750">
              <a:buFontTx/>
              <a:buChar char="-"/>
            </a:pPr>
            <a:endParaRPr lang="fr-FR" sz="1600" dirty="0" smtClean="0"/>
          </a:p>
          <a:p>
            <a:pPr marL="285750" indent="-285750">
              <a:buFontTx/>
              <a:buChar char="-"/>
            </a:pPr>
            <a:r>
              <a:rPr lang="fr-FR" sz="1600" dirty="0" smtClean="0"/>
              <a:t>Récupération </a:t>
            </a:r>
            <a:r>
              <a:rPr lang="fr-FR" sz="1600" dirty="0" smtClean="0"/>
              <a:t>de la protéine d’intérêt.     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96539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495300" y="495300"/>
            <a:ext cx="5867400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Protéine de fusion a la GST.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457200" y="1162050"/>
            <a:ext cx="5924550" cy="12573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Cette technique permet via la bonne combinaison de vecteur, d’attaché une enzyme a une protéine cible afin de pouvoir la récupérer plus facilement.(Ex chromatographie d’affinité)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476250" y="2495550"/>
            <a:ext cx="5905500" cy="4000500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90500" y="6591300"/>
            <a:ext cx="3181350" cy="198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Récupération très efficace </a:t>
            </a:r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3467100" y="6591300"/>
            <a:ext cx="3181350" cy="198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Problème éventuelle lors de la création de la protéine (donc création du vecteur délicat)</a:t>
            </a:r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236634" y="8743950"/>
            <a:ext cx="6324600" cy="8953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Chromatographie en colonne, protéine de fusion</a:t>
            </a:r>
            <a:endParaRPr lang="fr-FR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0" y="0"/>
            <a:ext cx="3619500" cy="40005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Protéine recombinante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13" name="Groupe 12"/>
          <p:cNvGrpSpPr/>
          <p:nvPr/>
        </p:nvGrpSpPr>
        <p:grpSpPr>
          <a:xfrm>
            <a:off x="236634" y="3095625"/>
            <a:ext cx="5954616" cy="2143125"/>
            <a:chOff x="-443842" y="1874022"/>
            <a:chExt cx="12358544" cy="4648417"/>
          </a:xfrm>
        </p:grpSpPr>
        <p:pic>
          <p:nvPicPr>
            <p:cNvPr id="14" name="Image 1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741" r="24560" b="16925"/>
            <a:stretch/>
          </p:blipFill>
          <p:spPr>
            <a:xfrm>
              <a:off x="2009103" y="1930400"/>
              <a:ext cx="6339973" cy="4592039"/>
            </a:xfrm>
            <a:prstGeom prst="rect">
              <a:avLst/>
            </a:prstGeom>
          </p:spPr>
        </p:pic>
        <p:sp>
          <p:nvSpPr>
            <p:cNvPr id="15" name="Ellipse 14"/>
            <p:cNvSpPr/>
            <p:nvPr/>
          </p:nvSpPr>
          <p:spPr>
            <a:xfrm>
              <a:off x="1893194" y="1874022"/>
              <a:ext cx="6697469" cy="1192547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6" name="Connecteur droit avec flèche 15"/>
            <p:cNvCxnSpPr>
              <a:endCxn id="15" idx="6"/>
            </p:cNvCxnSpPr>
            <p:nvPr/>
          </p:nvCxnSpPr>
          <p:spPr>
            <a:xfrm flipH="1" flipV="1">
              <a:off x="8590663" y="2470296"/>
              <a:ext cx="875309" cy="5477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>
              <a:off x="3421118" y="3411506"/>
              <a:ext cx="794545" cy="51234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/>
            <p:nvPr/>
          </p:nvCxnSpPr>
          <p:spPr>
            <a:xfrm>
              <a:off x="2825606" y="3934445"/>
              <a:ext cx="1143288" cy="51436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-443842" y="3134585"/>
              <a:ext cx="4112162" cy="53405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fr-FR" sz="1000" b="0" cap="none" spc="0" dirty="0" smtClean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Gène codant pour la GST </a:t>
              </a:r>
              <a:endParaRPr lang="fr-FR" sz="1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155595" y="3705125"/>
              <a:ext cx="1876817" cy="53405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fr-FR" sz="1000" dirty="0" smtClean="0">
                  <a:ln w="0"/>
                  <a:solidFill>
                    <a:srgbClr val="FFC0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Promoteur</a:t>
              </a:r>
              <a:endParaRPr lang="fr-FR" sz="1000" b="0" cap="none" spc="0" dirty="0">
                <a:ln w="0"/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9528043" y="2285276"/>
              <a:ext cx="2386659" cy="186917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fr-FR" sz="1000" dirty="0" smtClean="0">
                  <a:ln w="0"/>
                  <a:solidFill>
                    <a:srgbClr val="FF00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Différents sites de restriction pour insérer le gène d’intérêt </a:t>
              </a:r>
              <a:endParaRPr lang="fr-FR" sz="1000" b="0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22" name="Rectangle à coins arrondis 21"/>
          <p:cNvSpPr/>
          <p:nvPr/>
        </p:nvSpPr>
        <p:spPr>
          <a:xfrm>
            <a:off x="857631" y="5893342"/>
            <a:ext cx="5142737" cy="32385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En suite faire une chromatographie d’affinité avec comme matrice le substrat de la GST. 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356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495300" y="495300"/>
            <a:ext cx="5867400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Protéine de fusion a la 6HIS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457200" y="1162050"/>
            <a:ext cx="5924550" cy="12573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Cette technique permet via la bonne combinaison de vecteur, d’attaché un ligand a une protéine cible afin de pouvoir la récupérer plus facilement.(Ex chromatographie d’affinité)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476250" y="2495550"/>
            <a:ext cx="5905500" cy="4000500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90500" y="6591300"/>
            <a:ext cx="3181350" cy="198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Récupération très efficace </a:t>
            </a:r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3467100" y="6591300"/>
            <a:ext cx="3181350" cy="198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Problème éventuelle lors de la création de la protéine (donc création du vecteur délicat)</a:t>
            </a:r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236634" y="8743950"/>
            <a:ext cx="6324600" cy="8953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Chromatographie en colonne, protéine de fusion</a:t>
            </a:r>
            <a:endParaRPr lang="fr-FR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0" y="0"/>
            <a:ext cx="3619500" cy="40005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Protéine recombinante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857631" y="5893342"/>
            <a:ext cx="5142737" cy="32385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En suite faire une chromatographie d’affinité avec comme matrice du nickel qui va s’accrocher avec la queue </a:t>
            </a:r>
            <a:r>
              <a:rPr lang="fr-FR" dirty="0" err="1" smtClean="0">
                <a:solidFill>
                  <a:schemeClr val="accent1">
                    <a:lumMod val="50000"/>
                  </a:schemeClr>
                </a:solidFill>
              </a:rPr>
              <a:t>polyHIS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896" y="2693195"/>
            <a:ext cx="3679907" cy="2566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174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eer Green 16x9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04C4809-32CE-4D76-8837-BF87A221E8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bordure verte (grand écran)</Template>
  <TotalTime>0</TotalTime>
  <Words>456</Words>
  <Application>Microsoft Office PowerPoint</Application>
  <PresentationFormat>Format A4 (210 x 297 mm)</PresentationFormat>
  <Paragraphs>59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Sheer Green 16x9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2017-10-11T13:02:49Z</dcterms:created>
  <dcterms:modified xsi:type="dcterms:W3CDTF">2017-11-12T13:25:49Z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TC029208979991</vt:lpwstr>
  </property>
</Properties>
</file>