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64" r:id="rId3"/>
    <p:sldId id="257" r:id="rId4"/>
    <p:sldId id="263" r:id="rId5"/>
    <p:sldId id="265" r:id="rId6"/>
    <p:sldId id="260" r:id="rId7"/>
    <p:sldId id="258" r:id="rId8"/>
    <p:sldId id="261" r:id="rId9"/>
    <p:sldId id="262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4922"/>
    <a:srgbClr val="FFCE19"/>
    <a:srgbClr val="FFA227"/>
    <a:srgbClr val="FFFFFF"/>
    <a:srgbClr val="FFE73E"/>
    <a:srgbClr val="00CC00"/>
    <a:srgbClr val="FFE94F"/>
    <a:srgbClr val="E5FA6A"/>
    <a:srgbClr val="CF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5568-1F15-4029-A45A-494512926572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4811B-B37F-4A7A-9CFA-34C179FD6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4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AgroB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plus d’info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4811B-B37F-4A7A-9CFA-34C179FD6C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5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2564099-B8AF-4F6D-805E-2BCA075D35FE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6BD0-E6F8-4A7F-9329-AF20B3779F5E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2B2BC8-0BBD-48CF-BDCB-66E369611F3E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C9B471-4B56-4AF6-8D60-3B78CB2725CD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9FEC4B-DFE4-462E-AC13-637F29558E65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FCF9-3CF4-42BA-9AEE-B2A40B786AA7}" type="datetime1">
              <a:rPr lang="fr-FR" smtClean="0"/>
              <a:t>06/10/2017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26E6-3746-45E9-969F-105ED4E90C35}" type="datetime1">
              <a:rPr lang="fr-FR" smtClean="0"/>
              <a:t>06/10/2017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2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90B1-F059-4A63-A208-69348364A650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A1AF1E-995A-46C2-ADFD-FF3F0B3B5CD0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B9CD-D055-4A4B-987B-34FD487E81DD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1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69CF7-4452-4E76-9FFE-72BFCCA05EB9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9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DBC7-8B54-435B-9477-836110E15AAD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10B6-034F-4DBB-9503-6BEEB5563352}" type="datetime1">
              <a:rPr lang="fr-FR" smtClean="0"/>
              <a:t>06/10/2017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3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A473-EF0C-4B4B-890B-A0058DC95928}" type="datetime1">
              <a:rPr lang="fr-FR" smtClean="0"/>
              <a:t>06/10/2017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7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C3F-8E1D-4090-AFAD-06E4294D0378}" type="datetime1">
              <a:rPr lang="fr-FR" smtClean="0"/>
              <a:t>06/10/2017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D551-94DC-434C-8A95-24EA24E41366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718C-346A-4A70-8318-DC2164A9E6F7}" type="datetime1">
              <a:rPr lang="fr-FR" smtClean="0"/>
              <a:t>06/10/2017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4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A03-520A-419A-9823-420760933D4C}" type="datetime1">
              <a:rPr lang="fr-FR" smtClean="0"/>
              <a:t>06/10/2017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6B37-8536-421C-BAA1-59C8CDF93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1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-vie.ens.fr/content/petits-arn-interferents" TargetMode="External"/><Relationship Id="rId7" Type="http://schemas.openxmlformats.org/officeDocument/2006/relationships/hyperlink" Target="http://scinti.edu.umontpellier.fr/files/2013/02/Imagerie-des-genes-rapporteurs_LOZZA.pdf" TargetMode="External"/><Relationship Id="rId2" Type="http://schemas.openxmlformats.org/officeDocument/2006/relationships/hyperlink" Target="http://www.natura-sciences.com/agriculture/fabrication-des-og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bio.fr/article-29137025.html" TargetMode="External"/><Relationship Id="rId5" Type="http://schemas.openxmlformats.org/officeDocument/2006/relationships/hyperlink" Target="http://www.gnis-pedagogie.org/" TargetMode="External"/><Relationship Id="rId4" Type="http://schemas.openxmlformats.org/officeDocument/2006/relationships/hyperlink" Target="https://www.youtube.com/watch?v=cK-OGB1_EL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5344" y="803563"/>
            <a:ext cx="9448800" cy="3919447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Transformation d’organisme supérieur et étude fonctionnelle d’un gène ou d’une protéine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1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16" y="412784"/>
            <a:ext cx="3022222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Etude de fonction d’une protéine</a:t>
            </a:r>
            <a:b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ARN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319165" y="1306326"/>
            <a:ext cx="48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fr-F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0836" y="1737120"/>
            <a:ext cx="2369127" cy="35830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703815" y="2576945"/>
            <a:ext cx="2424839" cy="1740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378036" y="2053937"/>
            <a:ext cx="900546" cy="84166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682837" y="1924051"/>
            <a:ext cx="207818" cy="259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803560" y="3324311"/>
            <a:ext cx="983673" cy="420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ADN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03561" y="4293313"/>
            <a:ext cx="983673" cy="420832"/>
          </a:xfrm>
          <a:prstGeom prst="roundRect">
            <a:avLst/>
          </a:prstGeom>
          <a:solidFill>
            <a:srgbClr val="FFCE1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ARNi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03560" y="2383935"/>
            <a:ext cx="983673" cy="420832"/>
          </a:xfrm>
          <a:prstGeom prst="roundRect">
            <a:avLst/>
          </a:prstGeom>
          <a:solidFill>
            <a:srgbClr val="FFCE1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ARNm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787233" y="4503729"/>
            <a:ext cx="2341421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581593" y="5654521"/>
            <a:ext cx="1385753" cy="830729"/>
          </a:xfrm>
          <a:prstGeom prst="roundRect">
            <a:avLst/>
          </a:prstGeom>
          <a:solidFill>
            <a:srgbClr val="FFCE1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ARNi</a:t>
            </a:r>
            <a:r>
              <a:rPr lang="fr-FR" dirty="0" smtClean="0">
                <a:solidFill>
                  <a:schemeClr val="tx1"/>
                </a:solidFill>
              </a:rPr>
              <a:t> non naturel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967346" y="4714145"/>
            <a:ext cx="2161308" cy="131517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4308766" y="4293313"/>
            <a:ext cx="983673" cy="420832"/>
          </a:xfrm>
          <a:prstGeom prst="roundRect">
            <a:avLst/>
          </a:prstGeom>
          <a:solidFill>
            <a:srgbClr val="FFCE1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ARNi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119260" y="4137129"/>
            <a:ext cx="1018304" cy="733199"/>
          </a:xfrm>
          <a:prstGeom prst="roundRect">
            <a:avLst/>
          </a:prstGeom>
          <a:solidFill>
            <a:srgbClr val="FF49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DICER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336473" y="5029200"/>
            <a:ext cx="1648691" cy="44334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Clivage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137564" y="4504731"/>
            <a:ext cx="810494" cy="69072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6757561" y="5015472"/>
            <a:ext cx="1427007" cy="945528"/>
            <a:chOff x="6757561" y="5015472"/>
            <a:chExt cx="1427007" cy="945528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6948058" y="5015472"/>
              <a:ext cx="1046015" cy="637175"/>
            </a:xfrm>
            <a:prstGeom prst="round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ARNi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6757561" y="5618466"/>
              <a:ext cx="1427007" cy="3425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Argonaut</a:t>
              </a:r>
              <a:endParaRPr lang="fr-FR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428508" y="6089441"/>
            <a:ext cx="2216728" cy="58914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Conservation d’un seul brin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6745446" y="2767257"/>
            <a:ext cx="1832241" cy="1480723"/>
            <a:chOff x="8956967" y="3601934"/>
            <a:chExt cx="1832241" cy="1480723"/>
          </a:xfrm>
        </p:grpSpPr>
        <p:grpSp>
          <p:nvGrpSpPr>
            <p:cNvPr id="33" name="Groupe 32"/>
            <p:cNvGrpSpPr/>
            <p:nvPr/>
          </p:nvGrpSpPr>
          <p:grpSpPr>
            <a:xfrm>
              <a:off x="8956967" y="4137129"/>
              <a:ext cx="1427007" cy="945528"/>
              <a:chOff x="6757561" y="5015472"/>
              <a:chExt cx="1427007" cy="94552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6948058" y="5015472"/>
                <a:ext cx="1046015" cy="637175"/>
              </a:xfrm>
              <a:prstGeom prst="round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6757561" y="5618466"/>
                <a:ext cx="1427007" cy="34253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6" name="Ellipse 35"/>
            <p:cNvSpPr/>
            <p:nvPr/>
          </p:nvSpPr>
          <p:spPr>
            <a:xfrm>
              <a:off x="10120723" y="3601934"/>
              <a:ext cx="668485" cy="138275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8" name="Connecteur droit avec flèche 37"/>
          <p:cNvCxnSpPr>
            <a:stCxn id="29" idx="0"/>
            <a:endCxn id="35" idx="2"/>
          </p:cNvCxnSpPr>
          <p:nvPr/>
        </p:nvCxnSpPr>
        <p:spPr>
          <a:xfrm flipH="1" flipV="1">
            <a:off x="7458950" y="4247980"/>
            <a:ext cx="12116" cy="76749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 rot="18845467">
            <a:off x="5013879" y="2337395"/>
            <a:ext cx="514339" cy="400381"/>
            <a:chOff x="8956967" y="3601934"/>
            <a:chExt cx="1832241" cy="1480723"/>
          </a:xfrm>
        </p:grpSpPr>
        <p:grpSp>
          <p:nvGrpSpPr>
            <p:cNvPr id="44" name="Groupe 43"/>
            <p:cNvGrpSpPr/>
            <p:nvPr/>
          </p:nvGrpSpPr>
          <p:grpSpPr>
            <a:xfrm>
              <a:off x="8956967" y="4137129"/>
              <a:ext cx="1427007" cy="945528"/>
              <a:chOff x="6757561" y="5015472"/>
              <a:chExt cx="1427007" cy="94552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6948058" y="5015472"/>
                <a:ext cx="1046015" cy="637175"/>
              </a:xfrm>
              <a:prstGeom prst="round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6757561" y="5618466"/>
                <a:ext cx="1427007" cy="34253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10120723" y="3601934"/>
              <a:ext cx="668485" cy="138275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8" name="Connecteur droit avec flèche 47"/>
          <p:cNvCxnSpPr>
            <a:stCxn id="34" idx="1"/>
            <a:endCxn id="47" idx="2"/>
          </p:cNvCxnSpPr>
          <p:nvPr/>
        </p:nvCxnSpPr>
        <p:spPr>
          <a:xfrm flipH="1" flipV="1">
            <a:off x="5375257" y="2717730"/>
            <a:ext cx="1560686" cy="90331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516297" y="2510799"/>
            <a:ext cx="3790484" cy="1297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9602944" y="2001981"/>
            <a:ext cx="2152638" cy="105455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Dégradation ou inhibition de l’ARN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Connecteur droit avec flèche 58"/>
          <p:cNvCxnSpPr>
            <a:stCxn id="13" idx="0"/>
            <a:endCxn id="17" idx="2"/>
          </p:cNvCxnSpPr>
          <p:nvPr/>
        </p:nvCxnSpPr>
        <p:spPr>
          <a:xfrm flipV="1">
            <a:off x="1295397" y="2804767"/>
            <a:ext cx="0" cy="51954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3" idx="2"/>
            <a:endCxn id="16" idx="0"/>
          </p:cNvCxnSpPr>
          <p:nvPr/>
        </p:nvCxnSpPr>
        <p:spPr>
          <a:xfrm>
            <a:off x="1295397" y="3745143"/>
            <a:ext cx="1" cy="54817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614047" y="3603324"/>
            <a:ext cx="1472029" cy="67260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Complexe RISK</a:t>
            </a:r>
            <a:endParaRPr lang="fr-FR" dirty="0"/>
          </a:p>
        </p:txBody>
      </p:sp>
      <p:sp>
        <p:nvSpPr>
          <p:cNvPr id="70" name="Rectangle 69"/>
          <p:cNvSpPr/>
          <p:nvPr/>
        </p:nvSpPr>
        <p:spPr>
          <a:xfrm>
            <a:off x="6076180" y="1931966"/>
            <a:ext cx="2679894" cy="42078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Complémentarité</a:t>
            </a:r>
            <a:endParaRPr lang="fr-FR" dirty="0"/>
          </a:p>
        </p:txBody>
      </p:sp>
      <p:sp>
        <p:nvSpPr>
          <p:cNvPr id="73" name="Espace réservé du numéro de diapositive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www.natura-sciences.com/agriculture/fabrication-des-ogm.html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planet-vie.ens.fr/content/petits-arn-interferents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www.youtube.com/watch?v=cK-OGB1_ELE</a:t>
            </a:r>
            <a:endParaRPr lang="fr-FR" dirty="0" smtClean="0"/>
          </a:p>
          <a:p>
            <a:r>
              <a:rPr lang="fr-FR" u="sng" dirty="0" smtClean="0">
                <a:hlinkClick r:id="rId5"/>
              </a:rPr>
              <a:t>www.gnis-pedagogie.org</a:t>
            </a:r>
            <a:endParaRPr lang="fr-FR" u="sng" dirty="0" smtClean="0"/>
          </a:p>
          <a:p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www.technobio.fr/article-29137025.html</a:t>
            </a:r>
            <a:endParaRPr lang="fr-FR" dirty="0" smtClean="0"/>
          </a:p>
          <a:p>
            <a:r>
              <a:rPr lang="fr-FR" u="sng" dirty="0">
                <a:hlinkClick r:id="rId7"/>
              </a:rPr>
              <a:t>http://scinti.edu.umontpellier.fr/files/2013/02/Imagerie-des-genes-rapporteurs_LOZZA.pdf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u="sng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0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86692" y="2313709"/>
            <a:ext cx="10404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Merci de votre attention</a:t>
            </a:r>
            <a:endParaRPr lang="fr-FR" sz="7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7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9455" y="764373"/>
            <a:ext cx="8610600" cy="1293028"/>
          </a:xfrm>
        </p:spPr>
        <p:txBody>
          <a:bodyPr/>
          <a:lstStyle/>
          <a:p>
            <a:r>
              <a:rPr lang="fr-FR" dirty="0" smtClean="0"/>
              <a:t>La transgénèse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12618" y="2057401"/>
            <a:ext cx="955964" cy="17525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ée 5"/>
          <p:cNvSpPr/>
          <p:nvPr/>
        </p:nvSpPr>
        <p:spPr>
          <a:xfrm>
            <a:off x="644236" y="2840181"/>
            <a:ext cx="699655" cy="692727"/>
          </a:xfrm>
          <a:prstGeom prst="donut">
            <a:avLst>
              <a:gd name="adj" fmla="val 6954"/>
            </a:avLst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>
            <a:off x="768928" y="2840181"/>
            <a:ext cx="436418" cy="207819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Éclair 7"/>
          <p:cNvSpPr/>
          <p:nvPr/>
        </p:nvSpPr>
        <p:spPr>
          <a:xfrm>
            <a:off x="644236" y="2369127"/>
            <a:ext cx="124692" cy="471054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clair 8"/>
          <p:cNvSpPr/>
          <p:nvPr/>
        </p:nvSpPr>
        <p:spPr>
          <a:xfrm rot="2910654">
            <a:off x="1207640" y="2434322"/>
            <a:ext cx="201499" cy="39746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endCxn id="9" idx="0"/>
          </p:cNvCxnSpPr>
          <p:nvPr/>
        </p:nvCxnSpPr>
        <p:spPr>
          <a:xfrm flipH="1">
            <a:off x="1442869" y="1872735"/>
            <a:ext cx="699654" cy="612396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9" idx="1"/>
            <a:endCxn id="7" idx="1"/>
          </p:cNvCxnSpPr>
          <p:nvPr/>
        </p:nvCxnSpPr>
        <p:spPr>
          <a:xfrm flipH="1">
            <a:off x="1179369" y="2671361"/>
            <a:ext cx="963154" cy="27273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524002" y="3319439"/>
            <a:ext cx="270163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2168236" y="1566537"/>
            <a:ext cx="2292928" cy="4908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Enzyme de restriction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142523" y="2425929"/>
            <a:ext cx="1629642" cy="4908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Gène d’intérêt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68235" y="3532908"/>
            <a:ext cx="1711037" cy="443347"/>
          </a:xfrm>
          <a:prstGeom prst="rect">
            <a:avLst/>
          </a:prstGeom>
          <a:solidFill>
            <a:srgbClr val="FFE73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Prélèvement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4382339" y="2580518"/>
            <a:ext cx="1004454" cy="1239873"/>
          </a:xfrm>
          <a:prstGeom prst="donut">
            <a:avLst>
              <a:gd name="adj" fmla="val 1244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/>
          <p:nvPr/>
        </p:nvSpPr>
        <p:spPr>
          <a:xfrm>
            <a:off x="4461164" y="2593221"/>
            <a:ext cx="847226" cy="674026"/>
          </a:xfrm>
          <a:prstGeom prst="blockArc">
            <a:avLst>
              <a:gd name="adj1" fmla="val 11081863"/>
              <a:gd name="adj2" fmla="val 13"/>
              <a:gd name="adj3" fmla="val 1865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6958447" y="2647310"/>
            <a:ext cx="1004454" cy="1251931"/>
            <a:chOff x="6958447" y="2647310"/>
            <a:chExt cx="1004454" cy="1251931"/>
          </a:xfrm>
        </p:grpSpPr>
        <p:sp>
          <p:nvSpPr>
            <p:cNvPr id="38" name="Bouée 37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9" name="Arc plein 38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Arc plein 39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>
            <a:off x="5543496" y="3289591"/>
            <a:ext cx="1228539" cy="1518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Résultat de recherche d'images pour &quot;tournesol dess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94" y="4695016"/>
            <a:ext cx="1480289" cy="20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cteur droit avec flèche 44"/>
          <p:cNvCxnSpPr/>
          <p:nvPr/>
        </p:nvCxnSpPr>
        <p:spPr>
          <a:xfrm flipV="1">
            <a:off x="8213877" y="3173964"/>
            <a:ext cx="1604608" cy="759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35283" y="2008908"/>
            <a:ext cx="1266121" cy="720437"/>
          </a:xfrm>
          <a:prstGeom prst="rect">
            <a:avLst/>
          </a:prstGeom>
          <a:solidFill>
            <a:srgbClr val="FFE73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Adaptation du gène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27076" y="4013072"/>
            <a:ext cx="1711037" cy="443347"/>
          </a:xfrm>
          <a:prstGeom prst="rect">
            <a:avLst/>
          </a:prstGeom>
          <a:solidFill>
            <a:srgbClr val="FFE73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Insertion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75523" y="2137171"/>
            <a:ext cx="1604608" cy="443347"/>
          </a:xfrm>
          <a:prstGeom prst="rect">
            <a:avLst/>
          </a:prstGeom>
          <a:solidFill>
            <a:srgbClr val="FFE73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Connecteur droit avec flèche 57"/>
          <p:cNvCxnSpPr>
            <a:endCxn id="1026" idx="0"/>
          </p:cNvCxnSpPr>
          <p:nvPr/>
        </p:nvCxnSpPr>
        <p:spPr>
          <a:xfrm>
            <a:off x="11115910" y="3887183"/>
            <a:ext cx="35129" cy="80783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necteur en angle 68"/>
          <p:cNvCxnSpPr>
            <a:stCxn id="48" idx="2"/>
            <a:endCxn id="73" idx="0"/>
          </p:cNvCxnSpPr>
          <p:nvPr/>
        </p:nvCxnSpPr>
        <p:spPr>
          <a:xfrm rot="5400000">
            <a:off x="6433422" y="1571490"/>
            <a:ext cx="764244" cy="65341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8" idx="2"/>
            <a:endCxn id="77" idx="3"/>
          </p:cNvCxnSpPr>
          <p:nvPr/>
        </p:nvCxnSpPr>
        <p:spPr>
          <a:xfrm rot="5400000">
            <a:off x="6670298" y="2884592"/>
            <a:ext cx="1840470" cy="4984125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1998515" y="5220663"/>
            <a:ext cx="3099955" cy="553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Canon à particules</a:t>
            </a:r>
            <a:endParaRPr lang="fr-FR" dirty="0"/>
          </a:p>
        </p:txBody>
      </p:sp>
      <p:sp>
        <p:nvSpPr>
          <p:cNvPr id="77" name="Rectangle à coins arrondis 76"/>
          <p:cNvSpPr/>
          <p:nvPr/>
        </p:nvSpPr>
        <p:spPr>
          <a:xfrm>
            <a:off x="1998515" y="6020317"/>
            <a:ext cx="3099955" cy="553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Agrobacterium</a:t>
            </a:r>
            <a:r>
              <a:rPr lang="fr-FR" dirty="0" smtClean="0"/>
              <a:t> </a:t>
            </a:r>
            <a:r>
              <a:rPr lang="fr-FR" dirty="0" err="1" smtClean="0"/>
              <a:t>tumefaciens</a:t>
            </a:r>
            <a:endParaRPr lang="fr-FR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5271762" y="4151619"/>
            <a:ext cx="1629642" cy="4908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Promoteur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Connecteur droit avec flèche 84"/>
          <p:cNvCxnSpPr>
            <a:endCxn id="38" idx="3"/>
          </p:cNvCxnSpPr>
          <p:nvPr/>
        </p:nvCxnSpPr>
        <p:spPr>
          <a:xfrm flipV="1">
            <a:off x="6218303" y="3705608"/>
            <a:ext cx="887243" cy="44108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7" name="Groupe 96"/>
          <p:cNvGrpSpPr/>
          <p:nvPr/>
        </p:nvGrpSpPr>
        <p:grpSpPr>
          <a:xfrm>
            <a:off x="10060930" y="2413567"/>
            <a:ext cx="416192" cy="518733"/>
            <a:chOff x="6958447" y="2647310"/>
            <a:chExt cx="1004454" cy="1251931"/>
          </a:xfrm>
        </p:grpSpPr>
        <p:sp>
          <p:nvSpPr>
            <p:cNvPr id="98" name="Bouée 97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9" name="Arc plein 98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0" name="Arc plein 99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33" name="Rectangle à coins arrondis 132"/>
          <p:cNvSpPr/>
          <p:nvPr/>
        </p:nvSpPr>
        <p:spPr>
          <a:xfrm>
            <a:off x="289747" y="3916090"/>
            <a:ext cx="1471499" cy="6653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Organisme donneur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4" name="Groupe 133"/>
          <p:cNvGrpSpPr/>
          <p:nvPr/>
        </p:nvGrpSpPr>
        <p:grpSpPr>
          <a:xfrm>
            <a:off x="10213330" y="2565967"/>
            <a:ext cx="416192" cy="518733"/>
            <a:chOff x="6958447" y="2647310"/>
            <a:chExt cx="1004454" cy="1251931"/>
          </a:xfrm>
        </p:grpSpPr>
        <p:sp>
          <p:nvSpPr>
            <p:cNvPr id="135" name="Bouée 134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6" name="Arc plein 135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7" name="Arc plein 136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Groupe 137"/>
          <p:cNvGrpSpPr/>
          <p:nvPr/>
        </p:nvGrpSpPr>
        <p:grpSpPr>
          <a:xfrm>
            <a:off x="10365730" y="2718367"/>
            <a:ext cx="416192" cy="518733"/>
            <a:chOff x="6958447" y="2647310"/>
            <a:chExt cx="1004454" cy="1251931"/>
          </a:xfrm>
        </p:grpSpPr>
        <p:sp>
          <p:nvSpPr>
            <p:cNvPr id="139" name="Bouée 138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0" name="Arc plein 139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1" name="Arc plein 140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10518130" y="2870767"/>
            <a:ext cx="416192" cy="518733"/>
            <a:chOff x="6958447" y="2647310"/>
            <a:chExt cx="1004454" cy="1251931"/>
          </a:xfrm>
        </p:grpSpPr>
        <p:sp>
          <p:nvSpPr>
            <p:cNvPr id="143" name="Bouée 142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4" name="Arc plein 143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5" name="Arc plein 144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10670530" y="3023167"/>
            <a:ext cx="416192" cy="518733"/>
            <a:chOff x="6958447" y="2647310"/>
            <a:chExt cx="1004454" cy="1251931"/>
          </a:xfrm>
        </p:grpSpPr>
        <p:sp>
          <p:nvSpPr>
            <p:cNvPr id="147" name="Bouée 146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8" name="Arc plein 147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9" name="Arc plein 148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10822930" y="3175567"/>
            <a:ext cx="416192" cy="518733"/>
            <a:chOff x="6958447" y="2647310"/>
            <a:chExt cx="1004454" cy="1251931"/>
          </a:xfrm>
        </p:grpSpPr>
        <p:sp>
          <p:nvSpPr>
            <p:cNvPr id="151" name="Bouée 150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2" name="Arc plein 151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3" name="Arc plein 152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0975330" y="3327967"/>
            <a:ext cx="416192" cy="518733"/>
            <a:chOff x="6958447" y="2647310"/>
            <a:chExt cx="1004454" cy="1251931"/>
          </a:xfrm>
        </p:grpSpPr>
        <p:sp>
          <p:nvSpPr>
            <p:cNvPr id="155" name="Bouée 154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6" name="Arc plein 155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7" name="Arc plein 156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11127730" y="3480367"/>
            <a:ext cx="416192" cy="518733"/>
            <a:chOff x="6958447" y="2647310"/>
            <a:chExt cx="1004454" cy="1251931"/>
          </a:xfrm>
        </p:grpSpPr>
        <p:sp>
          <p:nvSpPr>
            <p:cNvPr id="159" name="Bouée 158"/>
            <p:cNvSpPr/>
            <p:nvPr/>
          </p:nvSpPr>
          <p:spPr>
            <a:xfrm>
              <a:off x="6958447" y="2647310"/>
              <a:ext cx="1004454" cy="1239873"/>
            </a:xfrm>
            <a:prstGeom prst="donut">
              <a:avLst>
                <a:gd name="adj" fmla="val 124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0" name="Arc plein 159"/>
            <p:cNvSpPr/>
            <p:nvPr/>
          </p:nvSpPr>
          <p:spPr>
            <a:xfrm>
              <a:off x="7020525" y="2656843"/>
              <a:ext cx="847226" cy="67402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1" name="Arc plein 160"/>
            <p:cNvSpPr/>
            <p:nvPr/>
          </p:nvSpPr>
          <p:spPr>
            <a:xfrm rot="10528246">
              <a:off x="7059887" y="3166575"/>
              <a:ext cx="847226" cy="732666"/>
            </a:xfrm>
            <a:prstGeom prst="blockArc">
              <a:avLst>
                <a:gd name="adj1" fmla="val 11081863"/>
                <a:gd name="adj2" fmla="val 13"/>
                <a:gd name="adj3" fmla="val 1865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2" name="Espace réservé du numéro de diapositive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La transfection des cellules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Principe: 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 du matériel génétique dans des cellules eucaryotes sans utiliser de virus.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ésultat de recherche d'images pour &quot;transfec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4" y="3234710"/>
            <a:ext cx="6511638" cy="326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transfection des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cellules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43345" y="3810691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Transfection par phosphate de calcium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267200" y="2799310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Utilisation de liposomes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091055" y="3810691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Utilisation de </a:t>
            </a:r>
            <a:r>
              <a:rPr lang="fr-FR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dendrimères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67200" y="4799215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Electroporation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transfection des cellules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56854" y="2241665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Gène gun ou canon à particules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155872" y="2241665"/>
            <a:ext cx="3214254" cy="15101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Crispr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 9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5</a:t>
            </a:fld>
            <a:endParaRPr lang="fr-FR"/>
          </a:p>
        </p:txBody>
      </p:sp>
      <p:pic>
        <p:nvPicPr>
          <p:cNvPr id="3074" name="Picture 2" descr="Résultat de recherche d'images pour &quot;canon a partic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1" y="3850349"/>
            <a:ext cx="2286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crispr cas9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3936075"/>
            <a:ext cx="58388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Transformation transitoire </a:t>
            </a:r>
            <a:b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Transformation stable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7873" y="3184144"/>
            <a:ext cx="5195454" cy="1748074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Transformation transitoire:</a:t>
            </a:r>
          </a:p>
          <a:p>
            <a:pPr algn="ctr"/>
            <a:endParaRPr lang="fr-FR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L’ADN introduit sera perdu lors de la mitose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437085" y="3192272"/>
            <a:ext cx="5195454" cy="1739946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Transformation stable: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gène inséré demeure après la mitose dans </a:t>
            </a:r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cellules filles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1632539" y="928255"/>
            <a:ext cx="0" cy="997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Gènes rapporteurs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88473" y="2057401"/>
            <a:ext cx="3214254" cy="1510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Code pour une protéine facilement remarquable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765473" y="2057401"/>
            <a:ext cx="3214254" cy="1510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Permet de mesurer l’expression d’un gène d’intérêt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96691" y="3966956"/>
            <a:ext cx="2895600" cy="591189"/>
          </a:xfrm>
          <a:prstGeom prst="roundRect">
            <a:avLst/>
          </a:prstGeom>
          <a:solidFill>
            <a:srgbClr val="FFA22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types de gènes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084127" y="5467801"/>
            <a:ext cx="2895600" cy="591189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Activité enzymatique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47800" y="5467802"/>
            <a:ext cx="2895600" cy="591189"/>
          </a:xfrm>
          <a:prstGeom prst="roundRect">
            <a:avLst/>
          </a:prstGeom>
          <a:solidFill>
            <a:srgbClr val="FFE94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Bioluminescence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>
            <a:stCxn id="6" idx="2"/>
            <a:endCxn id="7" idx="1"/>
          </p:cNvCxnSpPr>
          <p:nvPr/>
        </p:nvCxnSpPr>
        <p:spPr>
          <a:xfrm>
            <a:off x="6144491" y="4558145"/>
            <a:ext cx="1939636" cy="120525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2"/>
            <a:endCxn id="8" idx="3"/>
          </p:cNvCxnSpPr>
          <p:nvPr/>
        </p:nvCxnSpPr>
        <p:spPr>
          <a:xfrm flipH="1">
            <a:off x="4343400" y="4558145"/>
            <a:ext cx="1801091" cy="1205252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La Bioluminescence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Résultat de recherche d'images pour &quot;GFP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87715" y="4182088"/>
            <a:ext cx="3615769" cy="2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567543" y="1952173"/>
            <a:ext cx="2873828" cy="870856"/>
          </a:xfrm>
          <a:prstGeom prst="roundRect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GFP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678282" y="1952173"/>
            <a:ext cx="3131457" cy="747484"/>
          </a:xfrm>
          <a:prstGeom prst="roundRect">
            <a:avLst/>
          </a:prstGeom>
          <a:solidFill>
            <a:srgbClr val="E5FA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luciférase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://www.imaging-git.com/sites/imaging-git.com/files/images/special/18109454_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6" y="3828711"/>
            <a:ext cx="3262313" cy="23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L’activité enzymatique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544" y="1855628"/>
            <a:ext cx="4586514" cy="470668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395288" y="5808759"/>
            <a:ext cx="2499881" cy="7535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Réaction avec le substrat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21726" y="1657136"/>
            <a:ext cx="2658031" cy="12460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Insertion d’un gène rapporteur  </a:t>
            </a:r>
          </a:p>
          <a:p>
            <a:pPr algn="ctr"/>
            <a:r>
              <a:rPr lang="fr-FR" dirty="0" smtClean="0"/>
              <a:t>(ex: GUS)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346200" y="3895134"/>
            <a:ext cx="2598056" cy="9216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Code pour une enzyme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7" idx="2"/>
            <a:endCxn id="8" idx="0"/>
          </p:cNvCxnSpPr>
          <p:nvPr/>
        </p:nvCxnSpPr>
        <p:spPr>
          <a:xfrm flipH="1">
            <a:off x="2645228" y="2903165"/>
            <a:ext cx="5514" cy="991969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8" idx="2"/>
            <a:endCxn id="6" idx="0"/>
          </p:cNvCxnSpPr>
          <p:nvPr/>
        </p:nvCxnSpPr>
        <p:spPr>
          <a:xfrm>
            <a:off x="2645228" y="4816790"/>
            <a:ext cx="1" cy="991969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6" idx="3"/>
            <a:endCxn id="4" idx="1"/>
          </p:cNvCxnSpPr>
          <p:nvPr/>
        </p:nvCxnSpPr>
        <p:spPr>
          <a:xfrm flipV="1">
            <a:off x="3895169" y="4208971"/>
            <a:ext cx="2752375" cy="197656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6B37-8536-421C-BAA1-59C8CDF935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2103</TotalTime>
  <Words>221</Words>
  <Application>Microsoft Office PowerPoint</Application>
  <PresentationFormat>Grand écran</PresentationFormat>
  <Paragraphs>81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Traînée de condensation</vt:lpstr>
      <vt:lpstr>Transformation d’organisme supérieur et étude fonctionnelle d’un gène ou d’une protéine</vt:lpstr>
      <vt:lpstr>La transgénèse</vt:lpstr>
      <vt:lpstr>La transfection des cellules</vt:lpstr>
      <vt:lpstr>La transfection des cellules</vt:lpstr>
      <vt:lpstr>La transfection des cellules</vt:lpstr>
      <vt:lpstr>Transformation transitoire  Transformation stable</vt:lpstr>
      <vt:lpstr>Gènes rapporteurs</vt:lpstr>
      <vt:lpstr>La Bioluminescence</vt:lpstr>
      <vt:lpstr>L’activité enzymatique</vt:lpstr>
      <vt:lpstr>Etude de fonction d’une protéine ARN </vt:lpstr>
      <vt:lpstr>Sources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d’organisme supérieur et étude fonctionnelle d’un gène ou d’une protéine</dc:title>
  <dc:creator>charpak 3.07</dc:creator>
  <cp:lastModifiedBy>charpak 3.07</cp:lastModifiedBy>
  <cp:revision>43</cp:revision>
  <dcterms:created xsi:type="dcterms:W3CDTF">2017-10-04T10:21:20Z</dcterms:created>
  <dcterms:modified xsi:type="dcterms:W3CDTF">2017-10-06T21:01:41Z</dcterms:modified>
</cp:coreProperties>
</file>