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5" r:id="rId9"/>
    <p:sldId id="263" r:id="rId10"/>
    <p:sldId id="266" r:id="rId11"/>
    <p:sldId id="267" r:id="rId12"/>
    <p:sldId id="264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508" autoAdjust="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21B00-6FC2-41C5-8CC8-B9EEA04C504C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98FED-E309-4234-8533-7FE78C07775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4F934-0B1F-4A2D-B327-660F7F58F120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592BD-A84E-44A3-8DF7-E6ED0C1DA78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404592BD-A84E-44A3-8DF7-E6ED0C1DA784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 userDrawn="1"/>
        </p:nvGrpSpPr>
        <p:grpSpPr>
          <a:xfrm>
            <a:off x="0" y="2267858"/>
            <a:ext cx="4191000" cy="4590144"/>
            <a:chOff x="-1" y="1600199"/>
            <a:chExt cx="4501019" cy="5257801"/>
          </a:xfrm>
        </p:grpSpPr>
        <p:sp>
          <p:nvSpPr>
            <p:cNvPr id="39" name="Freeform 7"/>
            <p:cNvSpPr>
              <a:spLocks/>
            </p:cNvSpPr>
            <p:nvPr userDrawn="1"/>
          </p:nvSpPr>
          <p:spPr bwMode="auto">
            <a:xfrm>
              <a:off x="-1" y="1600199"/>
              <a:ext cx="4127498" cy="2514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"/>
            <p:cNvSpPr>
              <a:spLocks/>
            </p:cNvSpPr>
            <p:nvPr userDrawn="1"/>
          </p:nvSpPr>
          <p:spPr bwMode="auto">
            <a:xfrm>
              <a:off x="-1" y="3581398"/>
              <a:ext cx="1600200" cy="3276599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"/>
            <p:cNvSpPr>
              <a:spLocks/>
            </p:cNvSpPr>
            <p:nvPr userDrawn="1"/>
          </p:nvSpPr>
          <p:spPr bwMode="auto">
            <a:xfrm>
              <a:off x="0" y="2438399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"/>
            <p:cNvSpPr>
              <a:spLocks/>
            </p:cNvSpPr>
            <p:nvPr userDrawn="1"/>
          </p:nvSpPr>
          <p:spPr bwMode="auto">
            <a:xfrm>
              <a:off x="1224419" y="3886199"/>
              <a:ext cx="3276599" cy="2971800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"/>
            <p:cNvSpPr>
              <a:spLocks/>
            </p:cNvSpPr>
            <p:nvPr userDrawn="1"/>
          </p:nvSpPr>
          <p:spPr bwMode="auto">
            <a:xfrm>
              <a:off x="876758" y="3994150"/>
              <a:ext cx="1719262" cy="2863850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Freeform 46"/>
          <p:cNvSpPr>
            <a:spLocks/>
          </p:cNvSpPr>
          <p:nvPr userDrawn="1"/>
        </p:nvSpPr>
        <p:spPr bwMode="auto">
          <a:xfrm>
            <a:off x="7543800" y="0"/>
            <a:ext cx="1600201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2" y="0"/>
              </a:cxn>
              <a:cxn ang="0">
                <a:pos x="1432" y="3492"/>
              </a:cxn>
              <a:cxn ang="0">
                <a:pos x="1419" y="3252"/>
              </a:cxn>
              <a:cxn ang="0">
                <a:pos x="1406" y="3024"/>
              </a:cxn>
              <a:cxn ang="0">
                <a:pos x="1393" y="2807"/>
              </a:cxn>
              <a:cxn ang="0">
                <a:pos x="1379" y="2601"/>
              </a:cxn>
              <a:cxn ang="0">
                <a:pos x="1364" y="2407"/>
              </a:cxn>
              <a:cxn ang="0">
                <a:pos x="1348" y="2222"/>
              </a:cxn>
              <a:cxn ang="0">
                <a:pos x="1330" y="2047"/>
              </a:cxn>
              <a:cxn ang="0">
                <a:pos x="1311" y="1881"/>
              </a:cxn>
              <a:cxn ang="0">
                <a:pos x="1291" y="1726"/>
              </a:cxn>
              <a:cxn ang="0">
                <a:pos x="1268" y="1580"/>
              </a:cxn>
              <a:cxn ang="0">
                <a:pos x="1245" y="1442"/>
              </a:cxn>
              <a:cxn ang="0">
                <a:pos x="1218" y="1313"/>
              </a:cxn>
              <a:cxn ang="0">
                <a:pos x="1190" y="1192"/>
              </a:cxn>
              <a:cxn ang="0">
                <a:pos x="1158" y="1078"/>
              </a:cxn>
              <a:cxn ang="0">
                <a:pos x="1125" y="973"/>
              </a:cxn>
              <a:cxn ang="0">
                <a:pos x="1089" y="873"/>
              </a:cxn>
              <a:cxn ang="0">
                <a:pos x="1049" y="781"/>
              </a:cxn>
              <a:cxn ang="0">
                <a:pos x="1007" y="696"/>
              </a:cxn>
              <a:cxn ang="0">
                <a:pos x="962" y="617"/>
              </a:cxn>
              <a:cxn ang="0">
                <a:pos x="913" y="544"/>
              </a:cxn>
              <a:cxn ang="0">
                <a:pos x="860" y="475"/>
              </a:cxn>
              <a:cxn ang="0">
                <a:pos x="804" y="413"/>
              </a:cxn>
              <a:cxn ang="0">
                <a:pos x="744" y="354"/>
              </a:cxn>
              <a:cxn ang="0">
                <a:pos x="680" y="301"/>
              </a:cxn>
              <a:cxn ang="0">
                <a:pos x="611" y="252"/>
              </a:cxn>
              <a:cxn ang="0">
                <a:pos x="539" y="206"/>
              </a:cxn>
              <a:cxn ang="0">
                <a:pos x="461" y="165"/>
              </a:cxn>
              <a:cxn ang="0">
                <a:pos x="379" y="128"/>
              </a:cxn>
              <a:cxn ang="0">
                <a:pos x="292" y="92"/>
              </a:cxn>
              <a:cxn ang="0">
                <a:pos x="200" y="59"/>
              </a:cxn>
              <a:cxn ang="0">
                <a:pos x="103" y="28"/>
              </a:cxn>
              <a:cxn ang="0">
                <a:pos x="0" y="0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7"/>
          <p:cNvSpPr>
            <a:spLocks/>
          </p:cNvSpPr>
          <p:nvPr userDrawn="1"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90600" y="1116449"/>
            <a:ext cx="6858000" cy="707886"/>
          </a:xfrm>
        </p:spPr>
        <p:txBody>
          <a:bodyPr wrap="square">
            <a:spAutoFit/>
          </a:bodyPr>
          <a:lstStyle>
            <a:lvl1pPr algn="r">
              <a:defRPr sz="4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90600" y="1900535"/>
            <a:ext cx="6858000" cy="461665"/>
          </a:xfrm>
        </p:spPr>
        <p:txBody>
          <a:bodyPr wrap="square">
            <a:spAutoFit/>
          </a:bodyPr>
          <a:lstStyle>
            <a:lvl1pPr marL="0" indent="0" algn="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D94522CE-BE94-43E3-BA3C-58933788892A}" type="datetime1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249C-6447-490D-BACE-21C19C054281}" type="datetime1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D1C7-32FC-4512-8B07-A37F467BAA3A}" type="datetime1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9435-F4CB-4921-AD21-F26FC2D07B70}" type="datetime1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C03C-653E-41FA-978C-B2E6697A6A9F}" type="datetime1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7AE4B-6019-4975-AE2F-A9E516BDDD78}" type="datetime1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9E44-865B-464E-AAAA-F817173DF4D7}" type="datetime1">
              <a:rPr lang="en-US" smtClean="0"/>
              <a:t>10/6/2017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156E-6DD4-4502-9E45-18BA3168B014}" type="datetime1">
              <a:rPr lang="en-US" smtClean="0"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4A64-8FF3-46CD-A312-9B06EDFD9A96}" type="datetime1">
              <a:rPr lang="en-US" smtClean="0"/>
              <a:t>10/6/2017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84B0-7732-46A5-9A6A-7B38A1A15087}" type="datetime1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D7A60-4099-4764-AAAE-1748C6812688}" type="datetime1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1D85B-7DDB-4A1A-AA27-C3522FFD2B2F}" type="datetime1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7543800" y="0"/>
              <a:ext cx="1600201" cy="2209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32" y="0"/>
                </a:cxn>
                <a:cxn ang="0">
                  <a:pos x="1432" y="3492"/>
                </a:cxn>
                <a:cxn ang="0">
                  <a:pos x="1419" y="3252"/>
                </a:cxn>
                <a:cxn ang="0">
                  <a:pos x="1406" y="3024"/>
                </a:cxn>
                <a:cxn ang="0">
                  <a:pos x="1393" y="2807"/>
                </a:cxn>
                <a:cxn ang="0">
                  <a:pos x="1379" y="2601"/>
                </a:cxn>
                <a:cxn ang="0">
                  <a:pos x="1364" y="2407"/>
                </a:cxn>
                <a:cxn ang="0">
                  <a:pos x="1348" y="2222"/>
                </a:cxn>
                <a:cxn ang="0">
                  <a:pos x="1330" y="2047"/>
                </a:cxn>
                <a:cxn ang="0">
                  <a:pos x="1311" y="1881"/>
                </a:cxn>
                <a:cxn ang="0">
                  <a:pos x="1291" y="1726"/>
                </a:cxn>
                <a:cxn ang="0">
                  <a:pos x="1268" y="1580"/>
                </a:cxn>
                <a:cxn ang="0">
                  <a:pos x="1245" y="1442"/>
                </a:cxn>
                <a:cxn ang="0">
                  <a:pos x="1218" y="1313"/>
                </a:cxn>
                <a:cxn ang="0">
                  <a:pos x="1190" y="1192"/>
                </a:cxn>
                <a:cxn ang="0">
                  <a:pos x="1158" y="1078"/>
                </a:cxn>
                <a:cxn ang="0">
                  <a:pos x="1125" y="973"/>
                </a:cxn>
                <a:cxn ang="0">
                  <a:pos x="1089" y="873"/>
                </a:cxn>
                <a:cxn ang="0">
                  <a:pos x="1049" y="781"/>
                </a:cxn>
                <a:cxn ang="0">
                  <a:pos x="1007" y="696"/>
                </a:cxn>
                <a:cxn ang="0">
                  <a:pos x="962" y="617"/>
                </a:cxn>
                <a:cxn ang="0">
                  <a:pos x="913" y="544"/>
                </a:cxn>
                <a:cxn ang="0">
                  <a:pos x="860" y="475"/>
                </a:cxn>
                <a:cxn ang="0">
                  <a:pos x="804" y="413"/>
                </a:cxn>
                <a:cxn ang="0">
                  <a:pos x="744" y="354"/>
                </a:cxn>
                <a:cxn ang="0">
                  <a:pos x="680" y="301"/>
                </a:cxn>
                <a:cxn ang="0">
                  <a:pos x="611" y="252"/>
                </a:cxn>
                <a:cxn ang="0">
                  <a:pos x="539" y="206"/>
                </a:cxn>
                <a:cxn ang="0">
                  <a:pos x="461" y="165"/>
                </a:cxn>
                <a:cxn ang="0">
                  <a:pos x="379" y="128"/>
                </a:cxn>
                <a:cxn ang="0">
                  <a:pos x="292" y="92"/>
                </a:cxn>
                <a:cxn ang="0">
                  <a:pos x="200" y="59"/>
                </a:cxn>
                <a:cxn ang="0">
                  <a:pos x="103" y="28"/>
                </a:cxn>
                <a:cxn ang="0">
                  <a:pos x="0" y="0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3733800" y="5715000"/>
              <a:ext cx="5029200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2855091"/>
            <a:ext cx="3581400" cy="4002909"/>
            <a:chOff x="0" y="2533588"/>
            <a:chExt cx="8022336" cy="8966516"/>
          </a:xfrm>
        </p:grpSpPr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0" y="2533588"/>
              <a:ext cx="4127500" cy="25145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0" y="4980432"/>
              <a:ext cx="3184026" cy="6519672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0" y="3371787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502664" y="5586916"/>
              <a:ext cx="6519672" cy="5913188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155002" y="5801712"/>
              <a:ext cx="3420932" cy="5698392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90600" y="596893"/>
            <a:ext cx="7956376" cy="1323439"/>
          </a:xfrm>
        </p:spPr>
        <p:txBody>
          <a:bodyPr/>
          <a:lstStyle/>
          <a:p>
            <a:r>
              <a:rPr lang="fr-FR" noProof="1"/>
              <a:t>Autour de l'expression des gènes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0600" y="1900535"/>
            <a:ext cx="6858000" cy="1791260"/>
          </a:xfrm>
        </p:spPr>
        <p:txBody>
          <a:bodyPr/>
          <a:lstStyle/>
          <a:p>
            <a:r>
              <a:rPr lang="fr-FR" noProof="1" smtClean="0"/>
              <a:t>Sciences en tête</a:t>
            </a:r>
          </a:p>
          <a:p>
            <a:endParaRPr lang="fr-FR" noProof="1"/>
          </a:p>
          <a:p>
            <a:endParaRPr lang="fr-FR" noProof="1" smtClean="0"/>
          </a:p>
          <a:p>
            <a:r>
              <a:rPr lang="fr-FR" noProof="1" smtClean="0"/>
              <a:t>Emma </a:t>
            </a:r>
            <a:r>
              <a:rPr lang="fr-FR" noProof="1" smtClean="0"/>
              <a:t>BRÛLON</a:t>
            </a:r>
            <a:endParaRPr lang="fr-FR" noProof="1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b="1" smtClean="0"/>
              <a:pPr/>
              <a:t>1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Transcriptomique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86068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r>
              <a:rPr lang="fr-FR" dirty="0" smtClean="0"/>
              <a:t> étude </a:t>
            </a:r>
            <a:r>
              <a:rPr lang="fr-FR" dirty="0"/>
              <a:t>de l'ensemble des ARN messagers produits lors du processus de transcription d'un génome (les transcriptomes)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2383118" y="4149080"/>
            <a:ext cx="6120680" cy="1631216"/>
            <a:chOff x="2699792" y="2636913"/>
            <a:chExt cx="6120680" cy="1631216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2699792" y="2636913"/>
              <a:ext cx="6120680" cy="136815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endParaRPr lang="fr-FR" sz="20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fr-FR" sz="2000" dirty="0" smtClean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fr-FR" sz="20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fr-FR" sz="20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843808" y="2636913"/>
              <a:ext cx="5976664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000" dirty="0">
                  <a:solidFill>
                    <a:schemeClr val="accent2">
                      <a:lumMod val="50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fr-FR" sz="2000" dirty="0" smtClean="0">
                  <a:solidFill>
                    <a:schemeClr val="accent2">
                      <a:lumMod val="50000"/>
                    </a:schemeClr>
                  </a:solidFill>
                  <a:sym typeface="Wingdings" panose="05000000000000000000" pitchFamily="2" charset="2"/>
                </a:rPr>
                <a:t>          Cette technique repose sur </a:t>
              </a:r>
              <a:r>
                <a:rPr lang="fr-FR" sz="2000" dirty="0">
                  <a:solidFill>
                    <a:schemeClr val="accent2">
                      <a:lumMod val="50000"/>
                    </a:schemeClr>
                  </a:solidFill>
                </a:rPr>
                <a:t>la quantification systématique </a:t>
              </a:r>
              <a:r>
                <a:rPr lang="fr-FR" sz="2000" dirty="0" smtClean="0">
                  <a:solidFill>
                    <a:schemeClr val="accent2">
                      <a:lumMod val="50000"/>
                    </a:schemeClr>
                  </a:solidFill>
                </a:rPr>
                <a:t>des ARNm</a:t>
              </a:r>
              <a:r>
                <a:rPr lang="fr-FR" sz="2000" dirty="0">
                  <a:solidFill>
                    <a:schemeClr val="accent2">
                      <a:lumMod val="50000"/>
                    </a:schemeClr>
                  </a:solidFill>
                </a:rPr>
                <a:t>, ce qui permet d'avoir une indication relative du taux de transcription de différents gènes dans des conditions données.</a:t>
              </a:r>
            </a:p>
            <a:p>
              <a:endParaRPr lang="fr-FR" sz="2000" u="sng" dirty="0" smtClean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endParaRPr>
            </a:p>
          </p:txBody>
        </p:sp>
      </p:grp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7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Transcriptomique</a:t>
            </a:r>
            <a:endParaRPr lang="fr-FR" dirty="0"/>
          </a:p>
        </p:txBody>
      </p:sp>
      <p:pic>
        <p:nvPicPr>
          <p:cNvPr id="2050" name="Picture 2" descr="https://lh3.googleusercontent.com/D64sDaWBH9derhtwFlDvNt9afzNmhZ6KsUKpmQxmcMuzzZPPmPBlEbPAZlBNFJJWCfveWp3zcgE4on9f8xuVCN6CdEyzZZFlgqboF0i_re8iNgcXJMPOf6FEN3qyZoE25p5_myQQ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" t="13166" r="3304"/>
          <a:stretch/>
        </p:blipFill>
        <p:spPr bwMode="auto">
          <a:xfrm>
            <a:off x="179512" y="1700808"/>
            <a:ext cx="8464858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1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29582"/>
            <a:ext cx="8229600" cy="1143000"/>
          </a:xfrm>
        </p:spPr>
        <p:txBody>
          <a:bodyPr/>
          <a:lstStyle/>
          <a:p>
            <a:r>
              <a:rPr lang="fr-FR" dirty="0" err="1"/>
              <a:t>Transcriptomique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539552" y="2420888"/>
            <a:ext cx="8147248" cy="3709944"/>
            <a:chOff x="611560" y="1556792"/>
            <a:chExt cx="8147248" cy="3709944"/>
          </a:xfrm>
        </p:grpSpPr>
        <p:grpSp>
          <p:nvGrpSpPr>
            <p:cNvPr id="13" name="Groupe 12"/>
            <p:cNvGrpSpPr/>
            <p:nvPr/>
          </p:nvGrpSpPr>
          <p:grpSpPr>
            <a:xfrm>
              <a:off x="611560" y="1556792"/>
              <a:ext cx="8147248" cy="3709944"/>
              <a:chOff x="25152" y="1772816"/>
              <a:chExt cx="8147248" cy="3709944"/>
            </a:xfrm>
          </p:grpSpPr>
          <p:sp>
            <p:nvSpPr>
              <p:cNvPr id="4" name="Rectangle avec coins arrondis en diagonale 3"/>
              <p:cNvSpPr/>
              <p:nvPr/>
            </p:nvSpPr>
            <p:spPr>
              <a:xfrm>
                <a:off x="25152" y="1772816"/>
                <a:ext cx="3672408" cy="3049657"/>
              </a:xfrm>
              <a:prstGeom prst="round2DiagRect">
                <a:avLst>
                  <a:gd name="adj1" fmla="val 31855"/>
                  <a:gd name="adj2" fmla="val 0"/>
                </a:avLst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" name="Rectangle avec coins arrondis en diagonale 4"/>
              <p:cNvSpPr/>
              <p:nvPr/>
            </p:nvSpPr>
            <p:spPr>
              <a:xfrm rot="5400000">
                <a:off x="4518163" y="1168237"/>
                <a:ext cx="3049657" cy="4258816"/>
              </a:xfrm>
              <a:prstGeom prst="round2DiagRect">
                <a:avLst>
                  <a:gd name="adj1" fmla="val 31855"/>
                  <a:gd name="adj2" fmla="val 0"/>
                </a:avLst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" name="ZoneTexte 5"/>
              <p:cNvSpPr txBox="1"/>
              <p:nvPr/>
            </p:nvSpPr>
            <p:spPr>
              <a:xfrm>
                <a:off x="889248" y="1880093"/>
                <a:ext cx="22322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rPr>
                  <a:t>AVANTAGES</a:t>
                </a:r>
                <a:endParaRPr lang="fr-FR" sz="2400" dirty="0">
                  <a:solidFill>
                    <a:schemeClr val="accent3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7" name="ZoneTexte 6"/>
              <p:cNvSpPr txBox="1"/>
              <p:nvPr/>
            </p:nvSpPr>
            <p:spPr>
              <a:xfrm>
                <a:off x="4129608" y="1880092"/>
                <a:ext cx="23322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rPr>
                  <a:t>INCONVENIENTS</a:t>
                </a:r>
                <a:endParaRPr lang="fr-FR" sz="2400" dirty="0">
                  <a:solidFill>
                    <a:schemeClr val="accent3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9" name="ZoneTexte 8"/>
              <p:cNvSpPr txBox="1"/>
              <p:nvPr/>
            </p:nvSpPr>
            <p:spPr>
              <a:xfrm>
                <a:off x="25153" y="2497327"/>
                <a:ext cx="3672407" cy="2985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2000" dirty="0" smtClean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rPr>
                  <a:t>Étude globale permettant une visualisation à un temps t de l’expérience des gènes dans un tissu donné </a:t>
                </a:r>
                <a:r>
                  <a:rPr lang="fr-FR" sz="2000" dirty="0" smtClean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rPr>
                  <a:t>pour </a:t>
                </a:r>
                <a:r>
                  <a:rPr lang="fr-FR" sz="2000" dirty="0" smtClean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rPr>
                  <a:t>une condition donnée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2000" dirty="0" smtClean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rPr>
                  <a:t>Permet la comparaison de ≠ tissus et de ≠ conditions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sz="2400" dirty="0">
                  <a:solidFill>
                    <a:schemeClr val="accent3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1" name="ZoneTexte 10"/>
              <p:cNvSpPr txBox="1"/>
              <p:nvPr/>
            </p:nvSpPr>
            <p:spPr>
              <a:xfrm>
                <a:off x="5004048" y="2497327"/>
                <a:ext cx="31683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4" name="ZoneTexte 13"/>
            <p:cNvSpPr txBox="1"/>
            <p:nvPr/>
          </p:nvSpPr>
          <p:spPr>
            <a:xfrm>
              <a:off x="4572000" y="2282539"/>
              <a:ext cx="3672407" cy="2369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Technique couteuse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Technique réservée à des spécialistes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0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Longueur de l’analyse (et du prétraitement informatique)</a:t>
              </a:r>
            </a:p>
            <a:p>
              <a:endParaRPr lang="fr-FR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fr-FR" sz="24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3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fr-FR" dirty="0" err="1" smtClean="0"/>
              <a:t>RNAi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6024" y="908721"/>
            <a:ext cx="9036496" cy="223224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ARN simple ou double brin dont l’interférence avec un ARNm conduit à sa dégradation et à la diminution de sa </a:t>
            </a:r>
            <a:r>
              <a:rPr lang="fr-FR" dirty="0" smtClean="0">
                <a:sym typeface="Wingdings" panose="05000000000000000000" pitchFamily="2" charset="2"/>
              </a:rPr>
              <a:t>traduction en </a:t>
            </a:r>
            <a:r>
              <a:rPr lang="fr-FR" dirty="0" smtClean="0">
                <a:sym typeface="Wingdings" panose="05000000000000000000" pitchFamily="2" charset="2"/>
              </a:rPr>
              <a:t>protéine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ARNi</a:t>
            </a:r>
            <a:r>
              <a:rPr lang="fr-FR" dirty="0" smtClean="0">
                <a:sym typeface="Wingdings" panose="05000000000000000000" pitchFamily="2" charset="2"/>
              </a:rPr>
              <a:t> permet de bloquer l’expression des gène en rendant « silencieux » tel ou tel gène</a:t>
            </a:r>
          </a:p>
        </p:txBody>
      </p:sp>
      <p:pic>
        <p:nvPicPr>
          <p:cNvPr id="3074" name="Picture 2" descr="https://lh3.googleusercontent.com/mfT_lCV_fEsvzF4TuarnKppHgiB0tIGhepCb4PJuABygD439YoDZFSfwoC5QdFROTedXhH1_RxtarzHg80rSoGq3d1XYYfJwt2Pqx4CIJ2tgZSLRYHZr3pJWnIxbT3YcCoctnKq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879225"/>
            <a:ext cx="4720580" cy="397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6024" y="3140968"/>
            <a:ext cx="3707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è"/>
            </a:pPr>
            <a:r>
              <a:rPr lang="fr-F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produit de l’évolution permettant aux organisme de se défendre contre l’introduction de génomes étranger (viraux) ?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9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Northern Blot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96470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  </a:t>
            </a:r>
            <a:r>
              <a:rPr lang="fr-FR" dirty="0" smtClean="0"/>
              <a:t>détecter </a:t>
            </a:r>
            <a:r>
              <a:rPr lang="fr-FR" dirty="0"/>
              <a:t>des molécules d’ARN spécifiques au sein d’un mélange d’ARN.</a:t>
            </a:r>
          </a:p>
          <a:p>
            <a:pPr marL="0" indent="0">
              <a:buNone/>
            </a:pPr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2699792" y="3068960"/>
            <a:ext cx="6120680" cy="3028602"/>
            <a:chOff x="2699792" y="3068960"/>
            <a:chExt cx="6120680" cy="3028602"/>
          </a:xfrm>
        </p:grpSpPr>
        <p:sp>
          <p:nvSpPr>
            <p:cNvPr id="5" name="Rectangle à coins arrondis 4"/>
            <p:cNvSpPr/>
            <p:nvPr/>
          </p:nvSpPr>
          <p:spPr>
            <a:xfrm>
              <a:off x="2699792" y="3068960"/>
              <a:ext cx="6120680" cy="302860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r>
                <a:rPr lang="fr-FR" sz="2400" dirty="0" smtClean="0">
                  <a:solidFill>
                    <a:schemeClr val="accent2">
                      <a:lumMod val="50000"/>
                    </a:schemeClr>
                  </a:solidFill>
                  <a:sym typeface="Wingdings" panose="05000000000000000000" pitchFamily="2" charset="2"/>
                </a:rPr>
                <a:t>         </a:t>
              </a:r>
              <a:r>
                <a:rPr lang="fr-FR" sz="2400" u="sng" dirty="0" smtClean="0">
                  <a:solidFill>
                    <a:schemeClr val="accent2">
                      <a:lumMod val="50000"/>
                    </a:schemeClr>
                  </a:solidFill>
                  <a:sym typeface="Wingdings" panose="05000000000000000000" pitchFamily="2" charset="2"/>
                </a:rPr>
                <a:t>Utilisé </a:t>
              </a:r>
              <a:r>
                <a:rPr lang="fr-FR" sz="2400" u="sng" dirty="0">
                  <a:solidFill>
                    <a:schemeClr val="accent2">
                      <a:lumMod val="50000"/>
                    </a:schemeClr>
                  </a:solidFill>
                  <a:sym typeface="Wingdings" panose="05000000000000000000" pitchFamily="2" charset="2"/>
                </a:rPr>
                <a:t>pour : </a:t>
              </a:r>
            </a:p>
            <a:p>
              <a:pPr marL="342900" indent="-342900" fontAlgn="base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fr-FR" sz="2400" dirty="0">
                  <a:solidFill>
                    <a:schemeClr val="accent2">
                      <a:lumMod val="50000"/>
                    </a:schemeClr>
                  </a:solidFill>
                </a:rPr>
                <a:t>Étudier directement l’expression des gènes (ARNm)</a:t>
              </a:r>
            </a:p>
            <a:p>
              <a:pPr marL="342900" indent="-342900" fontAlgn="base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fr-FR" sz="2400" dirty="0">
                  <a:solidFill>
                    <a:schemeClr val="accent2">
                      <a:lumMod val="50000"/>
                    </a:schemeClr>
                  </a:solidFill>
                </a:rPr>
                <a:t>Détecter la taille d’un ARNm spécifique</a:t>
              </a:r>
            </a:p>
            <a:p>
              <a:pPr marL="342900" indent="-342900" fontAlgn="base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fr-FR" sz="2400" dirty="0">
                  <a:solidFill>
                    <a:schemeClr val="accent2">
                      <a:lumMod val="50000"/>
                    </a:schemeClr>
                  </a:solidFill>
                </a:rPr>
                <a:t>Étudier la dégradation des </a:t>
              </a:r>
              <a:r>
                <a:rPr lang="fr-FR" sz="2400" dirty="0" err="1" smtClean="0">
                  <a:solidFill>
                    <a:schemeClr val="accent2">
                      <a:lumMod val="50000"/>
                    </a:schemeClr>
                  </a:solidFill>
                </a:rPr>
                <a:t>ARNs</a:t>
              </a:r>
              <a:endParaRPr lang="fr-FR" sz="24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059832" y="3284984"/>
              <a:ext cx="432048" cy="432048"/>
            </a:xfrm>
            <a:prstGeom prst="rect">
              <a:avLst/>
            </a:prstGeom>
          </p:spPr>
        </p:pic>
      </p:grp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Northern Blot</a:t>
            </a:r>
          </a:p>
        </p:txBody>
      </p:sp>
      <p:grpSp>
        <p:nvGrpSpPr>
          <p:cNvPr id="19" name="Groupe 18"/>
          <p:cNvGrpSpPr/>
          <p:nvPr/>
        </p:nvGrpSpPr>
        <p:grpSpPr>
          <a:xfrm>
            <a:off x="202044" y="1196752"/>
            <a:ext cx="8739912" cy="5774554"/>
            <a:chOff x="0" y="1052736"/>
            <a:chExt cx="8739912" cy="5774554"/>
          </a:xfrm>
        </p:grpSpPr>
        <p:pic>
          <p:nvPicPr>
            <p:cNvPr id="1026" name="Picture 2" descr="https://lh6.googleusercontent.com/H61wFxdchsYNoBrHdWFLddbVtEVl3-yLGUXYAz7vwowFZYaUJrRv4YY8fqVo31c7mMmIWoCNfKj3RYyWczCN_7V2h9mRiDGQSw9PhjEiI1oNw311fWYdF40hWzrhJPTArMR174yZ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52736"/>
              <a:ext cx="8739912" cy="5774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e 17"/>
            <p:cNvGrpSpPr/>
            <p:nvPr/>
          </p:nvGrpSpPr>
          <p:grpSpPr>
            <a:xfrm>
              <a:off x="429005" y="1340768"/>
              <a:ext cx="8103435" cy="5112568"/>
              <a:chOff x="429005" y="1340768"/>
              <a:chExt cx="8103435" cy="5112568"/>
            </a:xfrm>
          </p:grpSpPr>
          <p:sp>
            <p:nvSpPr>
              <p:cNvPr id="4" name="ZoneTexte 3"/>
              <p:cNvSpPr txBox="1"/>
              <p:nvPr/>
            </p:nvSpPr>
            <p:spPr>
              <a:xfrm>
                <a:off x="899592" y="3068960"/>
                <a:ext cx="2088232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 smtClean="0"/>
                  <a:t>Electrophorèse</a:t>
                </a:r>
              </a:p>
              <a:p>
                <a:r>
                  <a:rPr lang="fr-FR" sz="1200" dirty="0" smtClean="0"/>
                  <a:t>(sur gel </a:t>
                </a:r>
                <a:r>
                  <a:rPr lang="fr-FR" sz="1200" dirty="0"/>
                  <a:t>a</a:t>
                </a:r>
                <a:r>
                  <a:rPr lang="fr-FR" sz="1200" dirty="0" smtClean="0"/>
                  <a:t>garose dénaturant)</a:t>
                </a:r>
                <a:endParaRPr lang="fr-FR" sz="1200" dirty="0"/>
              </a:p>
            </p:txBody>
          </p:sp>
          <p:sp>
            <p:nvSpPr>
              <p:cNvPr id="5" name="Ellipse 4"/>
              <p:cNvSpPr/>
              <p:nvPr/>
            </p:nvSpPr>
            <p:spPr>
              <a:xfrm>
                <a:off x="429005" y="1340768"/>
                <a:ext cx="802432" cy="49919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" name="ZoneTexte 5"/>
              <p:cNvSpPr txBox="1"/>
              <p:nvPr/>
            </p:nvSpPr>
            <p:spPr>
              <a:xfrm>
                <a:off x="899592" y="2168359"/>
                <a:ext cx="1365515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 smtClean="0"/>
                  <a:t>Extraction ARN</a:t>
                </a:r>
                <a:endParaRPr lang="fr-FR" sz="1200" b="1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763688" y="3598056"/>
                <a:ext cx="2016224" cy="3304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ZoneTexte 7"/>
              <p:cNvSpPr txBox="1"/>
              <p:nvPr/>
            </p:nvSpPr>
            <p:spPr>
              <a:xfrm>
                <a:off x="1926394" y="3605312"/>
                <a:ext cx="11161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ARN se séparent </a:t>
                </a:r>
              </a:p>
              <a:p>
                <a:r>
                  <a:rPr lang="fr-FR" sz="1200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par taille</a:t>
                </a:r>
                <a:endParaRPr lang="fr-FR" sz="12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" name="ZoneTexte 8"/>
              <p:cNvSpPr txBox="1"/>
              <p:nvPr/>
            </p:nvSpPr>
            <p:spPr>
              <a:xfrm>
                <a:off x="1186163" y="4657804"/>
                <a:ext cx="1656184" cy="72008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fr-FR" dirty="0"/>
              </a:p>
            </p:txBody>
          </p:sp>
          <p:sp>
            <p:nvSpPr>
              <p:cNvPr id="10" name="ZoneTexte 9"/>
              <p:cNvSpPr txBox="1"/>
              <p:nvPr/>
            </p:nvSpPr>
            <p:spPr>
              <a:xfrm>
                <a:off x="1133575" y="4607077"/>
                <a:ext cx="158563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 smtClean="0"/>
                  <a:t>Transfère ARN </a:t>
                </a:r>
                <a:r>
                  <a:rPr lang="fr-FR" sz="1200" dirty="0" smtClean="0"/>
                  <a:t>sur membrane de nylon par capillarité ou </a:t>
                </a:r>
                <a:r>
                  <a:rPr lang="fr-FR" sz="1200" dirty="0" err="1" smtClean="0"/>
                  <a:t>électrotransfère</a:t>
                </a:r>
                <a:endParaRPr lang="fr-FR" sz="1200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987824" y="5805264"/>
                <a:ext cx="1728192" cy="6480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067944" y="2445358"/>
                <a:ext cx="792088" cy="4795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ZoneTexte 12"/>
              <p:cNvSpPr txBox="1"/>
              <p:nvPr/>
            </p:nvSpPr>
            <p:spPr>
              <a:xfrm>
                <a:off x="4067944" y="1743209"/>
                <a:ext cx="252028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 smtClean="0"/>
                  <a:t>Sonde spécifique du gène d’</a:t>
                </a:r>
                <a:r>
                  <a:rPr lang="fr-FR" sz="1200" dirty="0" err="1" smtClean="0"/>
                  <a:t>interêt</a:t>
                </a:r>
                <a:endParaRPr lang="fr-FR" sz="1200" dirty="0" smtClean="0"/>
              </a:p>
              <a:p>
                <a:r>
                  <a:rPr lang="fr-FR" sz="1200" dirty="0" smtClean="0">
                    <a:sym typeface="Wingdings" panose="05000000000000000000" pitchFamily="2" charset="2"/>
                  </a:rPr>
                  <a:t> </a:t>
                </a:r>
                <a:r>
                  <a:rPr lang="fr-FR" sz="1200" dirty="0" smtClean="0"/>
                  <a:t>marquée, afin de pouvoir être aisément visualisée (radioactivité, bioluminescence)</a:t>
                </a:r>
                <a:endParaRPr lang="fr-FR" sz="12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436096" y="5661248"/>
                <a:ext cx="1872208" cy="5040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ZoneTexte 14"/>
              <p:cNvSpPr txBox="1"/>
              <p:nvPr/>
            </p:nvSpPr>
            <p:spPr>
              <a:xfrm>
                <a:off x="5148064" y="5661248"/>
                <a:ext cx="194421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 smtClean="0"/>
                  <a:t>Hybridation </a:t>
                </a:r>
                <a:r>
                  <a:rPr lang="fr-FR" sz="1200" dirty="0" smtClean="0"/>
                  <a:t>de la membrane avec la sonde marquée</a:t>
                </a:r>
                <a:endParaRPr lang="fr-FR" sz="1200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588224" y="4519414"/>
                <a:ext cx="1944216" cy="6221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" name="ZoneTexte 16"/>
              <p:cNvSpPr txBox="1"/>
              <p:nvPr/>
            </p:nvSpPr>
            <p:spPr>
              <a:xfrm>
                <a:off x="7117406" y="4531961"/>
                <a:ext cx="12241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dirty="0" smtClean="0"/>
                  <a:t>Visualisation de l’ARN marqué</a:t>
                </a:r>
                <a:endParaRPr lang="fr-FR" sz="1200" dirty="0"/>
              </a:p>
            </p:txBody>
          </p:sp>
        </p:grpSp>
      </p:grpSp>
      <p:sp>
        <p:nvSpPr>
          <p:cNvPr id="20" name="ZoneTexte 19"/>
          <p:cNvSpPr txBox="1"/>
          <p:nvPr/>
        </p:nvSpPr>
        <p:spPr>
          <a:xfrm>
            <a:off x="5796136" y="196209"/>
            <a:ext cx="23902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Fragment ARN conçu pour avoir une séquence complémentaire à la séquence d’ARN recherché</a:t>
            </a:r>
            <a:endParaRPr lang="fr-FR" sz="1400" dirty="0"/>
          </a:p>
        </p:txBody>
      </p:sp>
      <p:sp>
        <p:nvSpPr>
          <p:cNvPr id="22" name="Flèche vers le haut 21"/>
          <p:cNvSpPr/>
          <p:nvPr/>
        </p:nvSpPr>
        <p:spPr>
          <a:xfrm rot="2274180" flipH="1">
            <a:off x="5211763" y="443504"/>
            <a:ext cx="88626" cy="1644384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1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29582"/>
            <a:ext cx="8229600" cy="1143000"/>
          </a:xfrm>
        </p:spPr>
        <p:txBody>
          <a:bodyPr/>
          <a:lstStyle/>
          <a:p>
            <a:r>
              <a:rPr lang="fr-FR" dirty="0"/>
              <a:t>Northern Blot</a:t>
            </a:r>
          </a:p>
        </p:txBody>
      </p:sp>
      <p:grpSp>
        <p:nvGrpSpPr>
          <p:cNvPr id="13" name="Groupe 12"/>
          <p:cNvGrpSpPr/>
          <p:nvPr/>
        </p:nvGrpSpPr>
        <p:grpSpPr>
          <a:xfrm>
            <a:off x="2134072" y="1387455"/>
            <a:ext cx="6552728" cy="3672408"/>
            <a:chOff x="1619672" y="1772816"/>
            <a:chExt cx="6552728" cy="3672408"/>
          </a:xfrm>
        </p:grpSpPr>
        <p:sp>
          <p:nvSpPr>
            <p:cNvPr id="4" name="Rectangle avec coins arrondis en diagonale 3"/>
            <p:cNvSpPr/>
            <p:nvPr/>
          </p:nvSpPr>
          <p:spPr>
            <a:xfrm>
              <a:off x="1619672" y="1772816"/>
              <a:ext cx="3096344" cy="3672408"/>
            </a:xfrm>
            <a:prstGeom prst="round2DiagRect">
              <a:avLst>
                <a:gd name="adj1" fmla="val 31855"/>
                <a:gd name="adj2" fmla="val 0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avec coins arrondis en diagonale 4"/>
            <p:cNvSpPr/>
            <p:nvPr/>
          </p:nvSpPr>
          <p:spPr>
            <a:xfrm rot="5400000">
              <a:off x="4752020" y="2024844"/>
              <a:ext cx="3672408" cy="3168352"/>
            </a:xfrm>
            <a:prstGeom prst="round2DiagRect">
              <a:avLst>
                <a:gd name="adj1" fmla="val 31855"/>
                <a:gd name="adj2" fmla="val 0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2211842" y="2020198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AVANTAGES</a:t>
              </a:r>
              <a:endParaRPr lang="fr-FR" sz="24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5192120" y="2020198"/>
              <a:ext cx="2332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INCONVENIENTS</a:t>
              </a:r>
              <a:endParaRPr lang="fr-FR" sz="24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728821" y="2497327"/>
              <a:ext cx="2843179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On peut déterminer la taille d’ARN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On peut observer des produits d’épissage </a:t>
              </a: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alternatif</a:t>
              </a:r>
              <a:endParaRPr lang="fr-FR" sz="24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5004048" y="2497327"/>
              <a:ext cx="3168352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Certains produits radioactifs utilisés présentent un risque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Nécessite des quantités d’ARN assez </a:t>
              </a: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importantes </a:t>
              </a: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(au contraire de RT-PCR)</a:t>
              </a:r>
            </a:p>
          </p:txBody>
        </p:sp>
      </p:grpSp>
      <p:sp>
        <p:nvSpPr>
          <p:cNvPr id="12" name="Rectangle avec coins arrondis du même côté 11"/>
          <p:cNvSpPr/>
          <p:nvPr/>
        </p:nvSpPr>
        <p:spPr>
          <a:xfrm>
            <a:off x="2210726" y="5429249"/>
            <a:ext cx="6443579" cy="108012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Cette technique est actuellement de moins en moins utilisée car moins sensible que la technique de RT-PCR </a:t>
            </a:r>
            <a:endParaRPr lang="fr-FR" sz="20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8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RT-PCR </a:t>
            </a:r>
            <a:r>
              <a:rPr lang="fr-FR" sz="2800" dirty="0" smtClean="0"/>
              <a:t>(</a:t>
            </a:r>
            <a:r>
              <a:rPr lang="fr-FR" sz="2800" dirty="0"/>
              <a:t>R</a:t>
            </a:r>
            <a:r>
              <a:rPr lang="fr-FR" sz="2800" dirty="0" smtClean="0"/>
              <a:t>everse Transcriptase PCR)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06887"/>
            <a:ext cx="8229600" cy="12300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PCR après transcription inverse d’un ARN en ADNc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Utiliser les ARN comme matrice d’amplification de la PCR</a:t>
            </a:r>
          </a:p>
          <a:p>
            <a:pPr>
              <a:buFont typeface="Wingdings" panose="05000000000000000000" pitchFamily="2" charset="2"/>
              <a:buChar char="è"/>
            </a:pP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2699792" y="2636913"/>
            <a:ext cx="6120680" cy="2088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accent2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 smtClean="0">
              <a:solidFill>
                <a:schemeClr val="accent2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accent2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accent2">
                  <a:lumMod val="50000"/>
                </a:schemeClr>
              </a:solidFill>
              <a:sym typeface="Wingdings" panose="05000000000000000000" pitchFamily="2" charset="2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15607" y="2853145"/>
            <a:ext cx="432466" cy="43204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843808" y="2651435"/>
            <a:ext cx="59766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FR" sz="2000" dirty="0" smtClean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          </a:t>
            </a:r>
            <a:r>
              <a:rPr lang="fr-FR" sz="2000" u="sng" dirty="0" smtClean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Utilisé </a:t>
            </a:r>
            <a:r>
              <a:rPr lang="fr-FR" sz="2000" u="sng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pour : </a:t>
            </a:r>
            <a:endParaRPr lang="fr-FR" sz="2000" u="sng" dirty="0" smtClean="0">
              <a:solidFill>
                <a:schemeClr val="accent2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endParaRPr lang="fr-FR" sz="2000" u="sng" dirty="0">
              <a:solidFill>
                <a:schemeClr val="accent2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Détecter (et quantifier la présence d’un ARNm spécifique au niveau d’un organe/tissu/cellules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Construction banque ADNc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Le tri d’ARNm (</a:t>
            </a:r>
            <a:r>
              <a:rPr lang="fr-FR" sz="2000" dirty="0" err="1">
                <a:solidFill>
                  <a:schemeClr val="accent2">
                    <a:lumMod val="50000"/>
                  </a:schemeClr>
                </a:solidFill>
              </a:rPr>
              <a:t>Differencial</a:t>
            </a:r>
            <a:r>
              <a:rPr lang="fr-FR" sz="2000" dirty="0">
                <a:solidFill>
                  <a:schemeClr val="accent2">
                    <a:lumMod val="50000"/>
                  </a:schemeClr>
                </a:solidFill>
              </a:rPr>
              <a:t> Display RT-PCR)</a:t>
            </a:r>
            <a:endParaRPr lang="fr-FR" sz="2000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7" name="Groupe 16"/>
          <p:cNvGrpSpPr/>
          <p:nvPr/>
        </p:nvGrpSpPr>
        <p:grpSpPr>
          <a:xfrm>
            <a:off x="1259632" y="5319690"/>
            <a:ext cx="5836096" cy="923330"/>
            <a:chOff x="1259632" y="5319690"/>
            <a:chExt cx="5836096" cy="923330"/>
          </a:xfrm>
        </p:grpSpPr>
        <p:sp>
          <p:nvSpPr>
            <p:cNvPr id="8" name="Rectangle 7"/>
            <p:cNvSpPr/>
            <p:nvPr/>
          </p:nvSpPr>
          <p:spPr>
            <a:xfrm>
              <a:off x="1263080" y="5319690"/>
              <a:ext cx="583264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dirty="0"/>
                <a:t>comparer et d'identifier les changements dans l'expression des gènes au niveau de l'ARNm entre deux ou plusieurs échantillons de cellules eucaryotes</a:t>
              </a:r>
            </a:p>
          </p:txBody>
        </p:sp>
        <p:sp>
          <p:nvSpPr>
            <p:cNvPr id="12" name="Rectangle avec coins arrondis du même côté 11"/>
            <p:cNvSpPr/>
            <p:nvPr/>
          </p:nvSpPr>
          <p:spPr>
            <a:xfrm>
              <a:off x="1259632" y="5353927"/>
              <a:ext cx="5616624" cy="865337"/>
            </a:xfrm>
            <a:prstGeom prst="round2SameRect">
              <a:avLst>
                <a:gd name="adj1" fmla="val 16667"/>
                <a:gd name="adj2" fmla="val 22644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cxnSp>
        <p:nvCxnSpPr>
          <p:cNvPr id="14" name="Connecteur en arc 13"/>
          <p:cNvCxnSpPr>
            <a:stCxn id="9" idx="2"/>
            <a:endCxn id="12" idx="3"/>
          </p:cNvCxnSpPr>
          <p:nvPr/>
        </p:nvCxnSpPr>
        <p:spPr>
          <a:xfrm rot="5400000">
            <a:off x="4568292" y="4090079"/>
            <a:ext cx="763500" cy="1764196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09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7465" y="-13672"/>
            <a:ext cx="8229600" cy="1143000"/>
          </a:xfrm>
        </p:spPr>
        <p:txBody>
          <a:bodyPr/>
          <a:lstStyle/>
          <a:p>
            <a:r>
              <a:rPr lang="fr-FR" dirty="0"/>
              <a:t>RT-PCR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19671" y="908720"/>
            <a:ext cx="82296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100" dirty="0" smtClean="0">
                <a:sym typeface="Wingdings" panose="05000000000000000000" pitchFamily="2" charset="2"/>
              </a:rPr>
              <a:t>2 phases :	1</a:t>
            </a:r>
            <a:r>
              <a:rPr lang="fr-FR" sz="2100" dirty="0" smtClean="0">
                <a:sym typeface="Wingdings" panose="05000000000000000000" pitchFamily="2" charset="2"/>
              </a:rPr>
              <a:t>) Copie </a:t>
            </a:r>
            <a:r>
              <a:rPr lang="fr-FR" sz="2100" dirty="0" smtClean="0">
                <a:sym typeface="Wingdings" panose="05000000000000000000" pitchFamily="2" charset="2"/>
              </a:rPr>
              <a:t>ARNm en ADNc</a:t>
            </a:r>
          </a:p>
          <a:p>
            <a:pPr marL="0" indent="0">
              <a:buNone/>
            </a:pPr>
            <a:r>
              <a:rPr lang="fr-FR" sz="2100" dirty="0">
                <a:sym typeface="Wingdings" panose="05000000000000000000" pitchFamily="2" charset="2"/>
              </a:rPr>
              <a:t>	</a:t>
            </a:r>
            <a:r>
              <a:rPr lang="fr-FR" sz="2100" dirty="0" smtClean="0">
                <a:sym typeface="Wingdings" panose="05000000000000000000" pitchFamily="2" charset="2"/>
              </a:rPr>
              <a:t>	2) Réaction PCR </a:t>
            </a:r>
            <a:r>
              <a:rPr lang="fr-FR" sz="1800" dirty="0">
                <a:sym typeface="Wingdings" panose="05000000000000000000" pitchFamily="2" charset="2"/>
              </a:rPr>
              <a:t>(succession de réaction de réplication d’une matrice double brin dans le but d’amplifier </a:t>
            </a:r>
            <a:r>
              <a:rPr lang="fr-FR" sz="1800" dirty="0" smtClean="0">
                <a:sym typeface="Wingdings" panose="05000000000000000000" pitchFamily="2" charset="2"/>
              </a:rPr>
              <a:t>l’échantillon) </a:t>
            </a:r>
            <a:r>
              <a:rPr lang="fr-FR" sz="1900" dirty="0" smtClean="0">
                <a:sym typeface="Wingdings" panose="05000000000000000000" pitchFamily="2" charset="2"/>
              </a:rPr>
              <a:t>sur </a:t>
            </a:r>
            <a:r>
              <a:rPr lang="fr-FR" sz="2100" dirty="0" smtClean="0">
                <a:sym typeface="Wingdings" panose="05000000000000000000" pitchFamily="2" charset="2"/>
              </a:rPr>
              <a:t>ADNc </a:t>
            </a:r>
            <a:r>
              <a:rPr lang="fr-FR" sz="2100" dirty="0" err="1" smtClean="0">
                <a:sym typeface="Wingdings" panose="05000000000000000000" pitchFamily="2" charset="2"/>
              </a:rPr>
              <a:t>synthetisé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364088" y="2636912"/>
            <a:ext cx="34563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1) Utilisation amorce </a:t>
            </a:r>
            <a:r>
              <a:rPr lang="fr-FR" dirty="0" err="1" smtClean="0"/>
              <a:t>polyT</a:t>
            </a:r>
            <a:r>
              <a:rPr lang="fr-FR" dirty="0" smtClean="0"/>
              <a:t> </a:t>
            </a:r>
            <a:r>
              <a:rPr lang="fr-FR" dirty="0" smtClean="0"/>
              <a:t>(non spécifique)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2) Transcriptase inverse (</a:t>
            </a:r>
            <a:r>
              <a:rPr lang="fr-FR" dirty="0" err="1" smtClean="0"/>
              <a:t>rétrotranscriptase</a:t>
            </a:r>
            <a:r>
              <a:rPr lang="fr-FR" dirty="0" smtClean="0"/>
              <a:t>) permet la synthèse du brin complémentaire (forme </a:t>
            </a:r>
            <a:r>
              <a:rPr lang="fr-FR" dirty="0" err="1" smtClean="0"/>
              <a:t>ARNc</a:t>
            </a:r>
            <a:r>
              <a:rPr lang="fr-FR" dirty="0" smtClean="0"/>
              <a:t>)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3) </a:t>
            </a:r>
            <a:r>
              <a:rPr lang="fr-FR" dirty="0" smtClean="0"/>
              <a:t>Seconde </a:t>
            </a:r>
            <a:r>
              <a:rPr lang="fr-FR" dirty="0" smtClean="0"/>
              <a:t>amorce spécifique permet la synthèse du second brin  </a:t>
            </a:r>
          </a:p>
          <a:p>
            <a:endParaRPr lang="fr-FR" dirty="0"/>
          </a:p>
          <a:p>
            <a:r>
              <a:rPr lang="fr-FR" dirty="0" smtClean="0">
                <a:sym typeface="Wingdings" panose="05000000000000000000" pitchFamily="2" charset="2"/>
              </a:rPr>
              <a:t> Le produit de la RT peut être utilisé pour de nombreuse PCR ensuite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6" t="3147" r="27435" b="10301"/>
          <a:stretch/>
        </p:blipFill>
        <p:spPr>
          <a:xfrm>
            <a:off x="119671" y="2138746"/>
            <a:ext cx="5021044" cy="4602624"/>
          </a:xfrm>
          <a:prstGeom prst="roundRect">
            <a:avLst/>
          </a:prstGeom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4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RT-PCR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971600" y="1387455"/>
            <a:ext cx="7715200" cy="2473595"/>
            <a:chOff x="1619672" y="1772816"/>
            <a:chExt cx="6552728" cy="2505447"/>
          </a:xfrm>
        </p:grpSpPr>
        <p:sp>
          <p:nvSpPr>
            <p:cNvPr id="5" name="Rectangle avec coins arrondis en diagonale 4"/>
            <p:cNvSpPr/>
            <p:nvPr/>
          </p:nvSpPr>
          <p:spPr>
            <a:xfrm>
              <a:off x="1619672" y="1772816"/>
              <a:ext cx="2324017" cy="2505444"/>
            </a:xfrm>
            <a:prstGeom prst="round2DiagRect">
              <a:avLst>
                <a:gd name="adj1" fmla="val 31855"/>
                <a:gd name="adj2" fmla="val 0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avec coins arrondis en diagonale 5"/>
            <p:cNvSpPr/>
            <p:nvPr/>
          </p:nvSpPr>
          <p:spPr>
            <a:xfrm rot="5400000">
              <a:off x="4897058" y="1002922"/>
              <a:ext cx="2505447" cy="4045236"/>
            </a:xfrm>
            <a:prstGeom prst="round2DiagRect">
              <a:avLst>
                <a:gd name="adj1" fmla="val 31855"/>
                <a:gd name="adj2" fmla="val 0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2211842" y="2020198"/>
              <a:ext cx="2232248" cy="467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AVANTAGES</a:t>
              </a:r>
              <a:endParaRPr lang="fr-FR" sz="24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5192120" y="2020198"/>
              <a:ext cx="2332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INCONVENIENTS</a:t>
              </a:r>
              <a:endParaRPr lang="fr-FR" sz="24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728821" y="2497327"/>
              <a:ext cx="2843179" cy="1589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Rapide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Peu couteuse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Plus précise que Northern blot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4249481" y="2497327"/>
              <a:ext cx="3922919" cy="1589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400" dirty="0" err="1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ARNs</a:t>
              </a: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 </a:t>
              </a: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peuvent être facilement dégradés et </a:t>
              </a: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contaminés </a:t>
              </a: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par ADN génomique lors de la préparation des </a:t>
              </a:r>
              <a:r>
                <a:rPr lang="fr-FR" sz="2400" dirty="0" err="1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ARNs</a:t>
              </a:r>
              <a:endParaRPr lang="fr-FR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1" name="Rectangle avec coins arrondis du même côté 10"/>
          <p:cNvSpPr/>
          <p:nvPr/>
        </p:nvSpPr>
        <p:spPr>
          <a:xfrm>
            <a:off x="2210726" y="5429249"/>
            <a:ext cx="6443579" cy="108012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Produit des résultats </a:t>
            </a:r>
            <a:r>
              <a:rPr lang="fr-FR" sz="20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semi-quantitatifs </a:t>
            </a:r>
            <a:endParaRPr lang="fr-FR" sz="2000" dirty="0" smtClean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fr-FR" sz="20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fr-FR" sz="2000" dirty="0" err="1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qRT</a:t>
            </a:r>
            <a:r>
              <a:rPr lang="fr-FR" sz="20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-PCR est une amélioration </a:t>
            </a:r>
            <a:endParaRPr lang="fr-FR" sz="20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6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07288" cy="1143000"/>
          </a:xfrm>
        </p:spPr>
        <p:txBody>
          <a:bodyPr/>
          <a:lstStyle/>
          <a:p>
            <a:r>
              <a:rPr lang="fr-FR" dirty="0" err="1" smtClean="0"/>
              <a:t>qRT</a:t>
            </a:r>
            <a:r>
              <a:rPr lang="fr-FR" dirty="0" smtClean="0"/>
              <a:t>-PCR </a:t>
            </a:r>
            <a:r>
              <a:rPr lang="fr-FR" sz="2800" dirty="0" smtClean="0"/>
              <a:t>(RT-PCR quantitative/ RT-PCR en temps réel)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06887"/>
            <a:ext cx="8229600" cy="50994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r>
              <a:rPr lang="fr-FR" dirty="0" smtClean="0"/>
              <a:t>Amélioration de RT-PCR (plus récente) 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1763688" y="1932525"/>
            <a:ext cx="6121329" cy="1337961"/>
            <a:chOff x="2699143" y="2636913"/>
            <a:chExt cx="6121329" cy="1337961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2699792" y="2636913"/>
              <a:ext cx="6120680" cy="13379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endParaRPr lang="fr-FR" sz="20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fr-FR" sz="2000" dirty="0" smtClean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fr-FR" sz="20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fr-FR" sz="2000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699143" y="2651435"/>
              <a:ext cx="6120680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000" b="1" dirty="0" smtClean="0">
                  <a:solidFill>
                    <a:schemeClr val="accent2">
                      <a:lumMod val="50000"/>
                    </a:schemeClr>
                  </a:solidFill>
                  <a:sym typeface="Wingdings" panose="05000000000000000000" pitchFamily="2" charset="2"/>
                </a:rPr>
                <a:t>   Technique basée sur la détection et la quantification d’une molécule rapporteur fluorescente dont l’émission est directement proportionnelle à la quantité d’</a:t>
              </a:r>
              <a:r>
                <a:rPr lang="fr-FR" sz="2000" b="1" dirty="0" err="1" smtClean="0">
                  <a:solidFill>
                    <a:schemeClr val="accent2">
                      <a:lumMod val="50000"/>
                    </a:schemeClr>
                  </a:solidFill>
                  <a:sym typeface="Wingdings" panose="05000000000000000000" pitchFamily="2" charset="2"/>
                </a:rPr>
                <a:t>amplicons</a:t>
              </a:r>
              <a:r>
                <a:rPr lang="fr-FR" sz="2000" b="1" dirty="0" smtClean="0">
                  <a:solidFill>
                    <a:schemeClr val="accent2">
                      <a:lumMod val="50000"/>
                    </a:schemeClr>
                  </a:solidFill>
                  <a:sym typeface="Wingdings" panose="05000000000000000000" pitchFamily="2" charset="2"/>
                </a:rPr>
                <a:t> générés pendant la réaction PCR</a:t>
              </a:r>
            </a:p>
          </p:txBody>
        </p:sp>
      </p:grp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2" t="5742" r="3350" b="34092"/>
          <a:stretch/>
        </p:blipFill>
        <p:spPr>
          <a:xfrm>
            <a:off x="2989527" y="3317721"/>
            <a:ext cx="6120680" cy="331236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23528" y="4201983"/>
            <a:ext cx="23573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fragment </a:t>
            </a:r>
            <a:r>
              <a:rPr lang="fr-FR" dirty="0" smtClean="0"/>
              <a:t>d'ADN (ou ARN) </a:t>
            </a:r>
            <a:r>
              <a:rPr lang="fr-FR" dirty="0"/>
              <a:t>amplifié par PCR</a:t>
            </a:r>
          </a:p>
        </p:txBody>
      </p:sp>
      <p:sp>
        <p:nvSpPr>
          <p:cNvPr id="12" name="Flèche vers le haut 11"/>
          <p:cNvSpPr/>
          <p:nvPr/>
        </p:nvSpPr>
        <p:spPr>
          <a:xfrm rot="12300998">
            <a:off x="1991281" y="3177412"/>
            <a:ext cx="179321" cy="1035214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0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qRT</a:t>
            </a:r>
            <a:r>
              <a:rPr lang="fr-FR" dirty="0" smtClean="0"/>
              <a:t>-PCR</a:t>
            </a: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953219" y="1387455"/>
            <a:ext cx="7932393" cy="2977648"/>
            <a:chOff x="1604061" y="1772816"/>
            <a:chExt cx="6737196" cy="3015991"/>
          </a:xfrm>
        </p:grpSpPr>
        <p:sp>
          <p:nvSpPr>
            <p:cNvPr id="5" name="Rectangle avec coins arrondis en diagonale 4"/>
            <p:cNvSpPr/>
            <p:nvPr/>
          </p:nvSpPr>
          <p:spPr>
            <a:xfrm>
              <a:off x="1604061" y="2020199"/>
              <a:ext cx="4173385" cy="2549804"/>
            </a:xfrm>
            <a:prstGeom prst="round2DiagRect">
              <a:avLst>
                <a:gd name="adj1" fmla="val 31855"/>
                <a:gd name="adj2" fmla="val 0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avec coins arrondis en diagonale 5"/>
            <p:cNvSpPr/>
            <p:nvPr/>
          </p:nvSpPr>
          <p:spPr>
            <a:xfrm rot="5400000">
              <a:off x="5559161" y="2175569"/>
              <a:ext cx="3015991" cy="2210485"/>
            </a:xfrm>
            <a:prstGeom prst="round2DiagRect">
              <a:avLst>
                <a:gd name="adj1" fmla="val 31855"/>
                <a:gd name="adj2" fmla="val 0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2211842" y="2020198"/>
              <a:ext cx="2232248" cy="467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AVANTAGES</a:t>
              </a:r>
              <a:endParaRPr lang="fr-FR" sz="24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009050" y="1852087"/>
              <a:ext cx="2332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INCONVENIENTS</a:t>
              </a:r>
              <a:endParaRPr lang="fr-FR" sz="24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619291" y="2513803"/>
              <a:ext cx="4173764" cy="1963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Produit résultats rapides, spécifiques et quantitatifs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Processus automatisé (grande échelle)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Technique très sensible, très fiable</a:t>
              </a:r>
              <a:endParaRPr lang="fr-FR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6023073" y="2497327"/>
              <a:ext cx="2149327" cy="1963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Plus cher que RT-PCR classique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fr-FR" sz="24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Appareil spécifique </a:t>
              </a:r>
            </a:p>
          </p:txBody>
        </p:sp>
      </p:grpSp>
      <p:sp>
        <p:nvSpPr>
          <p:cNvPr id="11" name="Rectangle avec coins arrondis du même côté 10"/>
          <p:cNvSpPr/>
          <p:nvPr/>
        </p:nvSpPr>
        <p:spPr>
          <a:xfrm>
            <a:off x="2051720" y="5090625"/>
            <a:ext cx="6443579" cy="108012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Méthode </a:t>
            </a:r>
            <a:r>
              <a:rPr lang="fr-FR" sz="2000" dirty="0" err="1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qRT</a:t>
            </a:r>
            <a:r>
              <a:rPr lang="fr-FR" sz="20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-PCR est plus performante que la RT-PCR</a:t>
            </a:r>
            <a:endParaRPr lang="fr-FR" sz="20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7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eenWave_BusDesignSlides_TP010385378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406B6EB-8CCB-429C-9D3B-EA09378A39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Diapositives de conception professionnelle (conception Ondulation verte)</Template>
  <TotalTime>5205</TotalTime>
  <Words>593</Words>
  <Application>Microsoft Office PowerPoint</Application>
  <PresentationFormat>Affichage à l'écran (4:3)</PresentationFormat>
  <Paragraphs>108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GreenWave_BusDesignSlides_TP010385378</vt:lpstr>
      <vt:lpstr>Autour de l'expression des gènes</vt:lpstr>
      <vt:lpstr>Northern Blot</vt:lpstr>
      <vt:lpstr>Northern Blot</vt:lpstr>
      <vt:lpstr>Northern Blot</vt:lpstr>
      <vt:lpstr>RT-PCR (Reverse Transcriptase PCR)</vt:lpstr>
      <vt:lpstr>RT-PCR</vt:lpstr>
      <vt:lpstr>RT-PCR</vt:lpstr>
      <vt:lpstr>qRT-PCR (RT-PCR quantitative/ RT-PCR en temps réel)</vt:lpstr>
      <vt:lpstr>qRT-PCR</vt:lpstr>
      <vt:lpstr>Transcriptomique</vt:lpstr>
      <vt:lpstr>Transcriptomique</vt:lpstr>
      <vt:lpstr>Transcriptomique</vt:lpstr>
      <vt:lpstr>RNAi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Autour de l'expression des gènes</dc:title>
  <dc:creator>Emma Brulon</dc:creator>
  <cp:keywords/>
  <cp:lastModifiedBy>Emma Brulon</cp:lastModifiedBy>
  <cp:revision>22</cp:revision>
  <dcterms:created xsi:type="dcterms:W3CDTF">2017-10-04T19:23:49Z</dcterms:created>
  <dcterms:modified xsi:type="dcterms:W3CDTF">2017-10-08T10:37:36Z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TC103853789990</vt:lpwstr>
  </property>
</Properties>
</file>