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2" r:id="rId4"/>
    <p:sldId id="280" r:id="rId5"/>
    <p:sldId id="267" r:id="rId6"/>
    <p:sldId id="264" r:id="rId7"/>
    <p:sldId id="277" r:id="rId8"/>
    <p:sldId id="278" r:id="rId9"/>
    <p:sldId id="279" r:id="rId10"/>
    <p:sldId id="258" r:id="rId11"/>
    <p:sldId id="283" r:id="rId12"/>
    <p:sldId id="282" r:id="rId13"/>
    <p:sldId id="281" r:id="rId14"/>
    <p:sldId id="284" r:id="rId15"/>
    <p:sldId id="276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E763D7"/>
    <a:srgbClr val="F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780" y="60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fr-FR"/>
              <a:t>07/11/2016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fr-FR"/>
              <a:t>07/11/2016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5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E61351F-DBB1-4664-ADA9-83BC7CB8848D}" type="slidenum">
              <a:rPr lang="en-US" sz="1200" b="0" i="0">
                <a:latin typeface="Euphemia"/>
                <a:ea typeface="+mn-ea"/>
                <a:cs typeface="+mn-cs"/>
              </a:r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9DC8-6B12-464B-8443-559D845F7B61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C2AF-3238-4A39-A7FE-D8705CF6D156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D702-D6D2-4199-BAD1-0DC0132E0038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A5B7-2C9B-4B14-85A7-7981A4B9E8B7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5E7E8-8B72-49C3-9156-AB4136C4E3D5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214E-9E7A-4EB2-9AA9-0B67CC7B7038}" type="datetime1">
              <a:rPr lang="fr-FR" smtClean="0"/>
              <a:t>07/11/2016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7288-6AA4-4A61-A7F6-1C8E0895EA42}" type="datetime1">
              <a:rPr lang="fr-FR" smtClean="0"/>
              <a:t>07/11/2016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D0AD-9403-4AD5-8AAA-0C9951FCEB95}" type="datetime1">
              <a:rPr lang="fr-FR" smtClean="0"/>
              <a:t>07/11/2016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C47-813D-485F-B041-F3507E7A00DE}" type="datetime1">
              <a:rPr lang="fr-FR" smtClean="0"/>
              <a:t>07/11/2016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EFD6-9A1F-4B6B-AE3A-9323D64626AC}" type="datetime1">
              <a:rPr lang="fr-FR" smtClean="0"/>
              <a:t>07/11/2016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07408D44-6427-41DB-9C80-E6AA53610E77}" type="datetime1">
              <a:rPr lang="fr-FR" smtClean="0"/>
              <a:t>07/11/2016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srgbClr val="164B4F"/>
                </a:solidFill>
                <a:latin typeface="Euphemia"/>
              </a:rPr>
              <a:t>Stratégies pour l’étude fonctionnelle d’un gène ou d’une protéine</a:t>
            </a:r>
            <a:endParaRPr lang="fr-FR" sz="6000" b="0" i="0" dirty="0">
              <a:solidFill>
                <a:srgbClr val="164B4F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43" y="5301208"/>
            <a:ext cx="8458200" cy="1371600"/>
          </a:xfrm>
        </p:spPr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fr-FR" sz="2400" b="0" i="0" dirty="0" smtClean="0">
                <a:solidFill>
                  <a:srgbClr val="164B4F"/>
                </a:solidFill>
              </a:rPr>
              <a:t>Mathias Katz</a:t>
            </a:r>
            <a:endParaRPr lang="fr-FR" sz="2400" b="0" i="0" dirty="0">
              <a:solidFill>
                <a:srgbClr val="164B4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701924" y="2636912"/>
            <a:ext cx="9601200" cy="1575048"/>
          </a:xfrm>
        </p:spPr>
        <p:txBody>
          <a:bodyPr>
            <a:noAutofit/>
          </a:bodyPr>
          <a:lstStyle/>
          <a:p>
            <a:r>
              <a:rPr lang="en-US" dirty="0" smtClean="0"/>
              <a:t>Un RNAi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fr-FR" dirty="0"/>
              <a:t>un ARN simple ou double brin qui interagit avec un </a:t>
            </a:r>
            <a:r>
              <a:rPr lang="fr-FR" dirty="0" smtClean="0"/>
              <a:t>ARNm. Les </a:t>
            </a:r>
            <a:r>
              <a:rPr lang="fr-FR" dirty="0" err="1" smtClean="0"/>
              <a:t>RNAi</a:t>
            </a:r>
            <a:r>
              <a:rPr lang="fr-FR" dirty="0" smtClean="0"/>
              <a:t> bloquent l’expression de gènes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4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1628800"/>
            <a:ext cx="10058400" cy="342763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e 43"/>
          <p:cNvSpPr/>
          <p:nvPr/>
        </p:nvSpPr>
        <p:spPr>
          <a:xfrm>
            <a:off x="8758708" y="3645024"/>
            <a:ext cx="504056" cy="54597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Moins 2"/>
          <p:cNvSpPr/>
          <p:nvPr/>
        </p:nvSpPr>
        <p:spPr>
          <a:xfrm rot="5400000">
            <a:off x="383468" y="3019264"/>
            <a:ext cx="6957392" cy="720080"/>
          </a:xfrm>
          <a:prstGeom prst="mathMin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9" name="Connecteur en arc 8"/>
          <p:cNvCxnSpPr/>
          <p:nvPr/>
        </p:nvCxnSpPr>
        <p:spPr>
          <a:xfrm>
            <a:off x="1035802" y="3212976"/>
            <a:ext cx="1386202" cy="778395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en arc 9"/>
          <p:cNvCxnSpPr/>
          <p:nvPr/>
        </p:nvCxnSpPr>
        <p:spPr>
          <a:xfrm>
            <a:off x="1035802" y="3326904"/>
            <a:ext cx="1080120" cy="864096"/>
          </a:xfrm>
          <a:prstGeom prst="curvedConnector3">
            <a:avLst>
              <a:gd name="adj1" fmla="val 9048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035802" y="4437112"/>
            <a:ext cx="232230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ARN double brin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396348" y="560241"/>
            <a:ext cx="252028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Noyau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13968" y="570890"/>
            <a:ext cx="25202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b="1" dirty="0" smtClean="0">
                <a:solidFill>
                  <a:schemeClr val="tx2"/>
                </a:solidFill>
              </a:rPr>
              <a:t>Cytoplasme</a:t>
            </a:r>
          </a:p>
          <a:p>
            <a:pPr>
              <a:lnSpc>
                <a:spcPct val="90000"/>
              </a:lnSpc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0" name="Arc plein 19"/>
          <p:cNvSpPr/>
          <p:nvPr/>
        </p:nvSpPr>
        <p:spPr>
          <a:xfrm rot="3126125">
            <a:off x="5410336" y="2482975"/>
            <a:ext cx="1152128" cy="1080120"/>
          </a:xfrm>
          <a:prstGeom prst="blockArc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37405" y="3820555"/>
            <a:ext cx="72327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 smtClean="0"/>
              <a:t>Dicer</a:t>
            </a:r>
            <a:endParaRPr lang="fr-FR" dirty="0"/>
          </a:p>
        </p:txBody>
      </p:sp>
      <p:cxnSp>
        <p:nvCxnSpPr>
          <p:cNvPr id="23" name="Connecteur en angle 22"/>
          <p:cNvCxnSpPr/>
          <p:nvPr/>
        </p:nvCxnSpPr>
        <p:spPr>
          <a:xfrm>
            <a:off x="4707867" y="4157474"/>
            <a:ext cx="462072" cy="450454"/>
          </a:xfrm>
          <a:prstGeom prst="bentConnector3">
            <a:avLst>
              <a:gd name="adj1" fmla="val 527"/>
            </a:avLst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>
            <a:off x="5422403" y="4647242"/>
            <a:ext cx="288032" cy="26300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/>
          <p:cNvCxnSpPr/>
          <p:nvPr/>
        </p:nvCxnSpPr>
        <p:spPr>
          <a:xfrm rot="5400000">
            <a:off x="5177499" y="5114069"/>
            <a:ext cx="273794" cy="21602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/>
          <p:cNvCxnSpPr/>
          <p:nvPr/>
        </p:nvCxnSpPr>
        <p:spPr>
          <a:xfrm>
            <a:off x="5627756" y="5085184"/>
            <a:ext cx="288032" cy="263004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/>
          <p:cNvCxnSpPr/>
          <p:nvPr/>
        </p:nvCxnSpPr>
        <p:spPr>
          <a:xfrm rot="16200000" flipH="1">
            <a:off x="5645546" y="5150073"/>
            <a:ext cx="273794" cy="144016"/>
          </a:xfrm>
          <a:prstGeom prst="curvedConnector3">
            <a:avLst>
              <a:gd name="adj1" fmla="val 54639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5163893" y="5577325"/>
            <a:ext cx="15964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 smtClean="0"/>
              <a:t>RNAi</a:t>
            </a:r>
            <a:r>
              <a:rPr lang="fr-FR" dirty="0" smtClean="0"/>
              <a:t> (≈ 21 nucléotides)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8434672" y="4314413"/>
            <a:ext cx="115212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 smtClean="0"/>
              <a:t>Argonaut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7318548" y="4656045"/>
            <a:ext cx="73609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RISC</a:t>
            </a:r>
            <a:endParaRPr lang="fr-FR" dirty="0"/>
          </a:p>
        </p:txBody>
      </p:sp>
      <p:cxnSp>
        <p:nvCxnSpPr>
          <p:cNvPr id="49" name="Connecteur en arc 48"/>
          <p:cNvCxnSpPr/>
          <p:nvPr/>
        </p:nvCxnSpPr>
        <p:spPr>
          <a:xfrm>
            <a:off x="1115692" y="1021446"/>
            <a:ext cx="1961760" cy="1080120"/>
          </a:xfrm>
          <a:prstGeom prst="curved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681944" y="2101566"/>
            <a:ext cx="86433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ARNm</a:t>
            </a:r>
            <a:endParaRPr lang="fr-FR" dirty="0"/>
          </a:p>
        </p:txBody>
      </p:sp>
      <p:cxnSp>
        <p:nvCxnSpPr>
          <p:cNvPr id="52" name="Connecteur en arc 51"/>
          <p:cNvCxnSpPr/>
          <p:nvPr/>
        </p:nvCxnSpPr>
        <p:spPr>
          <a:xfrm rot="5400000">
            <a:off x="9050318" y="1168339"/>
            <a:ext cx="376809" cy="336101"/>
          </a:xfrm>
          <a:prstGeom prst="curved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rc 52"/>
          <p:cNvCxnSpPr/>
          <p:nvPr/>
        </p:nvCxnSpPr>
        <p:spPr>
          <a:xfrm>
            <a:off x="8343216" y="639788"/>
            <a:ext cx="727456" cy="400758"/>
          </a:xfrm>
          <a:prstGeom prst="curved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/>
          <p:cNvCxnSpPr/>
          <p:nvPr/>
        </p:nvCxnSpPr>
        <p:spPr>
          <a:xfrm>
            <a:off x="9223072" y="639788"/>
            <a:ext cx="727456" cy="400758"/>
          </a:xfrm>
          <a:prstGeom prst="curvedConnector3">
            <a:avLst>
              <a:gd name="adj1" fmla="val 32043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9766820" y="570890"/>
            <a:ext cx="13773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Petit ARNm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089E-6 -1.48148E-6 L 0.25632 -0.0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6" y="-28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631 -0.0574 " pathEditMode="relative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105 -0.00186 " pathEditMode="relative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105 -0.00186 " pathEditMode="relative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0046 L 0.1714 -0.07384 " pathEditMode="relative" ptsTypes="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148 0.05139 " pathEditMode="relative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148 0.05139 " pathEditMode="relative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835 -0.01158 " pathEditMode="relative" ptsTypes="AA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5835 -0.01158 " pathEditMode="relative" ptsTypes="AA">
                                      <p:cBhvr>
                                        <p:cTn id="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93 0.04213 L 0.03842 -0.333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8" y="-1879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44 -0.08542 L 0.31922 -0.45301 " pathEditMode="relative" ptsTypes="AA"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7734E-6 -3.7037E-6 L 0.20605 -0.4976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2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16" grpId="0"/>
      <p:bldP spid="20" grpId="0" animBg="1"/>
      <p:bldP spid="20" grpId="1" animBg="1"/>
      <p:bldP spid="21" grpId="0"/>
      <p:bldP spid="21" grpId="1"/>
      <p:bldP spid="43" grpId="0"/>
      <p:bldP spid="45" grpId="0"/>
      <p:bldP spid="45" grpId="1"/>
      <p:bldP spid="45" grpId="2"/>
      <p:bldP spid="46" grpId="0"/>
      <p:bldP spid="46" grpId="1"/>
      <p:bldP spid="50" grpId="0"/>
      <p:bldP spid="50" grpId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Surexpression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79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1360228" y="522317"/>
            <a:ext cx="9601200" cy="4152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2 méthodes de surexpression :</a:t>
            </a:r>
          </a:p>
          <a:p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Introduire par transformation plusieurs copies du gène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  <a:p>
            <a:pPr marL="27432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Transformer les cellules avec des quantités </a:t>
            </a:r>
            <a:r>
              <a:rPr lang="fr-FR" dirty="0"/>
              <a:t>importantes d'ADN </a:t>
            </a:r>
            <a:r>
              <a:rPr lang="fr-FR" dirty="0" smtClean="0"/>
              <a:t>qui </a:t>
            </a:r>
            <a:r>
              <a:rPr lang="fr-FR" dirty="0"/>
              <a:t>aboutit à l'intégration en tandem de plusieurs copies de cet ADN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376267" y="2276872"/>
            <a:ext cx="101291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847158" y="1962344"/>
            <a:ext cx="1202432" cy="57606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Promoteur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198683" y="1988840"/>
            <a:ext cx="1440160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Gèn</a:t>
            </a:r>
            <a:r>
              <a:rPr lang="fr-FR" sz="1600" dirty="0" smtClean="0"/>
              <a:t>e d’intérêt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4697614" y="1988840"/>
            <a:ext cx="1281341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Terminateur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6645114" y="1988840"/>
            <a:ext cx="1280123" cy="57606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Promoteur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31731" y="1988840"/>
            <a:ext cx="1440160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Gène d’intérêt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9556158" y="1994722"/>
            <a:ext cx="1351112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Terminateur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1519151" y="2106056"/>
            <a:ext cx="3642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3’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75369" y="2106056"/>
            <a:ext cx="3642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5</a:t>
            </a:r>
            <a:r>
              <a:rPr lang="fr-FR" dirty="0" smtClean="0"/>
              <a:t>’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1310212" y="3901091"/>
            <a:ext cx="1012919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519151" y="3749689"/>
            <a:ext cx="3642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3’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970343" y="3749689"/>
            <a:ext cx="36420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/>
              <a:t>5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47158" y="3613059"/>
            <a:ext cx="1202432" cy="576064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Promoteur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9507403" y="3600098"/>
            <a:ext cx="1351112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Terminateur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00610" y="3613059"/>
            <a:ext cx="1440160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Gène d’intérêt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4800310" y="3621429"/>
            <a:ext cx="1440160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Gène d’intérêt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6374807" y="3621429"/>
            <a:ext cx="1440160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Gène d’intérêt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7911750" y="3613059"/>
            <a:ext cx="1440160" cy="5501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Gène d’intérêt</a:t>
            </a:r>
            <a:endParaRPr lang="fr-FR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344911" y="5160839"/>
            <a:ext cx="1053052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/>
              <a:t>Cependant il n'y a pas toujours de relation entre le nombre de copie et l'expression. Des processus de régulations tels que des méthylations peuvent aboutir à l'inactivation de gènes.</a:t>
            </a:r>
          </a:p>
          <a:p>
            <a:pPr>
              <a:lnSpc>
                <a:spcPct val="90000"/>
              </a:lnSpc>
            </a:pP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fr-FR" sz="4400" b="0" i="0" dirty="0" smtClean="0">
                <a:solidFill>
                  <a:schemeClr val="bg1"/>
                </a:solidFill>
                <a:latin typeface="Euphemia"/>
                <a:ea typeface="+mj-ea"/>
                <a:cs typeface="+mj-cs"/>
              </a:rPr>
              <a:t>Plan</a:t>
            </a:r>
            <a:endParaRPr lang="fr-FR" sz="4400" b="0" i="0" dirty="0">
              <a:solidFill>
                <a:schemeClr val="bg1"/>
              </a:solidFill>
              <a:latin typeface="Euphemia"/>
              <a:ea typeface="+mj-ea"/>
              <a:cs typeface="+mj-cs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8056" indent="-4572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+mj-lt"/>
              <a:buAutoNum type="arabicPeriod"/>
            </a:pPr>
            <a:r>
              <a:rPr lang="fr-FR" sz="36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Gènes rapporteurs</a:t>
            </a:r>
          </a:p>
          <a:p>
            <a:pPr marL="448056" indent="-4572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+mj-lt"/>
              <a:buAutoNum type="arabicPeriod"/>
            </a:pPr>
            <a:endParaRPr lang="fr-FR" sz="3600" b="0" i="0" dirty="0" smtClean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  <a:p>
            <a:pPr marL="448056" indent="-4572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+mj-lt"/>
              <a:buAutoNum type="arabicPeriod"/>
            </a:pPr>
            <a:r>
              <a:rPr lang="fr-FR" sz="3600" b="0" i="0" dirty="0" err="1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RNAi</a:t>
            </a:r>
            <a:endParaRPr lang="fr-FR" sz="3600" b="0" i="0" dirty="0" smtClean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  <a:p>
            <a:pPr marL="448056" indent="-4572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+mj-lt"/>
              <a:buAutoNum type="arabicPeriod"/>
            </a:pPr>
            <a:endParaRPr lang="fr-FR" sz="3600" b="0" i="0" dirty="0" smtClean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  <a:p>
            <a:pPr marL="448056" indent="-457200" algn="l" defTabSz="914400">
              <a:lnSpc>
                <a:spcPct val="90000"/>
              </a:lnSpc>
              <a:spcBef>
                <a:spcPts val="1600"/>
              </a:spcBef>
              <a:buClr>
                <a:srgbClr val="164B4F"/>
              </a:buClr>
              <a:buFont typeface="+mj-lt"/>
              <a:buAutoNum type="arabicPeriod"/>
            </a:pPr>
            <a:r>
              <a:rPr lang="fr-FR" sz="3600" b="0" i="0" dirty="0" smtClean="0">
                <a:solidFill>
                  <a:srgbClr val="164B4F"/>
                </a:solidFill>
                <a:latin typeface="Euphemia"/>
                <a:ea typeface="+mn-ea"/>
                <a:cs typeface="+mn-cs"/>
              </a:rPr>
              <a:t>Surexpression</a:t>
            </a:r>
            <a:endParaRPr lang="fr-FR" sz="3600" b="0" i="0" dirty="0">
              <a:solidFill>
                <a:srgbClr val="164B4F"/>
              </a:solidFill>
              <a:latin typeface="Euphemia"/>
              <a:ea typeface="+mn-ea"/>
              <a:cs typeface="+mn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Gènes</a:t>
            </a:r>
            <a:r>
              <a:rPr lang="en-US" dirty="0" smtClean="0"/>
              <a:t> rapporteurs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7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53661"/>
            <a:ext cx="9601200" cy="1143000"/>
          </a:xfrm>
        </p:spPr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Définition</a:t>
            </a:r>
            <a:r>
              <a:rPr lang="en-US" dirty="0" smtClean="0"/>
              <a:t>, </a:t>
            </a:r>
            <a:r>
              <a:rPr lang="en-US" dirty="0" err="1"/>
              <a:t>u</a:t>
            </a:r>
            <a:r>
              <a:rPr lang="en-US" dirty="0" err="1" smtClean="0"/>
              <a:t>tilisation</a:t>
            </a:r>
            <a:r>
              <a:rPr lang="en-US" dirty="0" smtClean="0"/>
              <a:t> et </a:t>
            </a:r>
            <a:r>
              <a:rPr lang="en-US" dirty="0" err="1" smtClean="0"/>
              <a:t>caractéristique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852" y="1552313"/>
            <a:ext cx="5137902" cy="1896617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Gène rapporteur : </a:t>
            </a:r>
            <a:r>
              <a:rPr lang="fr-FR" dirty="0">
                <a:solidFill>
                  <a:schemeClr val="tx2"/>
                </a:solidFill>
              </a:rPr>
              <a:t>gène codant pour une protéine </a:t>
            </a:r>
            <a:r>
              <a:rPr lang="fr-FR" dirty="0" smtClean="0">
                <a:solidFill>
                  <a:schemeClr val="tx2"/>
                </a:solidFill>
              </a:rPr>
              <a:t>qui est </a:t>
            </a:r>
            <a:r>
              <a:rPr lang="fr-FR" dirty="0">
                <a:solidFill>
                  <a:schemeClr val="tx2"/>
                </a:solidFill>
              </a:rPr>
              <a:t>facilement observable en laboratoire (comme la fluorescence)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74810" y="4259744"/>
            <a:ext cx="4703259" cy="148543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/>
                </a:solidFill>
              </a:rPr>
              <a:t>Utilisation</a:t>
            </a:r>
            <a:r>
              <a:rPr lang="en-US" b="1" dirty="0" smtClean="0">
                <a:solidFill>
                  <a:schemeClr val="tx2"/>
                </a:solidFill>
              </a:rPr>
              <a:t> : 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2"/>
                </a:solidFill>
              </a:rPr>
              <a:t>Visualisation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tx2"/>
                </a:solidFill>
              </a:rPr>
              <a:t>Mesure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18086" y="1621058"/>
            <a:ext cx="4703259" cy="36557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err="1" smtClean="0"/>
              <a:t>Caractéristiques</a:t>
            </a:r>
            <a:r>
              <a:rPr lang="en-US" sz="2400" b="1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Etre</a:t>
            </a:r>
            <a:r>
              <a:rPr lang="en-US" sz="2400" dirty="0" smtClean="0"/>
              <a:t> </a:t>
            </a:r>
            <a:r>
              <a:rPr lang="en-US" sz="2400" dirty="0" err="1" smtClean="0"/>
              <a:t>étranger</a:t>
            </a:r>
            <a:r>
              <a:rPr lang="en-US" sz="2400" dirty="0" smtClean="0"/>
              <a:t> au </a:t>
            </a:r>
            <a:r>
              <a:rPr lang="en-US" sz="2400" dirty="0" err="1" smtClean="0"/>
              <a:t>génome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Avoir</a:t>
            </a:r>
            <a:r>
              <a:rPr lang="en-US" sz="2400" dirty="0" smtClean="0"/>
              <a:t> un </a:t>
            </a:r>
            <a:r>
              <a:rPr lang="en-US" sz="2400" dirty="0" err="1" smtClean="0"/>
              <a:t>produit</a:t>
            </a:r>
            <a:r>
              <a:rPr lang="en-US" sz="2400" dirty="0" smtClean="0"/>
              <a:t> </a:t>
            </a:r>
            <a:r>
              <a:rPr lang="en-US" sz="2400" dirty="0" err="1" smtClean="0"/>
              <a:t>permettant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visualisation</a:t>
            </a:r>
            <a:r>
              <a:rPr lang="en-US" sz="2400" dirty="0" smtClean="0"/>
              <a:t> </a:t>
            </a:r>
            <a:r>
              <a:rPr lang="en-US" sz="2400" dirty="0" err="1" smtClean="0"/>
              <a:t>rapide</a:t>
            </a:r>
            <a:r>
              <a:rPr lang="en-US" sz="2400" dirty="0" smtClean="0"/>
              <a:t> et precise </a:t>
            </a:r>
            <a:r>
              <a:rPr lang="en-US" sz="2400" dirty="0" err="1" smtClean="0"/>
              <a:t>afin</a:t>
            </a:r>
            <a:r>
              <a:rPr lang="en-US" sz="2400" dirty="0" smtClean="0"/>
              <a:t> de determiner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quelle</a:t>
            </a:r>
            <a:r>
              <a:rPr lang="en-US" sz="2400" dirty="0" smtClean="0"/>
              <a:t> tissue </a:t>
            </a:r>
            <a:r>
              <a:rPr lang="en-US" sz="2400" dirty="0" err="1" smtClean="0"/>
              <a:t>agit</a:t>
            </a:r>
            <a:r>
              <a:rPr lang="en-US" sz="2400" dirty="0" smtClean="0"/>
              <a:t> le </a:t>
            </a:r>
            <a:r>
              <a:rPr lang="en-US" sz="2400" dirty="0" err="1" smtClean="0"/>
              <a:t>gène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Leur</a:t>
            </a:r>
            <a:r>
              <a:rPr lang="en-US" sz="2400" dirty="0" smtClean="0"/>
              <a:t> </a:t>
            </a:r>
            <a:r>
              <a:rPr lang="en-US" sz="2400" dirty="0" err="1" smtClean="0"/>
              <a:t>produit</a:t>
            </a:r>
            <a:r>
              <a:rPr lang="en-US" sz="2400" dirty="0" smtClean="0"/>
              <a:t> </a:t>
            </a:r>
            <a:r>
              <a:rPr lang="en-US" sz="2400" dirty="0" err="1" smtClean="0"/>
              <a:t>doit</a:t>
            </a:r>
            <a:r>
              <a:rPr lang="en-US" sz="2400" dirty="0" smtClean="0"/>
              <a:t> </a:t>
            </a:r>
            <a:r>
              <a:rPr lang="en-US" sz="2400" dirty="0" err="1" smtClean="0"/>
              <a:t>être</a:t>
            </a:r>
            <a:r>
              <a:rPr lang="en-US" sz="2400" dirty="0" smtClean="0"/>
              <a:t> quantifiable pour donner le </a:t>
            </a:r>
            <a:r>
              <a:rPr lang="en-US" sz="2400" dirty="0" err="1" smtClean="0"/>
              <a:t>reflet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l’activité</a:t>
            </a:r>
            <a:r>
              <a:rPr lang="en-US" sz="2400" dirty="0" smtClean="0"/>
              <a:t> d’un </a:t>
            </a:r>
            <a:r>
              <a:rPr lang="en-US" sz="2400" dirty="0" err="1" smtClean="0"/>
              <a:t>promoteur</a:t>
            </a: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33" y="1552313"/>
            <a:ext cx="7220958" cy="375337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5" grpId="1" uiExpand="1" build="p"/>
      <p:bldP spid="6" grpId="0" uiExpand="1" build="p"/>
      <p:bldP spid="6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GUS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7868" y="1844824"/>
            <a:ext cx="1072919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/>
              <a:t>Le gène GUS </a:t>
            </a:r>
            <a:r>
              <a:rPr lang="fr-FR" sz="2800" dirty="0"/>
              <a:t>code une hydrolase (β-</a:t>
            </a:r>
            <a:r>
              <a:rPr lang="fr-FR" sz="2800" dirty="0" err="1"/>
              <a:t>glucuronidase</a:t>
            </a:r>
            <a:r>
              <a:rPr lang="fr-FR" sz="2800" dirty="0"/>
              <a:t>) qui possède de nombreux substrats possibles dont les </a:t>
            </a:r>
            <a:r>
              <a:rPr lang="fr-FR" sz="2800" dirty="0" smtClean="0"/>
              <a:t>produits sont facilement mesurables ou observables</a:t>
            </a:r>
            <a:endParaRPr lang="fr-FR" sz="28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20329"/>
              </p:ext>
            </p:extLst>
          </p:nvPr>
        </p:nvGraphicFramePr>
        <p:xfrm>
          <a:off x="2031471" y="3573016"/>
          <a:ext cx="8125884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2942"/>
                <a:gridCol w="4062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Substrats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Produits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X-</a:t>
                      </a:r>
                      <a:r>
                        <a:rPr lang="fr-FR" dirty="0" err="1" smtClean="0"/>
                        <a:t>Gluc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Précipité bleu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NPG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4-ni-trophenol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4-MUG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4MU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e libre 25"/>
          <p:cNvSpPr/>
          <p:nvPr/>
        </p:nvSpPr>
        <p:spPr>
          <a:xfrm>
            <a:off x="5168754" y="3477662"/>
            <a:ext cx="1844908" cy="1173531"/>
          </a:xfrm>
          <a:custGeom>
            <a:avLst/>
            <a:gdLst>
              <a:gd name="connsiteX0" fmla="*/ 0 w 1476103"/>
              <a:gd name="connsiteY0" fmla="*/ 0 h 979714"/>
              <a:gd name="connsiteX1" fmla="*/ 0 w 1476103"/>
              <a:gd name="connsiteY1" fmla="*/ 0 h 979714"/>
              <a:gd name="connsiteX2" fmla="*/ 0 w 1476103"/>
              <a:gd name="connsiteY2" fmla="*/ 248194 h 979714"/>
              <a:gd name="connsiteX3" fmla="*/ 0 w 1476103"/>
              <a:gd name="connsiteY3" fmla="*/ 287382 h 979714"/>
              <a:gd name="connsiteX4" fmla="*/ 0 w 1476103"/>
              <a:gd name="connsiteY4" fmla="*/ 966651 h 979714"/>
              <a:gd name="connsiteX5" fmla="*/ 1476103 w 1476103"/>
              <a:gd name="connsiteY5" fmla="*/ 979714 h 979714"/>
              <a:gd name="connsiteX6" fmla="*/ 640080 w 1476103"/>
              <a:gd name="connsiteY6" fmla="*/ 52251 h 979714"/>
              <a:gd name="connsiteX7" fmla="*/ 0 w 1476103"/>
              <a:gd name="connsiteY7" fmla="*/ 0 h 97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103" h="979714">
                <a:moveTo>
                  <a:pt x="0" y="0"/>
                </a:moveTo>
                <a:lnTo>
                  <a:pt x="0" y="0"/>
                </a:lnTo>
                <a:lnTo>
                  <a:pt x="0" y="248194"/>
                </a:lnTo>
                <a:lnTo>
                  <a:pt x="0" y="287382"/>
                </a:lnTo>
                <a:lnTo>
                  <a:pt x="0" y="966651"/>
                </a:lnTo>
                <a:lnTo>
                  <a:pt x="1476103" y="979714"/>
                </a:lnTo>
                <a:lnTo>
                  <a:pt x="640080" y="52251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en-US" dirty="0" err="1" smtClean="0"/>
              <a:t>Luciférase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197868" y="1630517"/>
            <a:ext cx="1072919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/>
              <a:t>Provient </a:t>
            </a:r>
            <a:r>
              <a:rPr lang="fr-FR" sz="2800" dirty="0"/>
              <a:t>d’une luciole (</a:t>
            </a:r>
            <a:r>
              <a:rPr lang="fr-FR" sz="2800" i="1" dirty="0" err="1"/>
              <a:t>Photinus</a:t>
            </a:r>
            <a:r>
              <a:rPr lang="fr-FR" sz="2800" i="1" dirty="0"/>
              <a:t> </a:t>
            </a:r>
            <a:r>
              <a:rPr lang="fr-FR" sz="2800" i="1" dirty="0" err="1" smtClean="0"/>
              <a:t>pyralis</a:t>
            </a:r>
            <a:r>
              <a:rPr lang="fr-FR" sz="2800" dirty="0"/>
              <a:t>)</a:t>
            </a:r>
            <a:endParaRPr lang="fr-FR" sz="2800" i="1" dirty="0"/>
          </a:p>
        </p:txBody>
      </p:sp>
      <p:sp>
        <p:nvSpPr>
          <p:cNvPr id="3" name="Secteurs 2"/>
          <p:cNvSpPr/>
          <p:nvPr/>
        </p:nvSpPr>
        <p:spPr>
          <a:xfrm>
            <a:off x="1557908" y="3212976"/>
            <a:ext cx="1872208" cy="18002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189914" y="2345497"/>
            <a:ext cx="1301844" cy="1235739"/>
          </a:xfrm>
          <a:custGeom>
            <a:avLst/>
            <a:gdLst>
              <a:gd name="connsiteX0" fmla="*/ 0 w 849086"/>
              <a:gd name="connsiteY0" fmla="*/ 0 h 836023"/>
              <a:gd name="connsiteX1" fmla="*/ 0 w 849086"/>
              <a:gd name="connsiteY1" fmla="*/ 822960 h 836023"/>
              <a:gd name="connsiteX2" fmla="*/ 849086 w 849086"/>
              <a:gd name="connsiteY2" fmla="*/ 836023 h 836023"/>
              <a:gd name="connsiteX3" fmla="*/ 0 w 849086"/>
              <a:gd name="connsiteY3" fmla="*/ 0 h 83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086" h="836023">
                <a:moveTo>
                  <a:pt x="0" y="0"/>
                </a:moveTo>
                <a:lnTo>
                  <a:pt x="0" y="822960"/>
                </a:lnTo>
                <a:lnTo>
                  <a:pt x="849086" y="83602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1" name="ZoneTexte 10"/>
          <p:cNvSpPr txBox="1"/>
          <p:nvPr/>
        </p:nvSpPr>
        <p:spPr>
          <a:xfrm>
            <a:off x="1869482" y="4380109"/>
            <a:ext cx="124906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Luciférase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119717" y="3136030"/>
            <a:ext cx="11849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Luciférine</a:t>
            </a:r>
          </a:p>
        </p:txBody>
      </p:sp>
      <p:sp>
        <p:nvSpPr>
          <p:cNvPr id="14" name="Ellipse 13"/>
          <p:cNvSpPr/>
          <p:nvPr/>
        </p:nvSpPr>
        <p:spPr>
          <a:xfrm>
            <a:off x="46330" y="2045988"/>
            <a:ext cx="1152128" cy="109172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5" name="ZoneTexte 14"/>
          <p:cNvSpPr txBox="1"/>
          <p:nvPr/>
        </p:nvSpPr>
        <p:spPr>
          <a:xfrm>
            <a:off x="356060" y="2421033"/>
            <a:ext cx="61638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ATP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" name="Triangle isocèle 15"/>
          <p:cNvSpPr/>
          <p:nvPr/>
        </p:nvSpPr>
        <p:spPr>
          <a:xfrm rot="7603447">
            <a:off x="216002" y="4240204"/>
            <a:ext cx="1066097" cy="834226"/>
          </a:xfrm>
          <a:prstGeom prst="triangle">
            <a:avLst/>
          </a:prstGeom>
          <a:solidFill>
            <a:srgbClr val="E763D7"/>
          </a:solidFill>
          <a:ln>
            <a:solidFill>
              <a:srgbClr val="E76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ZoneTexte 16"/>
          <p:cNvSpPr txBox="1"/>
          <p:nvPr/>
        </p:nvSpPr>
        <p:spPr>
          <a:xfrm>
            <a:off x="278202" y="4461848"/>
            <a:ext cx="100811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Mg2+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294212" y="4054895"/>
            <a:ext cx="792088" cy="3252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0" name="ZoneTexte 19"/>
          <p:cNvSpPr txBox="1"/>
          <p:nvPr/>
        </p:nvSpPr>
        <p:spPr>
          <a:xfrm>
            <a:off x="5227801" y="3957793"/>
            <a:ext cx="194421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 smtClean="0">
                <a:solidFill>
                  <a:schemeClr val="tx2"/>
                </a:solidFill>
              </a:rPr>
              <a:t>Luciféryl</a:t>
            </a:r>
            <a:r>
              <a:rPr lang="fr-FR" dirty="0" smtClean="0">
                <a:solidFill>
                  <a:schemeClr val="tx2"/>
                </a:solidFill>
              </a:rPr>
              <a:t> adénylate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6102548" y="2498357"/>
            <a:ext cx="648072" cy="6254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441041" y="2498357"/>
                <a:ext cx="1944216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041" y="2498357"/>
                <a:ext cx="1944216" cy="4801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èche droite 22"/>
          <p:cNvSpPr/>
          <p:nvPr/>
        </p:nvSpPr>
        <p:spPr>
          <a:xfrm>
            <a:off x="7114615" y="4054895"/>
            <a:ext cx="850222" cy="3252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Triangle isocèle 26"/>
          <p:cNvSpPr/>
          <p:nvPr/>
        </p:nvSpPr>
        <p:spPr>
          <a:xfrm>
            <a:off x="8017731" y="3408653"/>
            <a:ext cx="1802571" cy="121723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8" name="ZoneTexte 27"/>
          <p:cNvSpPr txBox="1"/>
          <p:nvPr/>
        </p:nvSpPr>
        <p:spPr>
          <a:xfrm>
            <a:off x="8186579" y="4253258"/>
            <a:ext cx="151836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err="1" smtClean="0">
                <a:solidFill>
                  <a:schemeClr val="tx2"/>
                </a:solidFill>
              </a:rPr>
              <a:t>Oxyluciférine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10216648" y="2674412"/>
            <a:ext cx="1152128" cy="115212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0" name="ZoneTexte 29"/>
          <p:cNvSpPr txBox="1"/>
          <p:nvPr/>
        </p:nvSpPr>
        <p:spPr>
          <a:xfrm>
            <a:off x="10472465" y="3117628"/>
            <a:ext cx="68480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AMP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721356" y="3709334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6000" dirty="0" smtClean="0">
                <a:solidFill>
                  <a:schemeClr val="tx2"/>
                </a:solidFill>
              </a:rPr>
              <a:t>+</a:t>
            </a:r>
            <a:endParaRPr lang="fr-FR" sz="6000" dirty="0">
              <a:solidFill>
                <a:schemeClr val="tx2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10169254" y="4253258"/>
            <a:ext cx="1621988" cy="1390267"/>
          </a:xfrm>
          <a:prstGeom prst="irregularSeal1">
            <a:avLst/>
          </a:prstGeom>
          <a:solidFill>
            <a:srgbClr val="F9FF0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4" name="ZoneTexte 33"/>
          <p:cNvSpPr txBox="1"/>
          <p:nvPr/>
        </p:nvSpPr>
        <p:spPr>
          <a:xfrm>
            <a:off x="10522430" y="4703378"/>
            <a:ext cx="91563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>
                <a:solidFill>
                  <a:schemeClr val="tx2"/>
                </a:solidFill>
              </a:rPr>
              <a:t>Photon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444 0.07153 " pathEditMode="relative" ptsTypes="AA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001 0.07916 " pathEditMode="relative" ptsTypes="AA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6526 0.08125 " pathEditMode="relative" ptsTypes="AA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05652 0.07338 " pathEditMode="relative" ptsTypes="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0577 -0.02523 " pathEditMode="relative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12712E-7 -2.96296E-6 L 0.04676 -0.0194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0372E-7 -3.7037E-6 L -0.04428 0.058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29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8 0.01666 L -0.0448 0.0692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10" grpId="0" animBg="1"/>
      <p:bldP spid="10" grpId="1" animBg="1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20" grpId="0"/>
      <p:bldP spid="21" grpId="0" animBg="1"/>
      <p:bldP spid="21" grpId="1" animBg="1"/>
      <p:bldP spid="22" grpId="0"/>
      <p:bldP spid="22" grpId="1"/>
      <p:bldP spid="23" grpId="0" animBg="1"/>
      <p:bldP spid="27" grpId="0" animBg="1"/>
      <p:bldP spid="28" grpId="0"/>
      <p:bldP spid="29" grpId="0" animBg="1"/>
      <p:bldP spid="30" grpId="0"/>
      <p:bldP spid="32" grpId="0"/>
      <p:bldP spid="33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) GFP et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dérivées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3" y="1628800"/>
            <a:ext cx="5852103" cy="23233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5860" y="4293096"/>
            <a:ext cx="950505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Permet l’observation directe de l’expression d’un gène dans la cellule à la microscopie à fluorescence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fr-FR" sz="2400" dirty="0" smtClean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N’interagit pas </a:t>
            </a:r>
            <a:r>
              <a:rPr lang="fr-FR" sz="2400" dirty="0"/>
              <a:t>avec </a:t>
            </a:r>
            <a:r>
              <a:rPr lang="fr-FR" sz="2400" dirty="0" smtClean="0"/>
              <a:t>un processus </a:t>
            </a:r>
            <a:r>
              <a:rPr lang="fr-FR" sz="2400" dirty="0"/>
              <a:t>biologique </a:t>
            </a:r>
            <a:r>
              <a:rPr lang="fr-FR" sz="2400" dirty="0" smtClean="0"/>
              <a:t>d’intérêt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fr-FR" sz="24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Pour l’observation il faut éclairer l’échantillon à une certaine longueur d’onde afin d’observer la fluorescence </a:t>
            </a:r>
            <a:r>
              <a:rPr lang="fr-FR" sz="2400" smtClean="0"/>
              <a:t>(photo-excitable)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E) Résumé</a:t>
            </a:r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563010"/>
              </p:ext>
            </p:extLst>
          </p:nvPr>
        </p:nvGraphicFramePr>
        <p:xfrm>
          <a:off x="1701924" y="1524000"/>
          <a:ext cx="8125884" cy="518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8628"/>
                <a:gridCol w="2708628"/>
                <a:gridCol w="270862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Gènes Rapporteurs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Avantages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Inconvénients</a:t>
                      </a:r>
                      <a:endParaRPr lang="fr-FR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GUS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Robuste [1]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Il faut fixer</a:t>
                      </a:r>
                      <a:r>
                        <a:rPr lang="fr-FR" baseline="0" dirty="0" smtClean="0"/>
                        <a:t> les cellules</a:t>
                      </a:r>
                      <a:endParaRPr lang="fr-FR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Luciférase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Monomère qui ne requiert aucune modification</a:t>
                      </a:r>
                      <a:r>
                        <a:rPr lang="fr-FR" baseline="0" dirty="0" smtClean="0"/>
                        <a:t> post-traductionnelle, il y a donc émission de lumière tout de suite après activation du gène d’intérêt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Courte émission de </a:t>
                      </a:r>
                      <a:r>
                        <a:rPr lang="fr-FR" dirty="0" err="1" smtClean="0"/>
                        <a:t>lumère</a:t>
                      </a:r>
                      <a:endParaRPr lang="fr-FR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GFP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La cellule est vivante</a:t>
                      </a:r>
                      <a:r>
                        <a:rPr lang="fr-FR" baseline="0" dirty="0" smtClean="0"/>
                        <a:t> au moment de l’observation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GFP</a:t>
                      </a:r>
                      <a:r>
                        <a:rPr lang="fr-FR" baseline="0" dirty="0" smtClean="0"/>
                        <a:t> stable, ne permet pas d’étudier des phénomènes de synthèses rapides et transitoire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157355" y="3130681"/>
            <a:ext cx="203147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[1] </a:t>
            </a:r>
            <a:r>
              <a:rPr lang="fr-FR" b="1" dirty="0" err="1" smtClean="0"/>
              <a:t>Azaïez</a:t>
            </a:r>
            <a:r>
              <a:rPr lang="fr-FR" b="1" dirty="0" smtClean="0"/>
              <a:t> Aida,</a:t>
            </a:r>
            <a:r>
              <a:rPr lang="fr-FR" b="1" dirty="0"/>
              <a:t> Implication des gènes de réparation de l'ADN dans la stabilité du génome d'</a:t>
            </a:r>
            <a:r>
              <a:rPr lang="fr-FR" b="1" dirty="0" err="1"/>
              <a:t>Arabidopsis</a:t>
            </a:r>
            <a:r>
              <a:rPr lang="fr-FR" b="1" dirty="0"/>
              <a:t> </a:t>
            </a:r>
            <a:r>
              <a:rPr lang="fr-FR" b="1" dirty="0" err="1"/>
              <a:t>thaliana</a:t>
            </a:r>
            <a:r>
              <a:rPr lang="fr-FR" b="1" dirty="0"/>
              <a:t> - Étude de l'instabilité des </a:t>
            </a:r>
            <a:r>
              <a:rPr lang="fr-FR" b="1" dirty="0" smtClean="0"/>
              <a:t>microsatellites, 2005, chapitre V</a:t>
            </a:r>
            <a:endParaRPr lang="fr-FR" dirty="0"/>
          </a:p>
          <a:p>
            <a:pPr>
              <a:lnSpc>
                <a:spcPct val="90000"/>
              </a:lnSpc>
            </a:pP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RNAi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659D7B-688F-47FD-B54A-9CEFB1AD3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Sérénité (grand écran)</Template>
  <TotalTime>0</TotalTime>
  <Words>431</Words>
  <Application>Microsoft Office PowerPoint</Application>
  <PresentationFormat>Personnalisé</PresentationFormat>
  <Paragraphs>117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Euphemia</vt:lpstr>
      <vt:lpstr>Wingdings</vt:lpstr>
      <vt:lpstr>Serenity_16x9</vt:lpstr>
      <vt:lpstr>Stratégies pour l’étude fonctionnelle d’un gène ou d’une protéine</vt:lpstr>
      <vt:lpstr>Plan</vt:lpstr>
      <vt:lpstr>Gènes rapporteurs</vt:lpstr>
      <vt:lpstr>A) Définition, utilisation et caractéristique</vt:lpstr>
      <vt:lpstr>B) GUS</vt:lpstr>
      <vt:lpstr>C) Luciférase</vt:lpstr>
      <vt:lpstr>D) GFP et ses dérivées</vt:lpstr>
      <vt:lpstr>E) Résumé</vt:lpstr>
      <vt:lpstr>RNAi</vt:lpstr>
      <vt:lpstr>Un RNAi est un ARN simple ou double brin qui interagit avec un ARNm. Les RNAi bloquent l’expression de gènes</vt:lpstr>
      <vt:lpstr>Présentation PowerPoint</vt:lpstr>
      <vt:lpstr>Présentation PowerPoint</vt:lpstr>
      <vt:lpstr>Surexpression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2016-11-06T15:26:39Z</dcterms:created>
  <dcterms:modified xsi:type="dcterms:W3CDTF">2016-11-07T15:28:36Z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